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5143500" cx="9144000"/>
  <p:notesSz cx="6858000" cy="9144000"/>
  <p:embeddedFontLst>
    <p:embeddedFont>
      <p:font typeface="Calistoga"/>
      <p:regular r:id="rId1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6" Type="http://schemas.openxmlformats.org/officeDocument/2006/relationships/font" Target="fonts/Calistoga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8c93bfc785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8c93bfc785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8c93bfc785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8c93bfc785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38c93bfc785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38c93bfc785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8c93bfc785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8c93bfc785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8c93bfc78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8c93bfc78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8c93bfc785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8c93bfc785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8c93bfc785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8c93bfc785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9b6727b073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9b6727b073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8c93bfc785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8c93bfc785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106650" y="549850"/>
            <a:ext cx="8769300" cy="38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rgbClr val="274E13"/>
                </a:solidFill>
                <a:latin typeface="Calistoga"/>
                <a:ea typeface="Calistoga"/>
                <a:cs typeface="Calistoga"/>
                <a:sym typeface="Calistoga"/>
              </a:rPr>
              <a:t>14 months of </a:t>
            </a:r>
            <a:endParaRPr sz="4100">
              <a:solidFill>
                <a:srgbClr val="274E13"/>
              </a:solidFill>
              <a:latin typeface="Calistoga"/>
              <a:ea typeface="Calistoga"/>
              <a:cs typeface="Calistoga"/>
              <a:sym typeface="Calistog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rgbClr val="274E13"/>
                </a:solidFill>
                <a:latin typeface="Calistoga"/>
                <a:ea typeface="Calistoga"/>
                <a:cs typeface="Calistoga"/>
                <a:sym typeface="Calistoga"/>
              </a:rPr>
              <a:t>Earned Media with the </a:t>
            </a:r>
            <a:endParaRPr sz="4100">
              <a:solidFill>
                <a:srgbClr val="274E13"/>
              </a:solidFill>
              <a:latin typeface="Calistoga"/>
              <a:ea typeface="Calistoga"/>
              <a:cs typeface="Calistoga"/>
              <a:sym typeface="Calistog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rgbClr val="274E13"/>
                </a:solidFill>
                <a:latin typeface="Calistoga"/>
                <a:ea typeface="Calistoga"/>
                <a:cs typeface="Calistoga"/>
                <a:sym typeface="Calistoga"/>
              </a:rPr>
              <a:t>Oregon Conservation Partnership</a:t>
            </a:r>
            <a:endParaRPr sz="4100">
              <a:solidFill>
                <a:srgbClr val="99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2"/>
          <p:cNvSpPr txBox="1"/>
          <p:nvPr/>
        </p:nvSpPr>
        <p:spPr>
          <a:xfrm>
            <a:off x="106650" y="247275"/>
            <a:ext cx="8930700" cy="46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274E13"/>
                </a:solidFill>
                <a:latin typeface="Calistoga"/>
                <a:ea typeface="Calistoga"/>
                <a:cs typeface="Calistoga"/>
                <a:sym typeface="Calistoga"/>
              </a:rPr>
              <a:t>ORCP’s/OACD’s PR services</a:t>
            </a:r>
            <a:br>
              <a:rPr lang="en" sz="5200">
                <a:solidFill>
                  <a:srgbClr val="274E13"/>
                </a:solidFill>
                <a:latin typeface="Calistoga"/>
                <a:ea typeface="Calistoga"/>
                <a:cs typeface="Calistoga"/>
                <a:sym typeface="Calistoga"/>
              </a:rPr>
            </a:br>
            <a:endParaRPr sz="2500">
              <a:solidFill>
                <a:srgbClr val="274E13"/>
              </a:solidFill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2500"/>
              <a:buChar char="●"/>
            </a:pPr>
            <a:r>
              <a:rPr b="1" lang="en" sz="2500">
                <a:solidFill>
                  <a:srgbClr val="274E13"/>
                </a:solidFill>
              </a:rPr>
              <a:t>It’s free to you!</a:t>
            </a:r>
            <a:r>
              <a:rPr lang="en" sz="2500">
                <a:solidFill>
                  <a:srgbClr val="274E13"/>
                </a:solidFill>
              </a:rPr>
              <a:t> </a:t>
            </a:r>
            <a:r>
              <a:rPr lang="en" sz="2500">
                <a:solidFill>
                  <a:srgbClr val="274E13"/>
                </a:solidFill>
              </a:rPr>
              <a:t>Email</a:t>
            </a:r>
            <a:r>
              <a:rPr lang="en" sz="2500">
                <a:solidFill>
                  <a:srgbClr val="274E13"/>
                </a:solidFill>
              </a:rPr>
              <a:t> me a paragraph about a newsworthy project</a:t>
            </a:r>
            <a:br>
              <a:rPr lang="en" sz="2500">
                <a:solidFill>
                  <a:srgbClr val="274E13"/>
                </a:solidFill>
              </a:rPr>
            </a:br>
            <a:endParaRPr sz="1000">
              <a:solidFill>
                <a:srgbClr val="274E13"/>
              </a:solidFill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2500"/>
              <a:buChar char="●"/>
            </a:pPr>
            <a:r>
              <a:rPr b="1" lang="en" sz="2500">
                <a:solidFill>
                  <a:srgbClr val="274E13"/>
                </a:solidFill>
              </a:rPr>
              <a:t>Monthly stories: </a:t>
            </a:r>
            <a:r>
              <a:rPr lang="en" sz="2500">
                <a:solidFill>
                  <a:srgbClr val="274E13"/>
                </a:solidFill>
              </a:rPr>
              <a:t>E</a:t>
            </a:r>
            <a:r>
              <a:rPr lang="en" sz="2500">
                <a:solidFill>
                  <a:srgbClr val="274E13"/>
                </a:solidFill>
              </a:rPr>
              <a:t>ither one comprehensive story or smaller projects as part of a series</a:t>
            </a:r>
            <a:br>
              <a:rPr lang="en" sz="1000">
                <a:solidFill>
                  <a:srgbClr val="274E13"/>
                </a:solidFill>
              </a:rPr>
            </a:br>
            <a:endParaRPr sz="1000">
              <a:solidFill>
                <a:srgbClr val="274E13"/>
              </a:solidFill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2500"/>
              <a:buChar char="●"/>
            </a:pPr>
            <a:r>
              <a:rPr b="1" lang="en" sz="2500">
                <a:solidFill>
                  <a:srgbClr val="274E13"/>
                </a:solidFill>
              </a:rPr>
              <a:t>Process: </a:t>
            </a:r>
            <a:r>
              <a:rPr lang="en" sz="2500">
                <a:solidFill>
                  <a:srgbClr val="274E13"/>
                </a:solidFill>
              </a:rPr>
              <a:t>Initial interview, pitch writing, approval, media connection</a:t>
            </a:r>
            <a:endParaRPr sz="2500">
              <a:solidFill>
                <a:srgbClr val="274E1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274E13"/>
              </a:solidFill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2500"/>
              <a:buChar char="●"/>
            </a:pPr>
            <a:r>
              <a:rPr b="1" lang="en" sz="2500">
                <a:solidFill>
                  <a:srgbClr val="274E13"/>
                </a:solidFill>
              </a:rPr>
              <a:t>Email: </a:t>
            </a:r>
            <a:r>
              <a:rPr lang="en" sz="2500">
                <a:solidFill>
                  <a:srgbClr val="274E13"/>
                </a:solidFill>
              </a:rPr>
              <a:t>eric@weareforestgreen.com</a:t>
            </a:r>
            <a:endParaRPr sz="2500">
              <a:solidFill>
                <a:srgbClr val="274E1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274E13"/>
              </a:solidFill>
              <a:latin typeface="Calistoga"/>
              <a:ea typeface="Calistoga"/>
              <a:cs typeface="Calistoga"/>
              <a:sym typeface="Calistog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rgbClr val="274E13"/>
              </a:solidFill>
              <a:latin typeface="Calistoga"/>
              <a:ea typeface="Calistoga"/>
              <a:cs typeface="Calistoga"/>
              <a:sym typeface="Calistog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/>
        </p:nvSpPr>
        <p:spPr>
          <a:xfrm>
            <a:off x="106650" y="247275"/>
            <a:ext cx="8930700" cy="46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274E13"/>
                </a:solidFill>
                <a:latin typeface="Calistoga"/>
                <a:ea typeface="Calistoga"/>
                <a:cs typeface="Calistoga"/>
                <a:sym typeface="Calistoga"/>
              </a:rPr>
              <a:t>The approach:</a:t>
            </a:r>
            <a:br>
              <a:rPr lang="en" sz="2500">
                <a:solidFill>
                  <a:srgbClr val="274E13"/>
                </a:solidFill>
                <a:latin typeface="Calistoga"/>
                <a:ea typeface="Calistoga"/>
                <a:cs typeface="Calistoga"/>
                <a:sym typeface="Calistoga"/>
              </a:rPr>
            </a:br>
            <a:endParaRPr sz="2500">
              <a:solidFill>
                <a:srgbClr val="274E13"/>
              </a:solidFill>
              <a:latin typeface="Calistoga"/>
              <a:ea typeface="Calistoga"/>
              <a:cs typeface="Calistoga"/>
              <a:sym typeface="Calistoga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2500"/>
              <a:buChar char="●"/>
            </a:pPr>
            <a:r>
              <a:rPr lang="en" sz="2500">
                <a:solidFill>
                  <a:srgbClr val="274E13"/>
                </a:solidFill>
              </a:rPr>
              <a:t>There is public benefit to SWCD work</a:t>
            </a:r>
            <a:br>
              <a:rPr lang="en" sz="2500">
                <a:solidFill>
                  <a:srgbClr val="274E13"/>
                </a:solidFill>
              </a:rPr>
            </a:br>
            <a:endParaRPr sz="1000">
              <a:solidFill>
                <a:srgbClr val="274E13"/>
              </a:solidFill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2500"/>
              <a:buChar char="●"/>
            </a:pPr>
            <a:r>
              <a:rPr lang="en" sz="2500">
                <a:solidFill>
                  <a:srgbClr val="274E13"/>
                </a:solidFill>
              </a:rPr>
              <a:t>Partnerships with landowners are key to creating change</a:t>
            </a:r>
            <a:br>
              <a:rPr lang="en" sz="2500">
                <a:solidFill>
                  <a:srgbClr val="274E13"/>
                </a:solidFill>
              </a:rPr>
            </a:br>
            <a:endParaRPr sz="1000">
              <a:solidFill>
                <a:srgbClr val="274E13"/>
              </a:solidFill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2500"/>
              <a:buChar char="●"/>
            </a:pPr>
            <a:r>
              <a:rPr lang="en" sz="2500">
                <a:solidFill>
                  <a:srgbClr val="274E13"/>
                </a:solidFill>
              </a:rPr>
              <a:t>Diverse focuses across the state are all pieces to the larger puzzle</a:t>
            </a:r>
            <a:endParaRPr sz="2500">
              <a:solidFill>
                <a:srgbClr val="274E1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274E13"/>
              </a:solidFill>
              <a:latin typeface="Calistoga"/>
              <a:ea typeface="Calistoga"/>
              <a:cs typeface="Calistoga"/>
              <a:sym typeface="Calistog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rgbClr val="274E13"/>
              </a:solidFill>
              <a:latin typeface="Calistoga"/>
              <a:ea typeface="Calistoga"/>
              <a:cs typeface="Calistoga"/>
              <a:sym typeface="Calistog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/>
          <p:nvPr/>
        </p:nvSpPr>
        <p:spPr>
          <a:xfrm>
            <a:off x="106650" y="247275"/>
            <a:ext cx="8930700" cy="46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274E13"/>
                </a:solidFill>
                <a:latin typeface="Calistoga"/>
                <a:ea typeface="Calistoga"/>
                <a:cs typeface="Calistoga"/>
                <a:sym typeface="Calistoga"/>
              </a:rPr>
              <a:t>Effective storytelling</a:t>
            </a:r>
            <a:endParaRPr sz="5200">
              <a:solidFill>
                <a:srgbClr val="274E13"/>
              </a:solidFill>
              <a:latin typeface="Calistoga"/>
              <a:ea typeface="Calistoga"/>
              <a:cs typeface="Calistoga"/>
              <a:sym typeface="Calistoga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2500"/>
              <a:buChar char="●"/>
            </a:pPr>
            <a:r>
              <a:rPr lang="en" sz="2500">
                <a:solidFill>
                  <a:srgbClr val="274E13"/>
                </a:solidFill>
              </a:rPr>
              <a:t>Human-centered, relatable stories:</a:t>
            </a:r>
            <a:endParaRPr sz="2500">
              <a:solidFill>
                <a:srgbClr val="274E13"/>
              </a:solidFill>
            </a:endParaRPr>
          </a:p>
          <a:p>
            <a:pPr indent="-387350" lvl="1" marL="914400" rtl="0" algn="l"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2500"/>
              <a:buChar char="○"/>
            </a:pPr>
            <a:r>
              <a:rPr lang="en" sz="2500">
                <a:solidFill>
                  <a:srgbClr val="274E13"/>
                </a:solidFill>
              </a:rPr>
              <a:t>Focus on real world impact - benefits and results</a:t>
            </a:r>
            <a:endParaRPr sz="2500">
              <a:solidFill>
                <a:srgbClr val="274E13"/>
              </a:solidFill>
            </a:endParaRPr>
          </a:p>
          <a:p>
            <a:pPr indent="-387350" lvl="1" marL="914400" rtl="0" algn="l"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2500"/>
              <a:buChar char="○"/>
            </a:pPr>
            <a:r>
              <a:rPr lang="en" sz="2500">
                <a:solidFill>
                  <a:srgbClr val="274E13"/>
                </a:solidFill>
              </a:rPr>
              <a:t>Tie your work to timely issues or challenges</a:t>
            </a:r>
            <a:br>
              <a:rPr lang="en" sz="2500">
                <a:solidFill>
                  <a:srgbClr val="274E13"/>
                </a:solidFill>
              </a:rPr>
            </a:br>
            <a:endParaRPr sz="1000">
              <a:solidFill>
                <a:srgbClr val="274E13"/>
              </a:solidFill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2500"/>
              <a:buChar char="●"/>
            </a:pPr>
            <a:r>
              <a:rPr lang="en" sz="2500">
                <a:solidFill>
                  <a:srgbClr val="274E13"/>
                </a:solidFill>
              </a:rPr>
              <a:t>Find new and unique angles to present your old work</a:t>
            </a:r>
            <a:br>
              <a:rPr lang="en" sz="2500">
                <a:solidFill>
                  <a:srgbClr val="274E13"/>
                </a:solidFill>
              </a:rPr>
            </a:br>
            <a:endParaRPr sz="1000">
              <a:solidFill>
                <a:srgbClr val="274E13"/>
              </a:solidFill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2500"/>
              <a:buChar char="●"/>
            </a:pPr>
            <a:r>
              <a:rPr lang="en" sz="2500">
                <a:solidFill>
                  <a:srgbClr val="274E13"/>
                </a:solidFill>
              </a:rPr>
              <a:t>Talk about goals by highlighting work that’s in process</a:t>
            </a:r>
            <a:br>
              <a:rPr lang="en" sz="2500">
                <a:solidFill>
                  <a:srgbClr val="274E13"/>
                </a:solidFill>
              </a:rPr>
            </a:br>
            <a:endParaRPr sz="1000">
              <a:solidFill>
                <a:srgbClr val="274E13"/>
              </a:solidFill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2500"/>
              <a:buChar char="●"/>
            </a:pPr>
            <a:r>
              <a:rPr lang="en" sz="2500">
                <a:solidFill>
                  <a:srgbClr val="274E13"/>
                </a:solidFill>
              </a:rPr>
              <a:t>Highlight collaborative efforts but focus on your unique contributions</a:t>
            </a:r>
            <a:br>
              <a:rPr lang="en" sz="2500">
                <a:solidFill>
                  <a:srgbClr val="274E13"/>
                </a:solidFill>
              </a:rPr>
            </a:br>
            <a:endParaRPr sz="1000">
              <a:solidFill>
                <a:srgbClr val="274E13"/>
              </a:solidFill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2500"/>
              <a:buChar char="●"/>
            </a:pPr>
            <a:r>
              <a:rPr lang="en" sz="2500">
                <a:solidFill>
                  <a:srgbClr val="274E13"/>
                </a:solidFill>
              </a:rPr>
              <a:t>Site visits for reporters change the game</a:t>
            </a:r>
            <a:endParaRPr sz="2500">
              <a:solidFill>
                <a:srgbClr val="274E1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274E13"/>
              </a:solidFill>
              <a:latin typeface="Calistoga"/>
              <a:ea typeface="Calistoga"/>
              <a:cs typeface="Calistoga"/>
              <a:sym typeface="Calistog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rgbClr val="274E13"/>
              </a:solidFill>
              <a:latin typeface="Calistoga"/>
              <a:ea typeface="Calistoga"/>
              <a:cs typeface="Calistoga"/>
              <a:sym typeface="Calistog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6" title="Screenshot 2025-10-14 at 1.25.19 PM.png"/>
          <p:cNvPicPr preferRelativeResize="0"/>
          <p:nvPr/>
        </p:nvPicPr>
        <p:blipFill rotWithShape="1">
          <a:blip r:embed="rId3">
            <a:alphaModFix/>
          </a:blip>
          <a:srcRect b="12679" l="18053" r="18015" t="13043"/>
          <a:stretch/>
        </p:blipFill>
        <p:spPr>
          <a:xfrm>
            <a:off x="537213" y="84700"/>
            <a:ext cx="4287049" cy="4974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6" title="Screenshot 2025-10-14 at 1.24.54 PM.png"/>
          <p:cNvPicPr preferRelativeResize="0"/>
          <p:nvPr/>
        </p:nvPicPr>
        <p:blipFill rotWithShape="1">
          <a:blip r:embed="rId4">
            <a:alphaModFix/>
          </a:blip>
          <a:srcRect b="5380" l="9487" r="9218" t="7836"/>
          <a:stretch/>
        </p:blipFill>
        <p:spPr>
          <a:xfrm>
            <a:off x="4966350" y="101463"/>
            <a:ext cx="3676975" cy="4940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7" title="Screenshot 2025-10-14 at 1.25.40 PM.png"/>
          <p:cNvPicPr preferRelativeResize="0"/>
          <p:nvPr/>
        </p:nvPicPr>
        <p:blipFill rotWithShape="1">
          <a:blip r:embed="rId3">
            <a:alphaModFix/>
          </a:blip>
          <a:srcRect b="15279" l="19441" r="18761" t="15611"/>
          <a:stretch/>
        </p:blipFill>
        <p:spPr>
          <a:xfrm>
            <a:off x="4316825" y="101463"/>
            <a:ext cx="4400198" cy="4940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7" title="media05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0112" y="84700"/>
            <a:ext cx="3542815" cy="4974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18"/>
          <p:cNvGrpSpPr/>
          <p:nvPr/>
        </p:nvGrpSpPr>
        <p:grpSpPr>
          <a:xfrm>
            <a:off x="642275" y="152400"/>
            <a:ext cx="7859439" cy="4838701"/>
            <a:chOff x="274750" y="152400"/>
            <a:chExt cx="7859439" cy="4838701"/>
          </a:xfrm>
        </p:grpSpPr>
        <p:pic>
          <p:nvPicPr>
            <p:cNvPr id="82" name="Google Shape;82;p18" title="media01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74750" y="152400"/>
              <a:ext cx="4297248" cy="4838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" name="Google Shape;83;p18" title="Screenshot 2025-10-14 at 1.24.24 PM.png"/>
            <p:cNvPicPr preferRelativeResize="0"/>
            <p:nvPr/>
          </p:nvPicPr>
          <p:blipFill rotWithShape="1">
            <a:blip r:embed="rId4">
              <a:alphaModFix/>
            </a:blip>
            <a:srcRect b="4468" l="12034" r="12178" t="5262"/>
            <a:stretch/>
          </p:blipFill>
          <p:spPr>
            <a:xfrm>
              <a:off x="4894375" y="152400"/>
              <a:ext cx="3239814" cy="48387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9" title="media0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1362" y="152400"/>
            <a:ext cx="4207565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9" title="media07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0900" y="152400"/>
            <a:ext cx="3640857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oogle Shape;94;p20"/>
          <p:cNvGrpSpPr/>
          <p:nvPr/>
        </p:nvGrpSpPr>
        <p:grpSpPr>
          <a:xfrm>
            <a:off x="968750" y="152400"/>
            <a:ext cx="7206498" cy="4838701"/>
            <a:chOff x="630675" y="152400"/>
            <a:chExt cx="7206498" cy="4838701"/>
          </a:xfrm>
        </p:grpSpPr>
        <p:pic>
          <p:nvPicPr>
            <p:cNvPr id="95" name="Google Shape;95;p20" title="media08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30675" y="152400"/>
              <a:ext cx="3508848" cy="4838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" name="Google Shape;96;p20" title="media09.png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518447" y="152400"/>
              <a:ext cx="3318725" cy="483870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1"/>
          <p:cNvSpPr txBox="1"/>
          <p:nvPr/>
        </p:nvSpPr>
        <p:spPr>
          <a:xfrm>
            <a:off x="106650" y="247275"/>
            <a:ext cx="8930700" cy="46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274E13"/>
                </a:solidFill>
                <a:latin typeface="Calistoga"/>
                <a:ea typeface="Calistoga"/>
                <a:cs typeface="Calistoga"/>
                <a:sym typeface="Calistoga"/>
              </a:rPr>
              <a:t>When to share stories</a:t>
            </a:r>
            <a:endParaRPr sz="5200">
              <a:solidFill>
                <a:srgbClr val="274E13"/>
              </a:solidFill>
              <a:latin typeface="Calistoga"/>
              <a:ea typeface="Calistoga"/>
              <a:cs typeface="Calistoga"/>
              <a:sym typeface="Calistoga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2000"/>
              <a:buChar char="●"/>
            </a:pPr>
            <a:r>
              <a:rPr lang="en" sz="2000">
                <a:solidFill>
                  <a:srgbClr val="274E13"/>
                </a:solidFill>
              </a:rPr>
              <a:t>Don’t wait for my email requests!</a:t>
            </a:r>
            <a:br>
              <a:rPr lang="en" sz="2000">
                <a:solidFill>
                  <a:srgbClr val="274E13"/>
                </a:solidFill>
              </a:rPr>
            </a:br>
            <a:endParaRPr sz="1000">
              <a:solidFill>
                <a:srgbClr val="274E13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2000"/>
              <a:buChar char="●"/>
            </a:pPr>
            <a:r>
              <a:rPr lang="en" sz="2000">
                <a:solidFill>
                  <a:srgbClr val="274E13"/>
                </a:solidFill>
              </a:rPr>
              <a:t>Whenever you have a “this is awesome moment” shoot me an email</a:t>
            </a:r>
            <a:br>
              <a:rPr lang="en" sz="2000">
                <a:solidFill>
                  <a:srgbClr val="274E13"/>
                </a:solidFill>
              </a:rPr>
            </a:br>
            <a:endParaRPr sz="1000">
              <a:solidFill>
                <a:srgbClr val="274E13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2000"/>
              <a:buChar char="●"/>
            </a:pPr>
            <a:r>
              <a:rPr lang="en" sz="2000">
                <a:solidFill>
                  <a:srgbClr val="274E13"/>
                </a:solidFill>
              </a:rPr>
              <a:t>When the public benefit is noteworthy</a:t>
            </a:r>
            <a:br>
              <a:rPr lang="en" sz="2000">
                <a:solidFill>
                  <a:srgbClr val="274E13"/>
                </a:solidFill>
              </a:rPr>
            </a:br>
            <a:endParaRPr sz="1000">
              <a:solidFill>
                <a:srgbClr val="274E13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2000"/>
              <a:buChar char="●"/>
            </a:pPr>
            <a:r>
              <a:rPr lang="en" sz="2000">
                <a:solidFill>
                  <a:srgbClr val="274E13"/>
                </a:solidFill>
              </a:rPr>
              <a:t>When an event affects your work</a:t>
            </a:r>
            <a:br>
              <a:rPr lang="en" sz="2000">
                <a:solidFill>
                  <a:srgbClr val="274E13"/>
                </a:solidFill>
              </a:rPr>
            </a:br>
            <a:endParaRPr sz="1000">
              <a:solidFill>
                <a:srgbClr val="274E13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2000"/>
              <a:buChar char="●"/>
            </a:pPr>
            <a:r>
              <a:rPr lang="en" sz="2000">
                <a:solidFill>
                  <a:srgbClr val="274E13"/>
                </a:solidFill>
              </a:rPr>
              <a:t>When a news event is even tangentially related to your work</a:t>
            </a:r>
            <a:br>
              <a:rPr lang="en" sz="2000">
                <a:solidFill>
                  <a:srgbClr val="274E13"/>
                </a:solidFill>
              </a:rPr>
            </a:br>
            <a:endParaRPr sz="1000">
              <a:solidFill>
                <a:srgbClr val="274E13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2000"/>
              <a:buChar char="●"/>
            </a:pPr>
            <a:r>
              <a:rPr lang="en" sz="2000">
                <a:solidFill>
                  <a:srgbClr val="274E13"/>
                </a:solidFill>
              </a:rPr>
              <a:t>Seasonal moments </a:t>
            </a:r>
            <a:endParaRPr sz="2000">
              <a:solidFill>
                <a:srgbClr val="274E13"/>
              </a:solidFill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2000"/>
              <a:buChar char="○"/>
            </a:pPr>
            <a:r>
              <a:rPr lang="en" sz="2000">
                <a:solidFill>
                  <a:srgbClr val="274E13"/>
                </a:solidFill>
              </a:rPr>
              <a:t>Back to school, summer and water, Fall and fire, Spring and farming</a:t>
            </a:r>
            <a:br>
              <a:rPr lang="en" sz="2000">
                <a:solidFill>
                  <a:srgbClr val="274E13"/>
                </a:solidFill>
              </a:rPr>
            </a:br>
            <a:endParaRPr sz="1000">
              <a:solidFill>
                <a:srgbClr val="274E13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2000"/>
              <a:buChar char="●"/>
            </a:pPr>
            <a:r>
              <a:rPr lang="en" sz="2000">
                <a:solidFill>
                  <a:srgbClr val="274E13"/>
                </a:solidFill>
              </a:rPr>
              <a:t>When multiple districts are working on similar issues from different angles</a:t>
            </a:r>
            <a:endParaRPr sz="2000">
              <a:solidFill>
                <a:srgbClr val="274E1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274E13"/>
              </a:solidFill>
              <a:latin typeface="Calistoga"/>
              <a:ea typeface="Calistoga"/>
              <a:cs typeface="Calistoga"/>
              <a:sym typeface="Calistog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274E13"/>
              </a:solidFill>
              <a:latin typeface="Calistoga"/>
              <a:ea typeface="Calistoga"/>
              <a:cs typeface="Calistoga"/>
              <a:sym typeface="Calistog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