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 id="2147483685" r:id="rId6"/>
  </p:sldMasterIdLst>
  <p:notesMasterIdLst>
    <p:notesMasterId r:id="rId22"/>
  </p:notesMasterIdLst>
  <p:sldIdLst>
    <p:sldId id="347" r:id="rId7"/>
    <p:sldId id="354" r:id="rId8"/>
    <p:sldId id="357" r:id="rId9"/>
    <p:sldId id="721" r:id="rId10"/>
    <p:sldId id="718" r:id="rId11"/>
    <p:sldId id="703" r:id="rId12"/>
    <p:sldId id="704" r:id="rId13"/>
    <p:sldId id="262" r:id="rId14"/>
    <p:sldId id="268" r:id="rId15"/>
    <p:sldId id="697" r:id="rId16"/>
    <p:sldId id="713" r:id="rId17"/>
    <p:sldId id="717" r:id="rId18"/>
    <p:sldId id="724" r:id="rId19"/>
    <p:sldId id="723" r:id="rId20"/>
    <p:sldId id="72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450D"/>
    <a:srgbClr val="ED7D31"/>
    <a:srgbClr val="B37905"/>
    <a:srgbClr val="32404C"/>
    <a:srgbClr val="2A435A"/>
    <a:srgbClr val="044219"/>
    <a:srgbClr val="3A4517"/>
    <a:srgbClr val="6E5846"/>
    <a:srgbClr val="D08D06"/>
    <a:srgbClr val="D6A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5814" autoAdjust="0"/>
  </p:normalViewPr>
  <p:slideViewPr>
    <p:cSldViewPr snapToGrid="0">
      <p:cViewPr varScale="1">
        <p:scale>
          <a:sx n="107" d="100"/>
          <a:sy n="107" d="100"/>
        </p:scale>
        <p:origin x="64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4" Type="http://schemas.openxmlformats.org/officeDocument/2006/relationships/image" Target="../media/image6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4" Type="http://schemas.openxmlformats.org/officeDocument/2006/relationships/image" Target="../media/image6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37F013-54CE-4130-ADE5-640ABA7D07AA}" type="doc">
      <dgm:prSet loTypeId="urn:microsoft.com/office/officeart/2005/8/layout/arrow2" loCatId="process" qsTypeId="urn:microsoft.com/office/officeart/2005/8/quickstyle/simple1" qsCatId="simple" csTypeId="urn:microsoft.com/office/officeart/2005/8/colors/accent1_2" csCatId="accent1" phldr="1"/>
      <dgm:spPr/>
    </dgm:pt>
    <dgm:pt modelId="{D572D43A-799E-4A26-890D-A3ED18F7DA27}">
      <dgm:prSet phldrT="[Text]" custT="1"/>
      <dgm:spPr/>
      <dgm:t>
        <a:bodyPr/>
        <a:lstStyle/>
        <a:p>
          <a:pPr algn="l">
            <a:spcAft>
              <a:spcPts val="300"/>
            </a:spcAft>
          </a:pPr>
          <a:r>
            <a:rPr lang="en-US" sz="2000">
              <a:solidFill>
                <a:schemeClr val="accent2">
                  <a:lumMod val="75000"/>
                </a:schemeClr>
              </a:solidFill>
              <a:latin typeface="+mj-lt"/>
              <a:cs typeface="Arial" pitchFamily="34" charset="0"/>
            </a:rPr>
            <a:t>IDEA</a:t>
          </a:r>
        </a:p>
        <a:p>
          <a:pPr algn="l">
            <a:spcAft>
              <a:spcPct val="35000"/>
            </a:spcAft>
          </a:pPr>
          <a:r>
            <a:rPr lang="en-US" sz="1600">
              <a:latin typeface="+mn-lt"/>
              <a:cs typeface="Arial" pitchFamily="34" charset="0"/>
            </a:rPr>
            <a:t>Voluntary Restoration – Cooperative Conservation</a:t>
          </a:r>
        </a:p>
      </dgm:t>
    </dgm:pt>
    <dgm:pt modelId="{BE38541E-A6AD-48F0-8AE5-1E5E2B36BC07}" type="parTrans" cxnId="{25BDC838-B267-4A8E-8897-BECD374C774F}">
      <dgm:prSet/>
      <dgm:spPr/>
      <dgm:t>
        <a:bodyPr/>
        <a:lstStyle/>
        <a:p>
          <a:endParaRPr lang="en-US"/>
        </a:p>
      </dgm:t>
    </dgm:pt>
    <dgm:pt modelId="{B241209D-E553-43E9-89D7-4D57AB72B316}" type="sibTrans" cxnId="{25BDC838-B267-4A8E-8897-BECD374C774F}">
      <dgm:prSet/>
      <dgm:spPr/>
      <dgm:t>
        <a:bodyPr/>
        <a:lstStyle/>
        <a:p>
          <a:endParaRPr lang="en-US"/>
        </a:p>
      </dgm:t>
    </dgm:pt>
    <dgm:pt modelId="{07463E00-582D-4771-A380-13DDC1C5722A}">
      <dgm:prSet phldrT="[Text]" custT="1"/>
      <dgm:spPr/>
      <dgm:t>
        <a:bodyPr/>
        <a:lstStyle/>
        <a:p>
          <a:pPr algn="l">
            <a:spcAft>
              <a:spcPts val="300"/>
            </a:spcAft>
          </a:pPr>
          <a:r>
            <a:rPr lang="en-US" sz="2000" err="1">
              <a:solidFill>
                <a:schemeClr val="accent2">
                  <a:lumMod val="75000"/>
                </a:schemeClr>
              </a:solidFill>
              <a:latin typeface="+mj-lt"/>
              <a:cs typeface="Arial" pitchFamily="34" charset="0"/>
            </a:rPr>
            <a:t>GWEB</a:t>
          </a:r>
          <a:endParaRPr lang="en-US" sz="2000">
            <a:solidFill>
              <a:schemeClr val="accent2">
                <a:lumMod val="75000"/>
              </a:schemeClr>
            </a:solidFill>
            <a:latin typeface="+mj-lt"/>
            <a:cs typeface="Arial" pitchFamily="34" charset="0"/>
          </a:endParaRPr>
        </a:p>
        <a:p>
          <a:pPr algn="l">
            <a:spcAft>
              <a:spcPct val="35000"/>
            </a:spcAft>
          </a:pPr>
          <a:r>
            <a:rPr lang="en-US" sz="1600">
              <a:latin typeface="+mn-lt"/>
              <a:cs typeface="Arial" pitchFamily="34" charset="0"/>
            </a:rPr>
            <a:t>Modest Investment</a:t>
          </a:r>
        </a:p>
      </dgm:t>
    </dgm:pt>
    <dgm:pt modelId="{F7C59D8C-F236-46B1-990F-BFE85ABD818B}" type="parTrans" cxnId="{2E4995D7-5D35-4C5F-A86C-CA40F91C99F3}">
      <dgm:prSet/>
      <dgm:spPr/>
      <dgm:t>
        <a:bodyPr/>
        <a:lstStyle/>
        <a:p>
          <a:endParaRPr lang="en-US"/>
        </a:p>
      </dgm:t>
    </dgm:pt>
    <dgm:pt modelId="{0F2CCA06-7E6D-406C-A58D-296C1BA6C54E}" type="sibTrans" cxnId="{2E4995D7-5D35-4C5F-A86C-CA40F91C99F3}">
      <dgm:prSet/>
      <dgm:spPr/>
      <dgm:t>
        <a:bodyPr/>
        <a:lstStyle/>
        <a:p>
          <a:endParaRPr lang="en-US"/>
        </a:p>
      </dgm:t>
    </dgm:pt>
    <dgm:pt modelId="{96778293-C1D5-4C77-90E6-D5F7F95C7951}">
      <dgm:prSet phldrT="[Text]" custT="1"/>
      <dgm:spPr/>
      <dgm:t>
        <a:bodyPr/>
        <a:lstStyle/>
        <a:p>
          <a:pPr algn="l">
            <a:spcAft>
              <a:spcPts val="300"/>
            </a:spcAft>
          </a:pPr>
          <a:r>
            <a:rPr lang="en-US" sz="2000" err="1">
              <a:solidFill>
                <a:schemeClr val="accent2">
                  <a:lumMod val="75000"/>
                </a:schemeClr>
              </a:solidFill>
              <a:latin typeface="+mj-lt"/>
              <a:cs typeface="Arial" pitchFamily="34" charset="0"/>
            </a:rPr>
            <a:t>M66</a:t>
          </a:r>
          <a:endParaRPr lang="en-US" sz="2000">
            <a:solidFill>
              <a:schemeClr val="accent2">
                <a:lumMod val="75000"/>
              </a:schemeClr>
            </a:solidFill>
            <a:latin typeface="+mj-lt"/>
            <a:cs typeface="Arial" pitchFamily="34" charset="0"/>
          </a:endParaRPr>
        </a:p>
        <a:p>
          <a:pPr algn="l">
            <a:spcAft>
              <a:spcPct val="35000"/>
            </a:spcAft>
          </a:pPr>
          <a:r>
            <a:rPr lang="en-US" sz="1600">
              <a:latin typeface="+mn-lt"/>
              <a:cs typeface="Arial" pitchFamily="34" charset="0"/>
            </a:rPr>
            <a:t>(1998)</a:t>
          </a:r>
          <a:br>
            <a:rPr lang="en-US" sz="1600">
              <a:latin typeface="+mn-lt"/>
              <a:cs typeface="Arial" pitchFamily="34" charset="0"/>
            </a:rPr>
          </a:br>
          <a:r>
            <a:rPr lang="en-US" sz="1600">
              <a:latin typeface="+mn-lt"/>
              <a:cs typeface="Arial" pitchFamily="34" charset="0"/>
            </a:rPr>
            <a:t>Time-limited Funding</a:t>
          </a:r>
        </a:p>
      </dgm:t>
    </dgm:pt>
    <dgm:pt modelId="{5D13474D-28FC-4A0C-9776-E3EC7E74C7FA}" type="parTrans" cxnId="{5F370D4A-E5FF-4663-AE6F-8F3288A0CD39}">
      <dgm:prSet/>
      <dgm:spPr/>
      <dgm:t>
        <a:bodyPr/>
        <a:lstStyle/>
        <a:p>
          <a:endParaRPr lang="en-US"/>
        </a:p>
      </dgm:t>
    </dgm:pt>
    <dgm:pt modelId="{1E464EB6-4D1E-4FD1-BC44-C0DAD0226D30}" type="sibTrans" cxnId="{5F370D4A-E5FF-4663-AE6F-8F3288A0CD39}">
      <dgm:prSet/>
      <dgm:spPr/>
      <dgm:t>
        <a:bodyPr/>
        <a:lstStyle/>
        <a:p>
          <a:endParaRPr lang="en-US"/>
        </a:p>
      </dgm:t>
    </dgm:pt>
    <dgm:pt modelId="{A0FB36F6-8C83-4ACB-8137-0E2B037C7263}">
      <dgm:prSet phldrT="[Text]" custT="1"/>
      <dgm:spPr/>
      <dgm:t>
        <a:bodyPr/>
        <a:lstStyle/>
        <a:p>
          <a:pPr algn="l">
            <a:spcAft>
              <a:spcPts val="300"/>
            </a:spcAft>
          </a:pPr>
          <a:r>
            <a:rPr lang="en-US" sz="2000" err="1">
              <a:solidFill>
                <a:schemeClr val="accent2">
                  <a:lumMod val="75000"/>
                </a:schemeClr>
              </a:solidFill>
              <a:latin typeface="+mj-lt"/>
              <a:cs typeface="Arial" pitchFamily="34" charset="0"/>
            </a:rPr>
            <a:t>M76</a:t>
          </a:r>
          <a:endParaRPr lang="en-US" sz="2000">
            <a:solidFill>
              <a:schemeClr val="accent2">
                <a:lumMod val="75000"/>
              </a:schemeClr>
            </a:solidFill>
            <a:latin typeface="+mj-lt"/>
            <a:cs typeface="Arial" pitchFamily="34" charset="0"/>
          </a:endParaRPr>
        </a:p>
        <a:p>
          <a:pPr algn="l">
            <a:spcAft>
              <a:spcPct val="35000"/>
            </a:spcAft>
          </a:pPr>
          <a:r>
            <a:rPr lang="en-US" sz="1600">
              <a:latin typeface="+mn-lt"/>
              <a:cs typeface="Arial" pitchFamily="34" charset="0"/>
            </a:rPr>
            <a:t>(2010)</a:t>
          </a:r>
          <a:br>
            <a:rPr lang="en-US" sz="1600">
              <a:latin typeface="+mn-lt"/>
              <a:cs typeface="Arial" pitchFamily="34" charset="0"/>
            </a:rPr>
          </a:br>
          <a:r>
            <a:rPr lang="en-US" sz="1600">
              <a:latin typeface="+mn-lt"/>
              <a:cs typeface="Arial" pitchFamily="34" charset="0"/>
            </a:rPr>
            <a:t>Permanent Funding</a:t>
          </a:r>
        </a:p>
      </dgm:t>
    </dgm:pt>
    <dgm:pt modelId="{E4C56EDB-A5F6-4436-B6F5-80976FABFDF3}" type="parTrans" cxnId="{46515CEC-F47A-42FC-BB3F-97A8A5125774}">
      <dgm:prSet/>
      <dgm:spPr/>
      <dgm:t>
        <a:bodyPr/>
        <a:lstStyle/>
        <a:p>
          <a:endParaRPr lang="en-US"/>
        </a:p>
      </dgm:t>
    </dgm:pt>
    <dgm:pt modelId="{42926A4C-A10F-4BE6-9DCA-EE4DB6A0072B}" type="sibTrans" cxnId="{46515CEC-F47A-42FC-BB3F-97A8A5125774}">
      <dgm:prSet/>
      <dgm:spPr/>
      <dgm:t>
        <a:bodyPr/>
        <a:lstStyle/>
        <a:p>
          <a:endParaRPr lang="en-US"/>
        </a:p>
      </dgm:t>
    </dgm:pt>
    <dgm:pt modelId="{A37FEA95-8791-4915-9C70-BE7DBDB64E04}">
      <dgm:prSet phldrT="[Text]" custT="1"/>
      <dgm:spPr/>
      <dgm:t>
        <a:bodyPr lIns="91440"/>
        <a:lstStyle/>
        <a:p>
          <a:pPr algn="l"/>
          <a:r>
            <a:rPr lang="en-US" sz="2000" b="0">
              <a:solidFill>
                <a:schemeClr val="accent2">
                  <a:lumMod val="75000"/>
                </a:schemeClr>
              </a:solidFill>
              <a:latin typeface="+mj-lt"/>
              <a:cs typeface="Arial" pitchFamily="34" charset="0"/>
            </a:rPr>
            <a:t>20 Years</a:t>
          </a:r>
          <a:br>
            <a:rPr lang="en-US" sz="2800" b="1">
              <a:solidFill>
                <a:schemeClr val="accent2">
                  <a:lumMod val="75000"/>
                </a:schemeClr>
              </a:solidFill>
              <a:latin typeface="+mj-lt"/>
              <a:cs typeface="Arial" pitchFamily="34" charset="0"/>
            </a:rPr>
          </a:br>
          <a:r>
            <a:rPr lang="en-US" sz="1600">
              <a:latin typeface="+mn-lt"/>
              <a:cs typeface="Arial" pitchFamily="34" charset="0"/>
            </a:rPr>
            <a:t>(2019)</a:t>
          </a:r>
          <a:endParaRPr lang="en-US" sz="1600" b="1">
            <a:solidFill>
              <a:schemeClr val="accent2">
                <a:lumMod val="75000"/>
              </a:schemeClr>
            </a:solidFill>
            <a:latin typeface="+mj-lt"/>
            <a:cs typeface="Arial" pitchFamily="34" charset="0"/>
          </a:endParaRPr>
        </a:p>
      </dgm:t>
    </dgm:pt>
    <dgm:pt modelId="{80AB0D5B-6CFA-4DE7-BA5F-B00C55BAC6AA}" type="parTrans" cxnId="{5BCEFA2A-ED94-4C99-BA64-143527F131B5}">
      <dgm:prSet/>
      <dgm:spPr/>
      <dgm:t>
        <a:bodyPr/>
        <a:lstStyle/>
        <a:p>
          <a:endParaRPr lang="en-US"/>
        </a:p>
      </dgm:t>
    </dgm:pt>
    <dgm:pt modelId="{F038E4C7-46AF-4E5E-AC85-3404CE33245E}" type="sibTrans" cxnId="{5BCEFA2A-ED94-4C99-BA64-143527F131B5}">
      <dgm:prSet/>
      <dgm:spPr/>
      <dgm:t>
        <a:bodyPr/>
        <a:lstStyle/>
        <a:p>
          <a:endParaRPr lang="en-US"/>
        </a:p>
      </dgm:t>
    </dgm:pt>
    <dgm:pt modelId="{E2D9EE15-0ADE-4F9E-81D6-ACC32E89C02A}" type="pres">
      <dgm:prSet presAssocID="{D537F013-54CE-4130-ADE5-640ABA7D07AA}" presName="arrowDiagram" presStyleCnt="0">
        <dgm:presLayoutVars>
          <dgm:chMax val="5"/>
          <dgm:dir/>
          <dgm:resizeHandles val="exact"/>
        </dgm:presLayoutVars>
      </dgm:prSet>
      <dgm:spPr/>
    </dgm:pt>
    <dgm:pt modelId="{54A4F135-D4CF-4625-B771-4052884C0545}" type="pres">
      <dgm:prSet presAssocID="{D537F013-54CE-4130-ADE5-640ABA7D07AA}" presName="arrow" presStyleLbl="bgShp" presStyleIdx="0" presStyleCnt="1" custAng="1248913" custFlipVert="1" custScaleX="144089" custScaleY="55422" custLinFactNeighborX="2412" custLinFactNeighborY="304"/>
      <dgm:spPr>
        <a:effectLst>
          <a:outerShdw blurRad="114300" dist="63500" dir="2700000" algn="tl" rotWithShape="0">
            <a:prstClr val="black">
              <a:alpha val="40000"/>
            </a:prstClr>
          </a:outerShdw>
        </a:effectLst>
      </dgm:spPr>
    </dgm:pt>
    <dgm:pt modelId="{7F51CB27-FA84-4926-A54C-12958BD7D806}" type="pres">
      <dgm:prSet presAssocID="{D537F013-54CE-4130-ADE5-640ABA7D07AA}" presName="arrowDiagram5" presStyleCnt="0"/>
      <dgm:spPr/>
    </dgm:pt>
    <dgm:pt modelId="{3A3F19F5-CEEA-4B69-BEE3-1C6398D2D447}" type="pres">
      <dgm:prSet presAssocID="{D572D43A-799E-4A26-890D-A3ED18F7DA27}" presName="bullet5a" presStyleLbl="node1" presStyleIdx="0" presStyleCnt="5" custFlipHor="1" custScaleX="55654" custScaleY="55656" custLinFactX="-600000" custLinFactY="-100000" custLinFactNeighborX="-638659" custLinFactNeighborY="-159443"/>
      <dgm:spPr>
        <a:solidFill>
          <a:schemeClr val="accent2">
            <a:lumMod val="75000"/>
          </a:schemeClr>
        </a:solidFill>
        <a:ln>
          <a:noFill/>
        </a:ln>
      </dgm:spPr>
    </dgm:pt>
    <dgm:pt modelId="{89A888E3-5D41-4FDC-8C49-68A6A82A6AF7}" type="pres">
      <dgm:prSet presAssocID="{D572D43A-799E-4A26-890D-A3ED18F7DA27}" presName="textBox5a" presStyleLbl="revTx" presStyleIdx="0" presStyleCnt="5" custScaleX="236945" custScaleY="81946" custLinFactX="-74314" custLinFactNeighborX="-100000" custLinFactNeighborY="-13716">
        <dgm:presLayoutVars>
          <dgm:bulletEnabled val="1"/>
        </dgm:presLayoutVars>
      </dgm:prSet>
      <dgm:spPr/>
    </dgm:pt>
    <dgm:pt modelId="{5BD2BE6B-A774-4910-8144-F2B02F963498}" type="pres">
      <dgm:prSet presAssocID="{07463E00-582D-4771-A380-13DDC1C5722A}" presName="bullet5b" presStyleLbl="node1" presStyleIdx="1" presStyleCnt="5" custScaleX="80009" custScaleY="80009" custLinFactX="-101204" custLinFactY="47618" custLinFactNeighborX="-200000" custLinFactNeighborY="100000"/>
      <dgm:spPr>
        <a:solidFill>
          <a:schemeClr val="accent2">
            <a:lumMod val="75000"/>
          </a:schemeClr>
        </a:solidFill>
        <a:ln>
          <a:noFill/>
        </a:ln>
      </dgm:spPr>
    </dgm:pt>
    <dgm:pt modelId="{8ADF7B54-C35C-4B48-A1AE-247F6D92A110}" type="pres">
      <dgm:prSet presAssocID="{07463E00-582D-4771-A380-13DDC1C5722A}" presName="textBox5b" presStyleLbl="revTx" presStyleIdx="1" presStyleCnt="5" custScaleX="176015" custScaleY="37538" custLinFactNeighborX="-39297" custLinFactNeighborY="12755">
        <dgm:presLayoutVars>
          <dgm:bulletEnabled val="1"/>
        </dgm:presLayoutVars>
      </dgm:prSet>
      <dgm:spPr/>
    </dgm:pt>
    <dgm:pt modelId="{3EA2CEE0-3AD2-477B-BC8B-84D425E8BE5E}" type="pres">
      <dgm:prSet presAssocID="{96778293-C1D5-4C77-90E6-D5F7F95C7951}" presName="bullet5c" presStyleLbl="node1" presStyleIdx="2" presStyleCnt="5" custScaleX="86803" custScaleY="86803" custLinFactY="100000" custLinFactNeighborX="-68915" custLinFactNeighborY="120728"/>
      <dgm:spPr>
        <a:solidFill>
          <a:schemeClr val="accent2">
            <a:lumMod val="75000"/>
          </a:schemeClr>
        </a:solidFill>
        <a:ln>
          <a:noFill/>
        </a:ln>
      </dgm:spPr>
    </dgm:pt>
    <dgm:pt modelId="{C4705AF8-1E90-4D04-8723-940DF8A0FF71}" type="pres">
      <dgm:prSet presAssocID="{96778293-C1D5-4C77-90E6-D5F7F95C7951}" presName="textBox5c" presStyleLbl="revTx" presStyleIdx="2" presStyleCnt="5" custScaleX="176601" custScaleY="34528" custLinFactNeighborX="11548" custLinFactNeighborY="12392">
        <dgm:presLayoutVars>
          <dgm:bulletEnabled val="1"/>
        </dgm:presLayoutVars>
      </dgm:prSet>
      <dgm:spPr/>
    </dgm:pt>
    <dgm:pt modelId="{15FFC1E3-6961-48E6-BA45-EF39CD99B2DB}" type="pres">
      <dgm:prSet presAssocID="{A0FB36F6-8C83-4ACB-8137-0E2B037C7263}" presName="bullet5d" presStyleLbl="node1" presStyleIdx="3" presStyleCnt="5" custScaleX="84108" custScaleY="84107" custLinFactY="100000" custLinFactNeighborX="-7981" custLinFactNeighborY="100084"/>
      <dgm:spPr>
        <a:solidFill>
          <a:schemeClr val="accent2">
            <a:lumMod val="75000"/>
          </a:schemeClr>
        </a:solidFill>
        <a:ln>
          <a:noFill/>
        </a:ln>
      </dgm:spPr>
    </dgm:pt>
    <dgm:pt modelId="{4C7CF74C-B88E-45D3-8560-4D186C4C33D4}" type="pres">
      <dgm:prSet presAssocID="{A0FB36F6-8C83-4ACB-8137-0E2B037C7263}" presName="textBox5d" presStyleLbl="revTx" presStyleIdx="3" presStyleCnt="5" custFlipVert="0" custScaleX="184790" custScaleY="21928" custLinFactNeighborX="20369" custLinFactNeighborY="3205">
        <dgm:presLayoutVars>
          <dgm:bulletEnabled val="1"/>
        </dgm:presLayoutVars>
      </dgm:prSet>
      <dgm:spPr/>
    </dgm:pt>
    <dgm:pt modelId="{FFEE4DB0-BFA3-4988-9E92-84C40271EAD8}" type="pres">
      <dgm:prSet presAssocID="{A37FEA95-8791-4915-9C70-BE7DBDB64E04}" presName="bullet5e" presStyleLbl="node1" presStyleIdx="4" presStyleCnt="5" custScaleX="77110" custScaleY="77110" custLinFactY="49702" custLinFactNeighborX="-38575" custLinFactNeighborY="100000"/>
      <dgm:spPr>
        <a:solidFill>
          <a:schemeClr val="accent2">
            <a:lumMod val="75000"/>
          </a:schemeClr>
        </a:solidFill>
        <a:ln>
          <a:noFill/>
        </a:ln>
      </dgm:spPr>
    </dgm:pt>
    <dgm:pt modelId="{90332C60-587C-4BE8-909D-1E1FF1EB5D5E}" type="pres">
      <dgm:prSet presAssocID="{A37FEA95-8791-4915-9C70-BE7DBDB64E04}" presName="textBox5e" presStyleLbl="revTx" presStyleIdx="4" presStyleCnt="5" custAng="10800000" custFlipVert="1" custScaleX="113550" custScaleY="12393" custLinFactNeighborX="-29603" custLinFactNeighborY="-4967">
        <dgm:presLayoutVars>
          <dgm:bulletEnabled val="1"/>
        </dgm:presLayoutVars>
      </dgm:prSet>
      <dgm:spPr/>
    </dgm:pt>
  </dgm:ptLst>
  <dgm:cxnLst>
    <dgm:cxn modelId="{547C8918-D273-41C7-9CE8-455E07AB0FA9}" type="presOf" srcId="{D537F013-54CE-4130-ADE5-640ABA7D07AA}" destId="{E2D9EE15-0ADE-4F9E-81D6-ACC32E89C02A}" srcOrd="0" destOrd="0" presId="urn:microsoft.com/office/officeart/2005/8/layout/arrow2"/>
    <dgm:cxn modelId="{5BCEFA2A-ED94-4C99-BA64-143527F131B5}" srcId="{D537F013-54CE-4130-ADE5-640ABA7D07AA}" destId="{A37FEA95-8791-4915-9C70-BE7DBDB64E04}" srcOrd="4" destOrd="0" parTransId="{80AB0D5B-6CFA-4DE7-BA5F-B00C55BAC6AA}" sibTransId="{F038E4C7-46AF-4E5E-AC85-3404CE33245E}"/>
    <dgm:cxn modelId="{25BDC838-B267-4A8E-8897-BECD374C774F}" srcId="{D537F013-54CE-4130-ADE5-640ABA7D07AA}" destId="{D572D43A-799E-4A26-890D-A3ED18F7DA27}" srcOrd="0" destOrd="0" parTransId="{BE38541E-A6AD-48F0-8AE5-1E5E2B36BC07}" sibTransId="{B241209D-E553-43E9-89D7-4D57AB72B316}"/>
    <dgm:cxn modelId="{5F370D4A-E5FF-4663-AE6F-8F3288A0CD39}" srcId="{D537F013-54CE-4130-ADE5-640ABA7D07AA}" destId="{96778293-C1D5-4C77-90E6-D5F7F95C7951}" srcOrd="2" destOrd="0" parTransId="{5D13474D-28FC-4A0C-9776-E3EC7E74C7FA}" sibTransId="{1E464EB6-4D1E-4FD1-BC44-C0DAD0226D30}"/>
    <dgm:cxn modelId="{7A43F271-4842-42FE-8190-23FC1196170D}" type="presOf" srcId="{A37FEA95-8791-4915-9C70-BE7DBDB64E04}" destId="{90332C60-587C-4BE8-909D-1E1FF1EB5D5E}" srcOrd="0" destOrd="0" presId="urn:microsoft.com/office/officeart/2005/8/layout/arrow2"/>
    <dgm:cxn modelId="{C3475A82-F39C-4B73-B6ED-B19CD9831ACC}" type="presOf" srcId="{A0FB36F6-8C83-4ACB-8137-0E2B037C7263}" destId="{4C7CF74C-B88E-45D3-8560-4D186C4C33D4}" srcOrd="0" destOrd="0" presId="urn:microsoft.com/office/officeart/2005/8/layout/arrow2"/>
    <dgm:cxn modelId="{2E07C89D-EC89-411F-988F-D447C1E4E12B}" type="presOf" srcId="{D572D43A-799E-4A26-890D-A3ED18F7DA27}" destId="{89A888E3-5D41-4FDC-8C49-68A6A82A6AF7}" srcOrd="0" destOrd="0" presId="urn:microsoft.com/office/officeart/2005/8/layout/arrow2"/>
    <dgm:cxn modelId="{A5DDA0B4-7845-4B75-ABE8-7AE6D4C817FA}" type="presOf" srcId="{96778293-C1D5-4C77-90E6-D5F7F95C7951}" destId="{C4705AF8-1E90-4D04-8723-940DF8A0FF71}" srcOrd="0" destOrd="0" presId="urn:microsoft.com/office/officeart/2005/8/layout/arrow2"/>
    <dgm:cxn modelId="{E01B68D2-049D-475D-882D-62BEEB82692C}" type="presOf" srcId="{07463E00-582D-4771-A380-13DDC1C5722A}" destId="{8ADF7B54-C35C-4B48-A1AE-247F6D92A110}" srcOrd="0" destOrd="0" presId="urn:microsoft.com/office/officeart/2005/8/layout/arrow2"/>
    <dgm:cxn modelId="{2E4995D7-5D35-4C5F-A86C-CA40F91C99F3}" srcId="{D537F013-54CE-4130-ADE5-640ABA7D07AA}" destId="{07463E00-582D-4771-A380-13DDC1C5722A}" srcOrd="1" destOrd="0" parTransId="{F7C59D8C-F236-46B1-990F-BFE85ABD818B}" sibTransId="{0F2CCA06-7E6D-406C-A58D-296C1BA6C54E}"/>
    <dgm:cxn modelId="{46515CEC-F47A-42FC-BB3F-97A8A5125774}" srcId="{D537F013-54CE-4130-ADE5-640ABA7D07AA}" destId="{A0FB36F6-8C83-4ACB-8137-0E2B037C7263}" srcOrd="3" destOrd="0" parTransId="{E4C56EDB-A5F6-4436-B6F5-80976FABFDF3}" sibTransId="{42926A4C-A10F-4BE6-9DCA-EE4DB6A0072B}"/>
    <dgm:cxn modelId="{4EEAC6ED-E8D9-4BA7-B0E6-4D595CBCB7A1}" type="presParOf" srcId="{E2D9EE15-0ADE-4F9E-81D6-ACC32E89C02A}" destId="{54A4F135-D4CF-4625-B771-4052884C0545}" srcOrd="0" destOrd="0" presId="urn:microsoft.com/office/officeart/2005/8/layout/arrow2"/>
    <dgm:cxn modelId="{3537F574-D85A-4F54-9A6E-F22F42EC49AB}" type="presParOf" srcId="{E2D9EE15-0ADE-4F9E-81D6-ACC32E89C02A}" destId="{7F51CB27-FA84-4926-A54C-12958BD7D806}" srcOrd="1" destOrd="0" presId="urn:microsoft.com/office/officeart/2005/8/layout/arrow2"/>
    <dgm:cxn modelId="{A4C39703-2B1A-4214-B87A-24CDA9AF7033}" type="presParOf" srcId="{7F51CB27-FA84-4926-A54C-12958BD7D806}" destId="{3A3F19F5-CEEA-4B69-BEE3-1C6398D2D447}" srcOrd="0" destOrd="0" presId="urn:microsoft.com/office/officeart/2005/8/layout/arrow2"/>
    <dgm:cxn modelId="{1B246566-4B18-4B26-BF14-9422DCBBC62E}" type="presParOf" srcId="{7F51CB27-FA84-4926-A54C-12958BD7D806}" destId="{89A888E3-5D41-4FDC-8C49-68A6A82A6AF7}" srcOrd="1" destOrd="0" presId="urn:microsoft.com/office/officeart/2005/8/layout/arrow2"/>
    <dgm:cxn modelId="{05164844-8829-4623-AC0C-151E99FC4F07}" type="presParOf" srcId="{7F51CB27-FA84-4926-A54C-12958BD7D806}" destId="{5BD2BE6B-A774-4910-8144-F2B02F963498}" srcOrd="2" destOrd="0" presId="urn:microsoft.com/office/officeart/2005/8/layout/arrow2"/>
    <dgm:cxn modelId="{7A4D4EF4-92A2-4FB5-B2CE-89A0F673236C}" type="presParOf" srcId="{7F51CB27-FA84-4926-A54C-12958BD7D806}" destId="{8ADF7B54-C35C-4B48-A1AE-247F6D92A110}" srcOrd="3" destOrd="0" presId="urn:microsoft.com/office/officeart/2005/8/layout/arrow2"/>
    <dgm:cxn modelId="{5C2E2343-242B-4D69-818D-A895DD2F3EB8}" type="presParOf" srcId="{7F51CB27-FA84-4926-A54C-12958BD7D806}" destId="{3EA2CEE0-3AD2-477B-BC8B-84D425E8BE5E}" srcOrd="4" destOrd="0" presId="urn:microsoft.com/office/officeart/2005/8/layout/arrow2"/>
    <dgm:cxn modelId="{A8E0B3C1-D19E-471F-BE4C-C087016BFD6D}" type="presParOf" srcId="{7F51CB27-FA84-4926-A54C-12958BD7D806}" destId="{C4705AF8-1E90-4D04-8723-940DF8A0FF71}" srcOrd="5" destOrd="0" presId="urn:microsoft.com/office/officeart/2005/8/layout/arrow2"/>
    <dgm:cxn modelId="{364087F3-BF18-4B02-9392-4D94B78876AA}" type="presParOf" srcId="{7F51CB27-FA84-4926-A54C-12958BD7D806}" destId="{15FFC1E3-6961-48E6-BA45-EF39CD99B2DB}" srcOrd="6" destOrd="0" presId="urn:microsoft.com/office/officeart/2005/8/layout/arrow2"/>
    <dgm:cxn modelId="{38507149-2D18-4C82-9B15-CFADF47B2B14}" type="presParOf" srcId="{7F51CB27-FA84-4926-A54C-12958BD7D806}" destId="{4C7CF74C-B88E-45D3-8560-4D186C4C33D4}" srcOrd="7" destOrd="0" presId="urn:microsoft.com/office/officeart/2005/8/layout/arrow2"/>
    <dgm:cxn modelId="{B5E13A96-DF9F-4D8E-879F-0295160D3FC5}" type="presParOf" srcId="{7F51CB27-FA84-4926-A54C-12958BD7D806}" destId="{FFEE4DB0-BFA3-4988-9E92-84C40271EAD8}" srcOrd="8" destOrd="0" presId="urn:microsoft.com/office/officeart/2005/8/layout/arrow2"/>
    <dgm:cxn modelId="{24E65B9D-46A4-4410-A194-E00017B3307B}" type="presParOf" srcId="{7F51CB27-FA84-4926-A54C-12958BD7D806}" destId="{90332C60-587C-4BE8-909D-1E1FF1EB5D5E}" srcOrd="9"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344E4-EB24-4545-96B0-34CB39D17ED6}"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C7C9059-AE78-43C4-8289-143421ECB237}">
      <dgm:prSet/>
      <dgm:spPr/>
      <dgm:t>
        <a:bodyPr/>
        <a:lstStyle/>
        <a:p>
          <a:r>
            <a:rPr lang="en-US" dirty="0">
              <a:solidFill>
                <a:schemeClr val="accent1">
                  <a:lumMod val="60000"/>
                  <a:lumOff val="40000"/>
                </a:schemeClr>
              </a:solidFill>
            </a:rPr>
            <a:t>Small Grants</a:t>
          </a:r>
        </a:p>
      </dgm:t>
    </dgm:pt>
    <dgm:pt modelId="{72ED5F41-53C3-4149-99ED-62E9F80704F4}" type="parTrans" cxnId="{3B0ED2CD-3926-4A03-AB6C-7D0550997B7C}">
      <dgm:prSet/>
      <dgm:spPr/>
      <dgm:t>
        <a:bodyPr/>
        <a:lstStyle/>
        <a:p>
          <a:endParaRPr lang="en-US"/>
        </a:p>
      </dgm:t>
    </dgm:pt>
    <dgm:pt modelId="{C90C138D-82B8-4A6F-A7D0-FE2C21CD0B00}" type="sibTrans" cxnId="{3B0ED2CD-3926-4A03-AB6C-7D0550997B7C}">
      <dgm:prSet/>
      <dgm:spPr/>
      <dgm:t>
        <a:bodyPr/>
        <a:lstStyle/>
        <a:p>
          <a:endParaRPr lang="en-US"/>
        </a:p>
      </dgm:t>
    </dgm:pt>
    <dgm:pt modelId="{F7466E30-F3F0-4A7F-97A9-DBB30879FDEB}">
      <dgm:prSet/>
      <dgm:spPr/>
      <dgm:t>
        <a:bodyPr/>
        <a:lstStyle/>
        <a:p>
          <a:r>
            <a:rPr lang="en-US" dirty="0">
              <a:solidFill>
                <a:schemeClr val="accent3">
                  <a:lumMod val="60000"/>
                  <a:lumOff val="40000"/>
                </a:schemeClr>
              </a:solidFill>
            </a:rPr>
            <a:t>Capacity</a:t>
          </a:r>
        </a:p>
      </dgm:t>
    </dgm:pt>
    <dgm:pt modelId="{3C37E957-1EC4-4B79-8742-D9AE80DE6BA1}" type="parTrans" cxnId="{9CE1FFCB-486A-4F44-8EC9-C99512F038FE}">
      <dgm:prSet/>
      <dgm:spPr/>
      <dgm:t>
        <a:bodyPr/>
        <a:lstStyle/>
        <a:p>
          <a:endParaRPr lang="en-US"/>
        </a:p>
      </dgm:t>
    </dgm:pt>
    <dgm:pt modelId="{1472845B-9075-4AA6-AB3C-A8548CD35DF3}" type="sibTrans" cxnId="{9CE1FFCB-486A-4F44-8EC9-C99512F038FE}">
      <dgm:prSet/>
      <dgm:spPr/>
      <dgm:t>
        <a:bodyPr/>
        <a:lstStyle/>
        <a:p>
          <a:endParaRPr lang="en-US"/>
        </a:p>
      </dgm:t>
    </dgm:pt>
    <dgm:pt modelId="{DB4F7E8D-EB4A-4505-9113-EEF606F575F3}" type="pres">
      <dgm:prSet presAssocID="{8E1344E4-EB24-4545-96B0-34CB39D17ED6}" presName="root" presStyleCnt="0">
        <dgm:presLayoutVars>
          <dgm:dir/>
          <dgm:resizeHandles val="exact"/>
        </dgm:presLayoutVars>
      </dgm:prSet>
      <dgm:spPr/>
    </dgm:pt>
    <dgm:pt modelId="{D31D8277-DCE8-4CAD-92E7-B01D624B6995}" type="pres">
      <dgm:prSet presAssocID="{DC7C9059-AE78-43C4-8289-143421ECB237}" presName="compNode" presStyleCnt="0"/>
      <dgm:spPr/>
    </dgm:pt>
    <dgm:pt modelId="{2ED09580-C2BA-4EC7-94AD-3C9FC223116A}" type="pres">
      <dgm:prSet presAssocID="{DC7C9059-AE78-43C4-8289-143421ECB237}" presName="iconRect" presStyleLbl="node1" presStyleIdx="0" presStyleCnt="2" custLinFactNeighborX="41811" custLinFactNeighborY="679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A6DB308F-021E-4619-9947-A5C2895CBFDB}" type="pres">
      <dgm:prSet presAssocID="{DC7C9059-AE78-43C4-8289-143421ECB237}" presName="spaceRect" presStyleCnt="0"/>
      <dgm:spPr/>
    </dgm:pt>
    <dgm:pt modelId="{3C385FFD-DFC9-4A8C-A1FB-807B3D98D001}" type="pres">
      <dgm:prSet presAssocID="{DC7C9059-AE78-43C4-8289-143421ECB237}" presName="textRect" presStyleLbl="revTx" presStyleIdx="0" presStyleCnt="2" custLinFactNeighborX="18815">
        <dgm:presLayoutVars>
          <dgm:chMax val="1"/>
          <dgm:chPref val="1"/>
        </dgm:presLayoutVars>
      </dgm:prSet>
      <dgm:spPr/>
    </dgm:pt>
    <dgm:pt modelId="{7536AFBB-AB42-4DB8-8BB0-C74A919A48BE}" type="pres">
      <dgm:prSet presAssocID="{C90C138D-82B8-4A6F-A7D0-FE2C21CD0B00}" presName="sibTrans" presStyleCnt="0"/>
      <dgm:spPr/>
    </dgm:pt>
    <dgm:pt modelId="{88803E47-8A3B-4D17-ABFC-C37323DD0C31}" type="pres">
      <dgm:prSet presAssocID="{F7466E30-F3F0-4A7F-97A9-DBB30879FDEB}" presName="compNode" presStyleCnt="0"/>
      <dgm:spPr/>
    </dgm:pt>
    <dgm:pt modelId="{1DE1D270-A4E0-486F-AC1D-F4DF3D02284C}" type="pres">
      <dgm:prSet presAssocID="{F7466E30-F3F0-4A7F-97A9-DBB30879FDE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ttery Charging"/>
        </a:ext>
      </dgm:extLst>
    </dgm:pt>
    <dgm:pt modelId="{97423B33-0DD1-4170-BC3A-B5EC0FFA4CC6}" type="pres">
      <dgm:prSet presAssocID="{F7466E30-F3F0-4A7F-97A9-DBB30879FDEB}" presName="spaceRect" presStyleCnt="0"/>
      <dgm:spPr/>
    </dgm:pt>
    <dgm:pt modelId="{7A87FE32-929F-4EEE-874E-941E31F6E0CD}" type="pres">
      <dgm:prSet presAssocID="{F7466E30-F3F0-4A7F-97A9-DBB30879FDEB}" presName="textRect" presStyleLbl="revTx" presStyleIdx="1" presStyleCnt="2">
        <dgm:presLayoutVars>
          <dgm:chMax val="1"/>
          <dgm:chPref val="1"/>
        </dgm:presLayoutVars>
      </dgm:prSet>
      <dgm:spPr/>
    </dgm:pt>
  </dgm:ptLst>
  <dgm:cxnLst>
    <dgm:cxn modelId="{96F4AC01-89EA-4296-829C-987B69301580}" type="presOf" srcId="{F7466E30-F3F0-4A7F-97A9-DBB30879FDEB}" destId="{7A87FE32-929F-4EEE-874E-941E31F6E0CD}" srcOrd="0" destOrd="0" presId="urn:microsoft.com/office/officeart/2018/2/layout/IconLabelList"/>
    <dgm:cxn modelId="{56A31127-CC60-4993-AD73-273DE2DF584A}" type="presOf" srcId="{8E1344E4-EB24-4545-96B0-34CB39D17ED6}" destId="{DB4F7E8D-EB4A-4505-9113-EEF606F575F3}" srcOrd="0" destOrd="0" presId="urn:microsoft.com/office/officeart/2018/2/layout/IconLabelList"/>
    <dgm:cxn modelId="{9CE1FFCB-486A-4F44-8EC9-C99512F038FE}" srcId="{8E1344E4-EB24-4545-96B0-34CB39D17ED6}" destId="{F7466E30-F3F0-4A7F-97A9-DBB30879FDEB}" srcOrd="1" destOrd="0" parTransId="{3C37E957-1EC4-4B79-8742-D9AE80DE6BA1}" sibTransId="{1472845B-9075-4AA6-AB3C-A8548CD35DF3}"/>
    <dgm:cxn modelId="{3B0ED2CD-3926-4A03-AB6C-7D0550997B7C}" srcId="{8E1344E4-EB24-4545-96B0-34CB39D17ED6}" destId="{DC7C9059-AE78-43C4-8289-143421ECB237}" srcOrd="0" destOrd="0" parTransId="{72ED5F41-53C3-4149-99ED-62E9F80704F4}" sibTransId="{C90C138D-82B8-4A6F-A7D0-FE2C21CD0B00}"/>
    <dgm:cxn modelId="{ED0388D6-3522-4590-92E1-AF153E074883}" type="presOf" srcId="{DC7C9059-AE78-43C4-8289-143421ECB237}" destId="{3C385FFD-DFC9-4A8C-A1FB-807B3D98D001}" srcOrd="0" destOrd="0" presId="urn:microsoft.com/office/officeart/2018/2/layout/IconLabelList"/>
    <dgm:cxn modelId="{3ED40557-6CDE-4BF8-9EC5-BA7B14FCB79A}" type="presParOf" srcId="{DB4F7E8D-EB4A-4505-9113-EEF606F575F3}" destId="{D31D8277-DCE8-4CAD-92E7-B01D624B6995}" srcOrd="0" destOrd="0" presId="urn:microsoft.com/office/officeart/2018/2/layout/IconLabelList"/>
    <dgm:cxn modelId="{71BE52FF-6745-4A21-A0C3-DEAAC63A3FF9}" type="presParOf" srcId="{D31D8277-DCE8-4CAD-92E7-B01D624B6995}" destId="{2ED09580-C2BA-4EC7-94AD-3C9FC223116A}" srcOrd="0" destOrd="0" presId="urn:microsoft.com/office/officeart/2018/2/layout/IconLabelList"/>
    <dgm:cxn modelId="{1AAF8251-DCCD-4F7D-83B1-40A052CC653D}" type="presParOf" srcId="{D31D8277-DCE8-4CAD-92E7-B01D624B6995}" destId="{A6DB308F-021E-4619-9947-A5C2895CBFDB}" srcOrd="1" destOrd="0" presId="urn:microsoft.com/office/officeart/2018/2/layout/IconLabelList"/>
    <dgm:cxn modelId="{F4655BEF-6A9F-4322-A810-79FFA21A42A5}" type="presParOf" srcId="{D31D8277-DCE8-4CAD-92E7-B01D624B6995}" destId="{3C385FFD-DFC9-4A8C-A1FB-807B3D98D001}" srcOrd="2" destOrd="0" presId="urn:microsoft.com/office/officeart/2018/2/layout/IconLabelList"/>
    <dgm:cxn modelId="{EC6A465E-13EA-4EFE-87BA-6C1C0503AC3C}" type="presParOf" srcId="{DB4F7E8D-EB4A-4505-9113-EEF606F575F3}" destId="{7536AFBB-AB42-4DB8-8BB0-C74A919A48BE}" srcOrd="1" destOrd="0" presId="urn:microsoft.com/office/officeart/2018/2/layout/IconLabelList"/>
    <dgm:cxn modelId="{E9D97352-FADC-4356-B960-37A8569B9A3F}" type="presParOf" srcId="{DB4F7E8D-EB4A-4505-9113-EEF606F575F3}" destId="{88803E47-8A3B-4D17-ABFC-C37323DD0C31}" srcOrd="2" destOrd="0" presId="urn:microsoft.com/office/officeart/2018/2/layout/IconLabelList"/>
    <dgm:cxn modelId="{8F5E4AFC-7245-44F9-99CC-72421A160C9F}" type="presParOf" srcId="{88803E47-8A3B-4D17-ABFC-C37323DD0C31}" destId="{1DE1D270-A4E0-486F-AC1D-F4DF3D02284C}" srcOrd="0" destOrd="0" presId="urn:microsoft.com/office/officeart/2018/2/layout/IconLabelList"/>
    <dgm:cxn modelId="{BF667401-706A-4760-8608-24CE96E094F5}" type="presParOf" srcId="{88803E47-8A3B-4D17-ABFC-C37323DD0C31}" destId="{97423B33-0DD1-4170-BC3A-B5EC0FFA4CC6}" srcOrd="1" destOrd="0" presId="urn:microsoft.com/office/officeart/2018/2/layout/IconLabelList"/>
    <dgm:cxn modelId="{5EA9FAAD-4E74-4240-846C-ABCA126741A2}" type="presParOf" srcId="{88803E47-8A3B-4D17-ABFC-C37323DD0C31}" destId="{7A87FE32-929F-4EEE-874E-941E31F6E0CD}"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4F135-D4CF-4625-B771-4052884C0545}">
      <dsp:nvSpPr>
        <dsp:cNvPr id="0" name=""/>
        <dsp:cNvSpPr/>
      </dsp:nvSpPr>
      <dsp:spPr>
        <a:xfrm rot="20351087" flipV="1">
          <a:off x="644469" y="601931"/>
          <a:ext cx="11013642" cy="2647660"/>
        </a:xfrm>
        <a:prstGeom prst="swooshArrow">
          <a:avLst>
            <a:gd name="adj1" fmla="val 25000"/>
            <a:gd name="adj2" fmla="val 25000"/>
          </a:avLst>
        </a:prstGeom>
        <a:solidFill>
          <a:schemeClr val="accent1">
            <a:tint val="40000"/>
            <a:hueOff val="0"/>
            <a:satOff val="0"/>
            <a:lumOff val="0"/>
            <a:alphaOff val="0"/>
          </a:schemeClr>
        </a:solidFill>
        <a:ln>
          <a:noFill/>
        </a:ln>
        <a:effectLst>
          <a:outerShdw blurRad="114300" dist="635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3A3F19F5-CEEA-4B69-BEE3-1C6398D2D447}">
      <dsp:nvSpPr>
        <dsp:cNvPr id="0" name=""/>
        <dsp:cNvSpPr/>
      </dsp:nvSpPr>
      <dsp:spPr>
        <a:xfrm flipH="1">
          <a:off x="759377" y="2672374"/>
          <a:ext cx="97841" cy="97845"/>
        </a:xfrm>
        <a:prstGeom prst="ellipse">
          <a:avLst/>
        </a:prstGeom>
        <a:solidFill>
          <a:schemeClr val="accent2">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A888E3-5D41-4FDC-8C49-68A6A82A6AF7}">
      <dsp:nvSpPr>
        <dsp:cNvPr id="0" name=""/>
        <dsp:cNvSpPr/>
      </dsp:nvSpPr>
      <dsp:spPr>
        <a:xfrm>
          <a:off x="554845" y="3124093"/>
          <a:ext cx="2372569" cy="93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155" tIns="0" rIns="0" bIns="0" numCol="1" spcCol="1270" anchor="t" anchorCtr="0">
          <a:noAutofit/>
        </a:bodyPr>
        <a:lstStyle/>
        <a:p>
          <a:pPr marL="0" lvl="0" indent="0" algn="l" defTabSz="889000">
            <a:lnSpc>
              <a:spcPct val="90000"/>
            </a:lnSpc>
            <a:spcBef>
              <a:spcPct val="0"/>
            </a:spcBef>
            <a:spcAft>
              <a:spcPts val="300"/>
            </a:spcAft>
            <a:buNone/>
          </a:pPr>
          <a:r>
            <a:rPr lang="en-US" sz="2000" kern="1200">
              <a:solidFill>
                <a:schemeClr val="accent2">
                  <a:lumMod val="75000"/>
                </a:schemeClr>
              </a:solidFill>
              <a:latin typeface="+mj-lt"/>
              <a:cs typeface="Arial" pitchFamily="34" charset="0"/>
            </a:rPr>
            <a:t>IDEA</a:t>
          </a:r>
        </a:p>
        <a:p>
          <a:pPr marL="0" lvl="0" indent="0" algn="l" defTabSz="889000">
            <a:lnSpc>
              <a:spcPct val="90000"/>
            </a:lnSpc>
            <a:spcBef>
              <a:spcPct val="0"/>
            </a:spcBef>
            <a:spcAft>
              <a:spcPct val="35000"/>
            </a:spcAft>
            <a:buNone/>
          </a:pPr>
          <a:r>
            <a:rPr lang="en-US" sz="1600" kern="1200">
              <a:latin typeface="+mn-lt"/>
              <a:cs typeface="Arial" pitchFamily="34" charset="0"/>
            </a:rPr>
            <a:t>Voluntary Restoration – Cooperative Conservation</a:t>
          </a:r>
        </a:p>
      </dsp:txBody>
      <dsp:txXfrm>
        <a:off x="554845" y="3124093"/>
        <a:ext cx="2372569" cy="931718"/>
      </dsp:txXfrm>
    </dsp:sp>
    <dsp:sp modelId="{5BD2BE6B-A774-4910-8144-F2B02F963498}">
      <dsp:nvSpPr>
        <dsp:cNvPr id="0" name=""/>
        <dsp:cNvSpPr/>
      </dsp:nvSpPr>
      <dsp:spPr>
        <a:xfrm>
          <a:off x="3048316" y="2608841"/>
          <a:ext cx="220161" cy="220161"/>
        </a:xfrm>
        <a:prstGeom prst="ellipse">
          <a:avLst/>
        </a:prstGeom>
        <a:solidFill>
          <a:schemeClr val="accent2">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DF7B54-C35C-4B48-A1AE-247F6D92A110}">
      <dsp:nvSpPr>
        <dsp:cNvPr id="0" name=""/>
        <dsp:cNvSpPr/>
      </dsp:nvSpPr>
      <dsp:spPr>
        <a:xfrm>
          <a:off x="3006350" y="3193178"/>
          <a:ext cx="2233355" cy="751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807" tIns="0" rIns="0" bIns="0" numCol="1" spcCol="1270" anchor="t" anchorCtr="0">
          <a:noAutofit/>
        </a:bodyPr>
        <a:lstStyle/>
        <a:p>
          <a:pPr marL="0" lvl="0" indent="0" algn="l" defTabSz="889000">
            <a:lnSpc>
              <a:spcPct val="90000"/>
            </a:lnSpc>
            <a:spcBef>
              <a:spcPct val="0"/>
            </a:spcBef>
            <a:spcAft>
              <a:spcPts val="300"/>
            </a:spcAft>
            <a:buNone/>
          </a:pPr>
          <a:r>
            <a:rPr lang="en-US" sz="2000" kern="1200" err="1">
              <a:solidFill>
                <a:schemeClr val="accent2">
                  <a:lumMod val="75000"/>
                </a:schemeClr>
              </a:solidFill>
              <a:latin typeface="+mj-lt"/>
              <a:cs typeface="Arial" pitchFamily="34" charset="0"/>
            </a:rPr>
            <a:t>GWEB</a:t>
          </a:r>
          <a:endParaRPr lang="en-US" sz="2000" kern="1200">
            <a:solidFill>
              <a:schemeClr val="accent2">
                <a:lumMod val="75000"/>
              </a:schemeClr>
            </a:solidFill>
            <a:latin typeface="+mj-lt"/>
            <a:cs typeface="Arial" pitchFamily="34" charset="0"/>
          </a:endParaRPr>
        </a:p>
        <a:p>
          <a:pPr marL="0" lvl="0" indent="0" algn="l" defTabSz="889000">
            <a:lnSpc>
              <a:spcPct val="90000"/>
            </a:lnSpc>
            <a:spcBef>
              <a:spcPct val="0"/>
            </a:spcBef>
            <a:spcAft>
              <a:spcPct val="35000"/>
            </a:spcAft>
            <a:buNone/>
          </a:pPr>
          <a:r>
            <a:rPr lang="en-US" sz="1600" kern="1200">
              <a:latin typeface="+mn-lt"/>
              <a:cs typeface="Arial" pitchFamily="34" charset="0"/>
            </a:rPr>
            <a:t>Modest Investment</a:t>
          </a:r>
        </a:p>
      </dsp:txBody>
      <dsp:txXfrm>
        <a:off x="3006350" y="3193178"/>
        <a:ext cx="2233355" cy="751389"/>
      </dsp:txXfrm>
    </dsp:sp>
    <dsp:sp modelId="{3EA2CEE0-3AD2-477B-BC8B-84D425E8BE5E}">
      <dsp:nvSpPr>
        <dsp:cNvPr id="0" name=""/>
        <dsp:cNvSpPr/>
      </dsp:nvSpPr>
      <dsp:spPr>
        <a:xfrm>
          <a:off x="4843984" y="2280172"/>
          <a:ext cx="318475" cy="318475"/>
        </a:xfrm>
        <a:prstGeom prst="ellipse">
          <a:avLst/>
        </a:prstGeom>
        <a:solidFill>
          <a:schemeClr val="accent2">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705AF8-1E90-4D04-8723-940DF8A0FF71}">
      <dsp:nvSpPr>
        <dsp:cNvPr id="0" name=""/>
        <dsp:cNvSpPr/>
      </dsp:nvSpPr>
      <dsp:spPr>
        <a:xfrm>
          <a:off x="4861408" y="2841179"/>
          <a:ext cx="2605257" cy="927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410" tIns="0" rIns="0" bIns="0" numCol="1" spcCol="1270" anchor="t" anchorCtr="0">
          <a:noAutofit/>
        </a:bodyPr>
        <a:lstStyle/>
        <a:p>
          <a:pPr marL="0" lvl="0" indent="0" algn="l" defTabSz="889000">
            <a:lnSpc>
              <a:spcPct val="90000"/>
            </a:lnSpc>
            <a:spcBef>
              <a:spcPct val="0"/>
            </a:spcBef>
            <a:spcAft>
              <a:spcPts val="300"/>
            </a:spcAft>
            <a:buNone/>
          </a:pPr>
          <a:r>
            <a:rPr lang="en-US" sz="2000" kern="1200" err="1">
              <a:solidFill>
                <a:schemeClr val="accent2">
                  <a:lumMod val="75000"/>
                </a:schemeClr>
              </a:solidFill>
              <a:latin typeface="+mj-lt"/>
              <a:cs typeface="Arial" pitchFamily="34" charset="0"/>
            </a:rPr>
            <a:t>M66</a:t>
          </a:r>
          <a:endParaRPr lang="en-US" sz="2000" kern="1200">
            <a:solidFill>
              <a:schemeClr val="accent2">
                <a:lumMod val="75000"/>
              </a:schemeClr>
            </a:solidFill>
            <a:latin typeface="+mj-lt"/>
            <a:cs typeface="Arial" pitchFamily="34" charset="0"/>
          </a:endParaRPr>
        </a:p>
        <a:p>
          <a:pPr marL="0" lvl="0" indent="0" algn="l" defTabSz="889000">
            <a:lnSpc>
              <a:spcPct val="90000"/>
            </a:lnSpc>
            <a:spcBef>
              <a:spcPct val="0"/>
            </a:spcBef>
            <a:spcAft>
              <a:spcPct val="35000"/>
            </a:spcAft>
            <a:buNone/>
          </a:pPr>
          <a:r>
            <a:rPr lang="en-US" sz="1600" kern="1200">
              <a:latin typeface="+mn-lt"/>
              <a:cs typeface="Arial" pitchFamily="34" charset="0"/>
            </a:rPr>
            <a:t>(1998)</a:t>
          </a:r>
          <a:br>
            <a:rPr lang="en-US" sz="1600" kern="1200">
              <a:latin typeface="+mn-lt"/>
              <a:cs typeface="Arial" pitchFamily="34" charset="0"/>
            </a:rPr>
          </a:br>
          <a:r>
            <a:rPr lang="en-US" sz="1600" kern="1200">
              <a:latin typeface="+mn-lt"/>
              <a:cs typeface="Arial" pitchFamily="34" charset="0"/>
            </a:rPr>
            <a:t>Time-limited Funding</a:t>
          </a:r>
        </a:p>
      </dsp:txBody>
      <dsp:txXfrm>
        <a:off x="4861408" y="2841179"/>
        <a:ext cx="2605257" cy="927017"/>
      </dsp:txXfrm>
    </dsp:sp>
    <dsp:sp modelId="{15FFC1E3-6961-48E6-BA45-EF39CD99B2DB}">
      <dsp:nvSpPr>
        <dsp:cNvPr id="0" name=""/>
        <dsp:cNvSpPr/>
      </dsp:nvSpPr>
      <dsp:spPr>
        <a:xfrm>
          <a:off x="6494171" y="1862540"/>
          <a:ext cx="398592" cy="398587"/>
        </a:xfrm>
        <a:prstGeom prst="ellipse">
          <a:avLst/>
        </a:prstGeom>
        <a:solidFill>
          <a:schemeClr val="accent2">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7CF74C-B88E-45D3-8560-4D186C4C33D4}">
      <dsp:nvSpPr>
        <dsp:cNvPr id="0" name=""/>
        <dsp:cNvSpPr/>
      </dsp:nvSpPr>
      <dsp:spPr>
        <a:xfrm>
          <a:off x="6394572" y="2465663"/>
          <a:ext cx="2824935" cy="701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113" tIns="0" rIns="0" bIns="0" numCol="1" spcCol="1270" anchor="t" anchorCtr="0">
          <a:noAutofit/>
        </a:bodyPr>
        <a:lstStyle/>
        <a:p>
          <a:pPr marL="0" lvl="0" indent="0" algn="l" defTabSz="889000">
            <a:lnSpc>
              <a:spcPct val="90000"/>
            </a:lnSpc>
            <a:spcBef>
              <a:spcPct val="0"/>
            </a:spcBef>
            <a:spcAft>
              <a:spcPts val="300"/>
            </a:spcAft>
            <a:buNone/>
          </a:pPr>
          <a:r>
            <a:rPr lang="en-US" sz="2000" kern="1200" err="1">
              <a:solidFill>
                <a:schemeClr val="accent2">
                  <a:lumMod val="75000"/>
                </a:schemeClr>
              </a:solidFill>
              <a:latin typeface="+mj-lt"/>
              <a:cs typeface="Arial" pitchFamily="34" charset="0"/>
            </a:rPr>
            <a:t>M76</a:t>
          </a:r>
          <a:endParaRPr lang="en-US" sz="2000" kern="1200">
            <a:solidFill>
              <a:schemeClr val="accent2">
                <a:lumMod val="75000"/>
              </a:schemeClr>
            </a:solidFill>
            <a:latin typeface="+mj-lt"/>
            <a:cs typeface="Arial" pitchFamily="34" charset="0"/>
          </a:endParaRPr>
        </a:p>
        <a:p>
          <a:pPr marL="0" lvl="0" indent="0" algn="l" defTabSz="889000">
            <a:lnSpc>
              <a:spcPct val="90000"/>
            </a:lnSpc>
            <a:spcBef>
              <a:spcPct val="0"/>
            </a:spcBef>
            <a:spcAft>
              <a:spcPct val="35000"/>
            </a:spcAft>
            <a:buNone/>
          </a:pPr>
          <a:r>
            <a:rPr lang="en-US" sz="1600" kern="1200">
              <a:latin typeface="+mn-lt"/>
              <a:cs typeface="Arial" pitchFamily="34" charset="0"/>
            </a:rPr>
            <a:t>(2010)</a:t>
          </a:r>
          <a:br>
            <a:rPr lang="en-US" sz="1600" kern="1200">
              <a:latin typeface="+mn-lt"/>
              <a:cs typeface="Arial" pitchFamily="34" charset="0"/>
            </a:rPr>
          </a:br>
          <a:r>
            <a:rPr lang="en-US" sz="1600" kern="1200">
              <a:latin typeface="+mn-lt"/>
              <a:cs typeface="Arial" pitchFamily="34" charset="0"/>
            </a:rPr>
            <a:t>Permanent Funding</a:t>
          </a:r>
        </a:p>
      </dsp:txBody>
      <dsp:txXfrm>
        <a:off x="6394572" y="2465663"/>
        <a:ext cx="2824935" cy="701865"/>
      </dsp:txXfrm>
    </dsp:sp>
    <dsp:sp modelId="{FFEE4DB0-BFA3-4988-9E92-84C40271EAD8}">
      <dsp:nvSpPr>
        <dsp:cNvPr id="0" name=""/>
        <dsp:cNvSpPr/>
      </dsp:nvSpPr>
      <dsp:spPr>
        <a:xfrm>
          <a:off x="7794269" y="1469483"/>
          <a:ext cx="465626" cy="465626"/>
        </a:xfrm>
        <a:prstGeom prst="ellipse">
          <a:avLst/>
        </a:prstGeom>
        <a:solidFill>
          <a:schemeClr val="accent2">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332C60-587C-4BE8-909D-1E1FF1EB5D5E}">
      <dsp:nvSpPr>
        <dsp:cNvPr id="0" name=""/>
        <dsp:cNvSpPr/>
      </dsp:nvSpPr>
      <dsp:spPr>
        <a:xfrm rot="10800000" flipV="1">
          <a:off x="7703896" y="2163844"/>
          <a:ext cx="1735870" cy="43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0" bIns="0" numCol="1" spcCol="1270" anchor="t" anchorCtr="0">
          <a:noAutofit/>
        </a:bodyPr>
        <a:lstStyle/>
        <a:p>
          <a:pPr marL="0" lvl="0" indent="0" algn="l" defTabSz="889000">
            <a:lnSpc>
              <a:spcPct val="90000"/>
            </a:lnSpc>
            <a:spcBef>
              <a:spcPct val="0"/>
            </a:spcBef>
            <a:spcAft>
              <a:spcPct val="35000"/>
            </a:spcAft>
            <a:buNone/>
          </a:pPr>
          <a:r>
            <a:rPr lang="en-US" sz="2000" b="0" kern="1200">
              <a:solidFill>
                <a:schemeClr val="accent2">
                  <a:lumMod val="75000"/>
                </a:schemeClr>
              </a:solidFill>
              <a:latin typeface="+mj-lt"/>
              <a:cs typeface="Arial" pitchFamily="34" charset="0"/>
            </a:rPr>
            <a:t>20 Years</a:t>
          </a:r>
          <a:br>
            <a:rPr lang="en-US" sz="2800" b="1" kern="1200">
              <a:solidFill>
                <a:schemeClr val="accent2">
                  <a:lumMod val="75000"/>
                </a:schemeClr>
              </a:solidFill>
              <a:latin typeface="+mj-lt"/>
              <a:cs typeface="Arial" pitchFamily="34" charset="0"/>
            </a:rPr>
          </a:br>
          <a:r>
            <a:rPr lang="en-US" sz="1600" kern="1200">
              <a:latin typeface="+mn-lt"/>
              <a:cs typeface="Arial" pitchFamily="34" charset="0"/>
            </a:rPr>
            <a:t>(2019)</a:t>
          </a:r>
          <a:endParaRPr lang="en-US" sz="1600" b="1" kern="1200">
            <a:solidFill>
              <a:schemeClr val="accent2">
                <a:lumMod val="75000"/>
              </a:schemeClr>
            </a:solidFill>
            <a:latin typeface="+mj-lt"/>
            <a:cs typeface="Arial" pitchFamily="34" charset="0"/>
          </a:endParaRPr>
        </a:p>
      </dsp:txBody>
      <dsp:txXfrm rot="-10800000">
        <a:off x="7703896" y="2163844"/>
        <a:ext cx="1735870" cy="4357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09580-C2BA-4EC7-94AD-3C9FC223116A}">
      <dsp:nvSpPr>
        <dsp:cNvPr id="0" name=""/>
        <dsp:cNvSpPr/>
      </dsp:nvSpPr>
      <dsp:spPr>
        <a:xfrm>
          <a:off x="2766720" y="661447"/>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385FFD-DFC9-4A8C-A1FB-807B3D98D001}">
      <dsp:nvSpPr>
        <dsp:cNvPr id="0" name=""/>
        <dsp:cNvSpPr/>
      </dsp:nvSpPr>
      <dsp:spPr>
        <a:xfrm>
          <a:off x="1578722"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US" sz="5000" kern="1200" dirty="0">
              <a:solidFill>
                <a:schemeClr val="accent1">
                  <a:lumMod val="60000"/>
                  <a:lumOff val="40000"/>
                </a:schemeClr>
              </a:solidFill>
            </a:rPr>
            <a:t>Small Grants</a:t>
          </a:r>
        </a:p>
      </dsp:txBody>
      <dsp:txXfrm>
        <a:off x="1578722" y="2943510"/>
        <a:ext cx="4320000" cy="720000"/>
      </dsp:txXfrm>
    </dsp:sp>
    <dsp:sp modelId="{1DE1D270-A4E0-486F-AC1D-F4DF3D02284C}">
      <dsp:nvSpPr>
        <dsp:cNvPr id="0" name=""/>
        <dsp:cNvSpPr/>
      </dsp:nvSpPr>
      <dsp:spPr>
        <a:xfrm>
          <a:off x="7029914" y="5292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87FE32-929F-4EEE-874E-941E31F6E0CD}">
      <dsp:nvSpPr>
        <dsp:cNvPr id="0" name=""/>
        <dsp:cNvSpPr/>
      </dsp:nvSpPr>
      <dsp:spPr>
        <a:xfrm>
          <a:off x="5841914"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US" sz="5000" kern="1200" dirty="0">
              <a:solidFill>
                <a:schemeClr val="accent3">
                  <a:lumMod val="60000"/>
                  <a:lumOff val="40000"/>
                </a:schemeClr>
              </a:solidFill>
            </a:rPr>
            <a:t>Capacity</a:t>
          </a:r>
        </a:p>
      </dsp:txBody>
      <dsp:txXfrm>
        <a:off x="5841914" y="2943510"/>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AFFB55-3615-444D-A2AB-AEDAB3C34289}" type="datetimeFigureOut">
              <a:rPr lang="en-US" smtClean="0"/>
              <a:t>10/10/25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658F64-13FD-4E20-AED7-91691B8387FD}" type="slidenum">
              <a:rPr lang="en-US" smtClean="0"/>
              <a:t>‹#›</a:t>
            </a:fld>
            <a:endParaRPr lang="en-US"/>
          </a:p>
        </p:txBody>
      </p:sp>
    </p:spTree>
    <p:extLst>
      <p:ext uri="{BB962C8B-B14F-4D97-AF65-F5344CB8AC3E}">
        <p14:creationId xmlns:p14="http://schemas.microsoft.com/office/powerpoint/2010/main" val="528698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OWEB is a small state agency that administers grants for watershed restoration, fish and wildlife habitat, and clean water.  These slides provide more information about who we are and how we do our work.  </a:t>
            </a:r>
          </a:p>
          <a:p>
            <a:endParaRPr lang="en-US">
              <a:cs typeface="Calibri"/>
            </a:endParaRPr>
          </a:p>
          <a:p>
            <a:r>
              <a:rPr lang="en-US">
                <a:cs typeface="Calibri"/>
              </a:rPr>
              <a:t>A few key points:</a:t>
            </a:r>
          </a:p>
          <a:p>
            <a:r>
              <a:rPr lang="en-US">
                <a:cs typeface="Calibri"/>
              </a:rPr>
              <a:t>- OWEB programs support enterprise level watershed health priorities such as flow restoration, clean water, and fish and wildlife habitat.  We fund projects that take place from ridgetop to ridgetop on the landscape.  The programs that we’ll cover today have connections with watershed health and that is why they are housed at OWEB.</a:t>
            </a:r>
          </a:p>
          <a:p>
            <a:r>
              <a:rPr lang="en-US">
                <a:cs typeface="Calibri"/>
              </a:rPr>
              <a:t>- Our programs connect to climate resiliency and carbon sequestration in many ways.  </a:t>
            </a:r>
          </a:p>
          <a:p>
            <a:r>
              <a:rPr lang="en-US">
                <a:cs typeface="Calibri"/>
              </a:rPr>
              <a:t>- We are currently conducting engagement around some new funding related to carbon sequestration on natural and working lands and would like your feedback.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68D1B8-5790-4D6F-88E5-89AB030BC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505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9638E-0815-4DAE-9B32-860DB75CB3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221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72CD8-1853-E2E2-A1F2-5A0A92DDC2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B8D763-F14B-4A9C-E14E-D1468E8ED2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E42802-BAB9-CD4F-7767-64F863AC8A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7B559B-F091-5EEC-053B-8350A58CC8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68D1B8-5790-4D6F-88E5-89AB030BC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769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won’t read this word for word, but would like to highlight the threefold mission of supporting watershed and habitat health; supporting communities, and supporting local economies.  All of these are important parts of OWEB’s mission.  There have been a couple of studies (several years ago) looking at the job creation associated with OWEB’s investments.</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We achieve this mission by administering grants. Our grants support state and local priorities.  So for example we support needs and priorities identified in ODFW’s wildlife conservation strategy and in DEQ’s clean water plans.  Local partners identify strategic needs in their communities that support these priorities and develop projects to address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One other thing that I wanted to note is that we are one of many agencies that offers grants for conservation work.  We try to stay aware of programs that have been allocated to other agencies too, because we all work for the state.  If our program is not a good fit there may be another program that is a good fit.  Examples – ODFW conservation and recreation fund, ODFW PFA grant program.</a:t>
            </a:r>
          </a:p>
          <a:p>
            <a:endParaRPr lang="en-US">
              <a:cs typeface="Calibri"/>
            </a:endParaRPr>
          </a:p>
        </p:txBody>
      </p:sp>
      <p:sp>
        <p:nvSpPr>
          <p:cNvPr id="4" name="Slide Number Placeholder 3"/>
          <p:cNvSpPr>
            <a:spLocks noGrp="1"/>
          </p:cNvSpPr>
          <p:nvPr>
            <p:ph type="sldNum" sz="quarter" idx="5"/>
          </p:nvPr>
        </p:nvSpPr>
        <p:spPr/>
        <p:txBody>
          <a:bodyPr/>
          <a:lstStyle/>
          <a:p>
            <a:fld id="{6E68D1B8-5790-4D6F-88E5-89AB030BC65D}" type="slidenum">
              <a:rPr lang="en-US" smtClean="0"/>
              <a:t>2</a:t>
            </a:fld>
            <a:endParaRPr lang="en-US"/>
          </a:p>
        </p:txBody>
      </p:sp>
    </p:spTree>
    <p:extLst>
      <p:ext uri="{BB962C8B-B14F-4D97-AF65-F5344CB8AC3E}">
        <p14:creationId xmlns:p14="http://schemas.microsoft.com/office/powerpoint/2010/main" val="2580541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1986 – Oregon Watershed Improvement Coalition formed. </a:t>
            </a:r>
            <a:r>
              <a:rPr lang="en-US" i="1">
                <a:cs typeface="Calibri"/>
              </a:rPr>
              <a:t>Miracle at Bridge Creek </a:t>
            </a:r>
            <a:r>
              <a:rPr lang="en-US">
                <a:cs typeface="Calibri"/>
              </a:rPr>
              <a:t>documentary, narrated by veteran character actor, Jack Elam, who appeared mostly as a villain in numerous westerns. </a:t>
            </a:r>
          </a:p>
          <a:p>
            <a:endParaRPr lang="en-US">
              <a:cs typeface="Calibri"/>
            </a:endParaRPr>
          </a:p>
          <a:p>
            <a:r>
              <a:rPr lang="en-US" sz="1200" b="0" i="0" u="none" strike="noStrike" kern="1200" baseline="0">
                <a:solidFill>
                  <a:schemeClr val="tx1"/>
                </a:solidFill>
                <a:latin typeface="+mn-lt"/>
                <a:cs typeface="Calibri"/>
              </a:rPr>
              <a:t>OWEB first came into being in the late 1990s as an important part of the state’s plan to restore salmon and watersheds.  Much of this was tied to impending ESA listings of several fish species.  Salmon recovery is a critical part of OWEB’s programs; programs have also diversified over the years to support additional fish and wildlife priorities such as sage grouse recovery.</a:t>
            </a:r>
            <a:endParaRPr lang="en-US"/>
          </a:p>
          <a:p>
            <a:endParaRPr lang="en-US" sz="1200" b="0" i="0" u="none" strike="noStrike" kern="1200" baseline="0">
              <a:solidFill>
                <a:schemeClr val="tx1"/>
              </a:solidFill>
              <a:latin typeface="+mn-lt"/>
              <a:cs typeface="Calibri"/>
            </a:endParaRPr>
          </a:p>
          <a:p>
            <a:r>
              <a:rPr lang="en-US" sz="1200" b="0" i="0" u="none" strike="noStrike" kern="1200" baseline="0">
                <a:solidFill>
                  <a:schemeClr val="tx1"/>
                </a:solidFill>
                <a:latin typeface="+mn-lt"/>
                <a:cs typeface="Calibri"/>
              </a:rPr>
              <a:t>One thing I would like to note is that about 2/3 of OWEB’s funding historically came from lottery dollars allocated to us from M76.  The other 1/3 historically was federal pacific coast salmon recovery funds.  There are some constitutional limitations on the M76 dollars that affect what types of projects we are able to fund.  One example is education projects – it puts limitations around outreach and education projects.  Another example is on land acquisitions.  OWEB can provide grants for land acquisitions; must provide fish and wildlife habitat.  </a:t>
            </a:r>
          </a:p>
          <a:p>
            <a:endParaRPr lang="en-US" sz="1200" b="0" i="0" u="none" strike="noStrike" kern="1200" baseline="0">
              <a:solidFill>
                <a:schemeClr val="tx1"/>
              </a:solidFill>
              <a:latin typeface="+mn-lt"/>
              <a:cs typeface="Calibri"/>
            </a:endParaRPr>
          </a:p>
          <a:p>
            <a:r>
              <a:rPr lang="en-US" sz="1200" b="0" i="0" u="none" strike="noStrike" kern="1200" baseline="0">
                <a:solidFill>
                  <a:schemeClr val="tx1"/>
                </a:solidFill>
                <a:latin typeface="+mn-lt"/>
                <a:cs typeface="Calibri"/>
              </a:rPr>
              <a:t>Recently, OWEB has received a variety of new programs that we took on to respond to requests from customers, partners, the Governor’s office, and the legislature.  These include post-wildfire recovery grants after the 2020 and 2021 fires, drought resiliency grants, the Oregon Ag Heritage Program, and new investments in water acquisitions.  The most recent programs are the Environmental Restoration Council, a land acquisition grant program for source water protection and OWEB was also assigned a fiscal agent role for a new natural climate solutions fund.  In addition to acting as fiscal agent for the initial $10M invested into the fund, OWEB will collaborate with several other state agencies and the Oregon Climate Action Commission to figure out how to invest those funds.  </a:t>
            </a:r>
          </a:p>
        </p:txBody>
      </p:sp>
      <p:sp>
        <p:nvSpPr>
          <p:cNvPr id="4" name="Slide Number Placeholder 3"/>
          <p:cNvSpPr>
            <a:spLocks noGrp="1"/>
          </p:cNvSpPr>
          <p:nvPr>
            <p:ph type="sldNum" sz="quarter" idx="5"/>
          </p:nvPr>
        </p:nvSpPr>
        <p:spPr/>
        <p:txBody>
          <a:bodyPr/>
          <a:lstStyle/>
          <a:p>
            <a:fld id="{6E68D1B8-5790-4D6F-88E5-89AB030BC65D}" type="slidenum">
              <a:rPr lang="en-US" smtClean="0"/>
              <a:t>3</a:t>
            </a:fld>
            <a:endParaRPr lang="en-US"/>
          </a:p>
        </p:txBody>
      </p:sp>
    </p:spTree>
    <p:extLst>
      <p:ext uri="{BB962C8B-B14F-4D97-AF65-F5344CB8AC3E}">
        <p14:creationId xmlns:p14="http://schemas.microsoft.com/office/powerpoint/2010/main" val="2873589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C0C61-0BDD-FFBB-C16F-C953399C6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45191D-326B-3BC6-F204-6CAFE55689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33F232-4ED2-1128-2186-264107862B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DED13F-2E7B-02DE-42A7-390F7954B6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68D1B8-5790-4D6F-88E5-89AB030BC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304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68D1B8-5790-4D6F-88E5-89AB030BC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673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658F64-13FD-4E20-AED7-91691B8387FD}" type="slidenum">
              <a:rPr lang="en-US" smtClean="0"/>
              <a:t>6</a:t>
            </a:fld>
            <a:endParaRPr lang="en-US"/>
          </a:p>
        </p:txBody>
      </p:sp>
    </p:spTree>
    <p:extLst>
      <p:ext uri="{BB962C8B-B14F-4D97-AF65-F5344CB8AC3E}">
        <p14:creationId xmlns:p14="http://schemas.microsoft.com/office/powerpoint/2010/main" val="1000617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Templates + </a:t>
            </a:r>
            <a:r>
              <a:rPr lang="en-US" err="1"/>
              <a:t>iButtons</a:t>
            </a:r>
            <a:endParaRPr lang="en-US"/>
          </a:p>
        </p:txBody>
      </p:sp>
      <p:sp>
        <p:nvSpPr>
          <p:cNvPr id="4" name="Slide Number Placeholder 3"/>
          <p:cNvSpPr>
            <a:spLocks noGrp="1"/>
          </p:cNvSpPr>
          <p:nvPr>
            <p:ph type="sldNum" sz="quarter" idx="5"/>
          </p:nvPr>
        </p:nvSpPr>
        <p:spPr/>
        <p:txBody>
          <a:bodyPr/>
          <a:lstStyle/>
          <a:p>
            <a:fld id="{E8658F64-13FD-4E20-AED7-91691B8387FD}" type="slidenum">
              <a:rPr lang="en-US" smtClean="0"/>
              <a:t>7</a:t>
            </a:fld>
            <a:endParaRPr lang="en-US"/>
          </a:p>
        </p:txBody>
      </p:sp>
    </p:spTree>
    <p:extLst>
      <p:ext uri="{BB962C8B-B14F-4D97-AF65-F5344CB8AC3E}">
        <p14:creationId xmlns:p14="http://schemas.microsoft.com/office/powerpoint/2010/main" val="2328834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a:t>Talking Points</a:t>
            </a:r>
          </a:p>
          <a:p>
            <a:pPr marL="171450" indent="-171450">
              <a:buFont typeface="Arial" panose="020B0604020202020204" pitchFamily="34" charset="0"/>
              <a:buChar char="•"/>
            </a:pPr>
            <a:r>
              <a:rPr lang="en-US"/>
              <a:t>Why we meet/need review teams…to give out money…and put it in the right places on the ground…</a:t>
            </a:r>
          </a:p>
          <a:p>
            <a:pPr marL="171450" indent="-171450">
              <a:buFont typeface="Arial" panose="020B0604020202020204" pitchFamily="34" charset="0"/>
              <a:buChar char="•"/>
            </a:pPr>
            <a:r>
              <a:rPr lang="en-US"/>
              <a:t>Board has the power to “fund projects,” review team and staff are providing a recommendation to the Board.</a:t>
            </a:r>
          </a:p>
        </p:txBody>
      </p:sp>
      <p:sp>
        <p:nvSpPr>
          <p:cNvPr id="4" name="Slide Number Placeholder 3"/>
          <p:cNvSpPr>
            <a:spLocks noGrp="1"/>
          </p:cNvSpPr>
          <p:nvPr>
            <p:ph type="sldNum" sz="quarter" idx="5"/>
          </p:nvPr>
        </p:nvSpPr>
        <p:spPr/>
        <p:txBody>
          <a:bodyPr/>
          <a:lstStyle/>
          <a:p>
            <a:fld id="{6E68D1B8-5790-4D6F-88E5-89AB030BC65D}" type="slidenum">
              <a:rPr lang="en-US" smtClean="0"/>
              <a:t>8</a:t>
            </a:fld>
            <a:endParaRPr lang="en-US"/>
          </a:p>
        </p:txBody>
      </p:sp>
    </p:spTree>
    <p:extLst>
      <p:ext uri="{BB962C8B-B14F-4D97-AF65-F5344CB8AC3E}">
        <p14:creationId xmlns:p14="http://schemas.microsoft.com/office/powerpoint/2010/main" val="3897057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t>Talking Points</a:t>
            </a:r>
          </a:p>
          <a:p>
            <a:endParaRPr lang="en-US"/>
          </a:p>
          <a:p>
            <a:r>
              <a:rPr lang="en-US" b="1" i="1"/>
              <a:t>Trust- </a:t>
            </a:r>
            <a:r>
              <a:rPr lang="en-US"/>
              <a:t>Process relies on anonymous review so that we can get honest feedback so it is important that what is said in the room stays in the room. </a:t>
            </a:r>
            <a:r>
              <a:rPr lang="en-US" sz="1800" u="none">
                <a:effectLst/>
                <a:latin typeface="Calibri" panose="020F0502020204030204" pitchFamily="34" charset="0"/>
                <a:ea typeface="Calibri" panose="020F0502020204030204" pitchFamily="34" charset="0"/>
                <a:cs typeface="Times New Roman" panose="02020603050405020304" pitchFamily="18" charset="0"/>
              </a:rPr>
              <a:t>We do not attribute comments to individuals and the evaluation product summarizes the collective input from group.</a:t>
            </a:r>
            <a:endParaRPr lang="en-US" u="none"/>
          </a:p>
          <a:p>
            <a:endParaRPr lang="en-US"/>
          </a:p>
          <a:p>
            <a:r>
              <a:rPr lang="en-US" b="1" i="1"/>
              <a:t>Consideration-</a:t>
            </a:r>
            <a:r>
              <a:rPr lang="en-US"/>
              <a:t> </a:t>
            </a:r>
            <a:r>
              <a:rPr lang="en-US" sz="1800" u="none">
                <a:effectLst/>
                <a:latin typeface="Calibri" panose="020F0502020204030204" pitchFamily="34" charset="0"/>
                <a:ea typeface="Calibri" panose="020F0502020204030204" pitchFamily="34" charset="0"/>
                <a:cs typeface="Times New Roman" panose="02020603050405020304" pitchFamily="18" charset="0"/>
              </a:rPr>
              <a:t>Strength of review team is diversity of expertise, make sure we take advantage of that and e</a:t>
            </a:r>
            <a:r>
              <a:rPr lang="en-US" u="none"/>
              <a:t>nsure </a:t>
            </a:r>
            <a:r>
              <a:rPr lang="en-US"/>
              <a:t>everyone has opportunity to share feedback.</a:t>
            </a:r>
          </a:p>
          <a:p>
            <a:endParaRPr lang="en-US"/>
          </a:p>
          <a:p>
            <a:r>
              <a:rPr lang="en-US" b="1" i="1"/>
              <a:t>Agree to Disagree- </a:t>
            </a:r>
            <a:r>
              <a:rPr lang="en-US"/>
              <a:t>This is not a consensus process.  The purpose of the conversation is to provide learning space for reviewers to better understand projects so that you have the information to make a recommendation.</a:t>
            </a:r>
          </a:p>
          <a:p>
            <a:endParaRPr lang="en-US"/>
          </a:p>
          <a:p>
            <a:pPr marL="0" marR="0" lvl="0" indent="0">
              <a:lnSpc>
                <a:spcPct val="107000"/>
              </a:lnSpc>
              <a:spcBef>
                <a:spcPts val="0"/>
              </a:spcBef>
              <a:spcAft>
                <a:spcPts val="0"/>
              </a:spcAft>
              <a:buFont typeface="Symbol" panose="05050102010706020507" pitchFamily="18" charset="2"/>
              <a:buNone/>
            </a:pPr>
            <a:r>
              <a:rPr lang="en-US" b="1" i="1"/>
              <a:t>COI-</a:t>
            </a:r>
            <a:r>
              <a:rPr lang="en-US"/>
              <a:t> Reminder of the policy. </a:t>
            </a:r>
            <a:r>
              <a:rPr lang="en-US" sz="1100">
                <a:effectLst/>
                <a:latin typeface="Calibri" panose="020F0502020204030204" pitchFamily="34" charset="0"/>
                <a:ea typeface="Calibri" panose="020F0502020204030204" pitchFamily="34" charset="0"/>
                <a:cs typeface="Times New Roman" panose="02020603050405020304" pitchFamily="18" charset="0"/>
              </a:rPr>
              <a:t>New policy provides some definition and separation of COI versus bias.  Since we are so connected and networked within the watershed restoration community as partners, technical advisors, etc., we hope this is helpful for building transparency within our conversation here and understanding what elevates to COI and leaving the room.  </a:t>
            </a:r>
          </a:p>
          <a:p>
            <a:pPr marL="1143000" marR="0" lvl="2" indent="-228600">
              <a:lnSpc>
                <a:spcPct val="107000"/>
              </a:lnSpc>
              <a:spcBef>
                <a:spcPts val="0"/>
              </a:spcBef>
              <a:spcAft>
                <a:spcPts val="0"/>
              </a:spcAft>
              <a:buFont typeface="+mj-lt"/>
              <a:buAutoNum type="romanLcPeriod"/>
            </a:pPr>
            <a:r>
              <a:rPr lang="en-US" sz="1100">
                <a:effectLst/>
                <a:latin typeface="Calibri" panose="020F0502020204030204" pitchFamily="34" charset="0"/>
                <a:ea typeface="Calibri" panose="020F0502020204030204" pitchFamily="34" charset="0"/>
                <a:cs typeface="Times New Roman" panose="02020603050405020304" pitchFamily="18" charset="0"/>
              </a:rPr>
              <a:t>Conflict- You or family will financially benefit from the award, you are staff of the applicant organization, or you wrote the application….Let us know…Move to the waiting room…</a:t>
            </a:r>
          </a:p>
          <a:p>
            <a:pPr marL="1143000" marR="0" lvl="2" indent="-228600">
              <a:lnSpc>
                <a:spcPct val="107000"/>
              </a:lnSpc>
              <a:spcBef>
                <a:spcPts val="0"/>
              </a:spcBef>
              <a:spcAft>
                <a:spcPts val="0"/>
              </a:spcAft>
              <a:buFont typeface="+mj-lt"/>
              <a:buAutoNum type="romanLcPeriod"/>
            </a:pPr>
            <a:r>
              <a:rPr lang="en-US" sz="1100">
                <a:effectLst/>
                <a:latin typeface="Calibri" panose="020F0502020204030204" pitchFamily="34" charset="0"/>
                <a:ea typeface="Calibri" panose="020F0502020204030204" pitchFamily="34" charset="0"/>
                <a:cs typeface="Times New Roman" panose="02020603050405020304" pitchFamily="18" charset="0"/>
              </a:rPr>
              <a:t>Bias- Some examples of potential bias is your agency is providing match, you participated on the design team, or you are a board member of the applicant organization.  These could introduce bias but are not considered COI that requires you to leave the room.  </a:t>
            </a:r>
            <a:r>
              <a:rPr lang="en-US" sz="1100" b="1">
                <a:effectLst/>
                <a:latin typeface="Calibri" panose="020F0502020204030204" pitchFamily="34" charset="0"/>
                <a:ea typeface="Calibri" panose="020F0502020204030204" pitchFamily="34" charset="0"/>
                <a:cs typeface="Times New Roman" panose="02020603050405020304" pitchFamily="18" charset="0"/>
              </a:rPr>
              <a:t>We encourage you to note potential bias to provide that transparency to our conversation today.</a:t>
            </a:r>
            <a:r>
              <a:rPr lang="en-US" sz="1100">
                <a:effectLst/>
                <a:latin typeface="Calibri" panose="020F0502020204030204" pitchFamily="34" charset="0"/>
                <a:ea typeface="Calibri" panose="020F0502020204030204" pitchFamily="34" charset="0"/>
                <a:cs typeface="Times New Roman" panose="02020603050405020304" pitchFamily="18" charset="0"/>
              </a:rPr>
              <a:t>  You can also let us know if you prefer to leave the room.</a:t>
            </a:r>
          </a:p>
          <a:p>
            <a:endParaRPr lang="en-US"/>
          </a:p>
          <a:p>
            <a:r>
              <a:rPr lang="en-US" b="1" i="1"/>
              <a:t>Avoid Advocacy- </a:t>
            </a:r>
            <a:r>
              <a:rPr lang="en-US"/>
              <a:t>for or against a project and stick with technical comments.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68D1B8-5790-4D6F-88E5-89AB030BC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004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586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8B1D1-0213-45E6-B337-D844F33980F7}"/>
              </a:ext>
            </a:extLst>
          </p:cNvPr>
          <p:cNvSpPr>
            <a:spLocks noGrp="1"/>
          </p:cNvSpPr>
          <p:nvPr>
            <p:ph type="title"/>
          </p:nvPr>
        </p:nvSpPr>
        <p:spPr>
          <a:xfrm>
            <a:off x="1143000" y="266069"/>
            <a:ext cx="10210800" cy="625471"/>
          </a:xfrm>
          <a:prstGeom prst="rect">
            <a:avLst/>
          </a:prstGeom>
        </p:spPr>
        <p:txBody>
          <a:bodyPr/>
          <a:lstStyle>
            <a:lvl1pPr algn="ctr">
              <a:defRPr sz="3600">
                <a:solidFill>
                  <a:srgbClr val="92D050"/>
                </a:solidFill>
              </a:defRPr>
            </a:lvl1pPr>
          </a:lstStyle>
          <a:p>
            <a:r>
              <a:rPr lang="en-US"/>
              <a:t>Click to edit Master title style</a:t>
            </a:r>
          </a:p>
        </p:txBody>
      </p:sp>
    </p:spTree>
    <p:extLst>
      <p:ext uri="{BB962C8B-B14F-4D97-AF65-F5344CB8AC3E}">
        <p14:creationId xmlns:p14="http://schemas.microsoft.com/office/powerpoint/2010/main" val="3412453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80ABD-5E64-4444-AC8E-51F563A81D63}"/>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EFC8ADF-68E1-48F5-9624-5E16369EBCD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C7C5E1-FB95-4730-8EE5-3E7E770DE165}"/>
              </a:ext>
            </a:extLst>
          </p:cNvPr>
          <p:cNvSpPr>
            <a:spLocks noGrp="1"/>
          </p:cNvSpPr>
          <p:nvPr>
            <p:ph type="dt" sz="half" idx="10"/>
          </p:nvPr>
        </p:nvSpPr>
        <p:spPr>
          <a:xfrm>
            <a:off x="838200" y="6356354"/>
            <a:ext cx="2743200" cy="365125"/>
          </a:xfrm>
          <a:prstGeom prst="rect">
            <a:avLst/>
          </a:prstGeom>
        </p:spPr>
        <p:txBody>
          <a:bodyPr/>
          <a:lstStyle/>
          <a:p>
            <a:fld id="{D6B0E214-2CE5-4535-91A7-7D73DB393E13}" type="datetimeFigureOut">
              <a:rPr lang="en-US" smtClean="0"/>
              <a:t>10/10/25</a:t>
            </a:fld>
            <a:endParaRPr lang="en-US"/>
          </a:p>
        </p:txBody>
      </p:sp>
      <p:sp>
        <p:nvSpPr>
          <p:cNvPr id="5" name="Footer Placeholder 4">
            <a:extLst>
              <a:ext uri="{FF2B5EF4-FFF2-40B4-BE49-F238E27FC236}">
                <a16:creationId xmlns:a16="http://schemas.microsoft.com/office/drawing/2014/main" id="{7DC5EEEC-D98C-4DE5-BC89-0796C883E4C8}"/>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681FF7-F7CA-4D1F-AC11-261BAB091417}"/>
              </a:ext>
            </a:extLst>
          </p:cNvPr>
          <p:cNvSpPr>
            <a:spLocks noGrp="1"/>
          </p:cNvSpPr>
          <p:nvPr>
            <p:ph type="sldNum" sz="quarter" idx="12"/>
          </p:nvPr>
        </p:nvSpPr>
        <p:spPr>
          <a:xfrm>
            <a:off x="8610600" y="6356354"/>
            <a:ext cx="2743200" cy="365125"/>
          </a:xfrm>
          <a:prstGeom prst="rect">
            <a:avLst/>
          </a:prstGeom>
        </p:spPr>
        <p:txBody>
          <a:bodyPr/>
          <a:lstStyle/>
          <a:p>
            <a:fld id="{3BC10107-DBF8-45B6-BB89-583DB30F0E9B}" type="slidenum">
              <a:rPr lang="en-US" smtClean="0"/>
              <a:t>‹#›</a:t>
            </a:fld>
            <a:endParaRPr lang="en-US"/>
          </a:p>
        </p:txBody>
      </p:sp>
    </p:spTree>
    <p:extLst>
      <p:ext uri="{BB962C8B-B14F-4D97-AF65-F5344CB8AC3E}">
        <p14:creationId xmlns:p14="http://schemas.microsoft.com/office/powerpoint/2010/main" val="3911265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80ABD-5E64-4444-AC8E-51F563A81D63}"/>
              </a:ext>
            </a:extLst>
          </p:cNvPr>
          <p:cNvSpPr>
            <a:spLocks noGrp="1"/>
          </p:cNvSpPr>
          <p:nvPr>
            <p:ph type="title"/>
          </p:nvPr>
        </p:nvSpPr>
        <p:spPr>
          <a:xfrm>
            <a:off x="960120" y="296549"/>
            <a:ext cx="10393680" cy="602611"/>
          </a:xfrm>
          <a:prstGeom prst="rect">
            <a:avLst/>
          </a:prstGeom>
        </p:spPr>
        <p:txBody>
          <a:bodyPr/>
          <a:lstStyle>
            <a:lvl1pPr algn="ctr">
              <a:defRPr sz="3600">
                <a:solidFill>
                  <a:srgbClr val="92D050"/>
                </a:solidFill>
              </a:defRPr>
            </a:lvl1pPr>
          </a:lstStyle>
          <a:p>
            <a:r>
              <a:rPr lang="en-US"/>
              <a:t>Click to edit Master title style</a:t>
            </a:r>
          </a:p>
        </p:txBody>
      </p:sp>
    </p:spTree>
    <p:extLst>
      <p:ext uri="{BB962C8B-B14F-4D97-AF65-F5344CB8AC3E}">
        <p14:creationId xmlns:p14="http://schemas.microsoft.com/office/powerpoint/2010/main" val="132969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247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607527-FC84-4F50-8EED-B9F0EF96F457}"/>
              </a:ext>
            </a:extLst>
          </p:cNvPr>
          <p:cNvSpPr/>
          <p:nvPr userDrawn="1"/>
        </p:nvSpPr>
        <p:spPr>
          <a:xfrm>
            <a:off x="0" y="0"/>
            <a:ext cx="12192000" cy="6348549"/>
          </a:xfrm>
          <a:prstGeom prst="rect">
            <a:avLst/>
          </a:prstGeom>
          <a:solidFill>
            <a:srgbClr val="041648">
              <a:alpha val="76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8DA2AC-AC5C-44C7-950B-F3DE80A1207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480402" y="1251658"/>
            <a:ext cx="9074386" cy="2718202"/>
          </a:xfrm>
          <a:prstGeom prst="rect">
            <a:avLst/>
          </a:prstGeom>
          <a:effectLst>
            <a:outerShdw blurRad="190500" dist="63500" dir="2700000" algn="tl" rotWithShape="0">
              <a:schemeClr val="tx1">
                <a:alpha val="70000"/>
              </a:schemeClr>
            </a:outerShdw>
          </a:effectLst>
        </p:spPr>
      </p:pic>
      <p:sp>
        <p:nvSpPr>
          <p:cNvPr id="7" name="Rectangle 6">
            <a:extLst>
              <a:ext uri="{FF2B5EF4-FFF2-40B4-BE49-F238E27FC236}">
                <a16:creationId xmlns:a16="http://schemas.microsoft.com/office/drawing/2014/main" id="{32CD9CF2-4D57-4D74-874A-E25D7DA53931}"/>
              </a:ext>
            </a:extLst>
          </p:cNvPr>
          <p:cNvSpPr/>
          <p:nvPr userDrawn="1"/>
        </p:nvSpPr>
        <p:spPr>
          <a:xfrm>
            <a:off x="0" y="5133703"/>
            <a:ext cx="12192000" cy="1214846"/>
          </a:xfrm>
          <a:prstGeom prst="rect">
            <a:avLst/>
          </a:prstGeom>
          <a:solidFill>
            <a:schemeClr val="accent2">
              <a:lumMod val="75000"/>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52F0FC-6274-4C8A-B3FA-17EDC2390B04}"/>
              </a:ext>
            </a:extLst>
          </p:cNvPr>
          <p:cNvSpPr/>
          <p:nvPr userDrawn="1"/>
        </p:nvSpPr>
        <p:spPr>
          <a:xfrm rot="16200000">
            <a:off x="6073140" y="254566"/>
            <a:ext cx="45720"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 name="TextBox 8">
            <a:extLst>
              <a:ext uri="{FF2B5EF4-FFF2-40B4-BE49-F238E27FC236}">
                <a16:creationId xmlns:a16="http://schemas.microsoft.com/office/drawing/2014/main" id="{4151F314-80EB-4686-94BD-410CAB3934D5}"/>
              </a:ext>
            </a:extLst>
          </p:cNvPr>
          <p:cNvSpPr txBox="1"/>
          <p:nvPr userDrawn="1"/>
        </p:nvSpPr>
        <p:spPr>
          <a:xfrm>
            <a:off x="2209800" y="5281260"/>
            <a:ext cx="7734300" cy="923330"/>
          </a:xfrm>
          <a:prstGeom prst="rect">
            <a:avLst/>
          </a:prstGeom>
          <a:noFill/>
        </p:spPr>
        <p:txBody>
          <a:bodyPr wrap="square">
            <a:spAutoFit/>
          </a:bodyPr>
          <a:lstStyle/>
          <a:p>
            <a:pPr algn="ctr">
              <a:spcAft>
                <a:spcPts val="300"/>
              </a:spcAft>
            </a:pPr>
            <a:r>
              <a:rPr lang="en-US" sz="5400" b="0" spc="300">
                <a:solidFill>
                  <a:schemeClr val="accent6"/>
                </a:solidFill>
                <a:latin typeface="+mj-lt"/>
              </a:rPr>
              <a:t>Thank You!</a:t>
            </a:r>
          </a:p>
        </p:txBody>
      </p:sp>
      <p:sp>
        <p:nvSpPr>
          <p:cNvPr id="10" name="Rectangle 9">
            <a:extLst>
              <a:ext uri="{FF2B5EF4-FFF2-40B4-BE49-F238E27FC236}">
                <a16:creationId xmlns:a16="http://schemas.microsoft.com/office/drawing/2014/main" id="{31E686B9-1B15-49E9-B187-84BD866FDCB4}"/>
              </a:ext>
            </a:extLst>
          </p:cNvPr>
          <p:cNvSpPr/>
          <p:nvPr userDrawn="1"/>
        </p:nvSpPr>
        <p:spPr>
          <a:xfrm rot="16200000">
            <a:off x="6073140" y="-947217"/>
            <a:ext cx="45720"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3725262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1_Blan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607527-FC84-4F50-8EED-B9F0EF96F457}"/>
              </a:ext>
            </a:extLst>
          </p:cNvPr>
          <p:cNvSpPr/>
          <p:nvPr userDrawn="1"/>
        </p:nvSpPr>
        <p:spPr>
          <a:xfrm>
            <a:off x="0" y="0"/>
            <a:ext cx="12192000" cy="6348549"/>
          </a:xfrm>
          <a:prstGeom prst="rect">
            <a:avLst/>
          </a:prstGeom>
          <a:solidFill>
            <a:srgbClr val="041648">
              <a:alpha val="76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8DA2AC-AC5C-44C7-950B-F3DE80A1207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22188" y="1251658"/>
            <a:ext cx="9074386" cy="2718202"/>
          </a:xfrm>
          <a:prstGeom prst="rect">
            <a:avLst/>
          </a:prstGeom>
          <a:effectLst>
            <a:outerShdw blurRad="190500" dist="63500" dir="2700000" algn="tl" rotWithShape="0">
              <a:schemeClr val="tx1">
                <a:alpha val="70000"/>
              </a:schemeClr>
            </a:outerShdw>
          </a:effectLst>
        </p:spPr>
      </p:pic>
      <p:sp>
        <p:nvSpPr>
          <p:cNvPr id="7" name="Rectangle 6">
            <a:extLst>
              <a:ext uri="{FF2B5EF4-FFF2-40B4-BE49-F238E27FC236}">
                <a16:creationId xmlns:a16="http://schemas.microsoft.com/office/drawing/2014/main" id="{32CD9CF2-4D57-4D74-874A-E25D7DA53931}"/>
              </a:ext>
            </a:extLst>
          </p:cNvPr>
          <p:cNvSpPr/>
          <p:nvPr userDrawn="1"/>
        </p:nvSpPr>
        <p:spPr>
          <a:xfrm>
            <a:off x="0" y="5133703"/>
            <a:ext cx="12192000" cy="1214846"/>
          </a:xfrm>
          <a:prstGeom prst="rect">
            <a:avLst/>
          </a:prstGeom>
          <a:solidFill>
            <a:schemeClr val="accent2">
              <a:lumMod val="75000"/>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52F0FC-6274-4C8A-B3FA-17EDC2390B04}"/>
              </a:ext>
            </a:extLst>
          </p:cNvPr>
          <p:cNvSpPr/>
          <p:nvPr userDrawn="1"/>
        </p:nvSpPr>
        <p:spPr>
          <a:xfrm rot="16200000">
            <a:off x="6073140" y="254566"/>
            <a:ext cx="45720"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 name="TextBox 8">
            <a:extLst>
              <a:ext uri="{FF2B5EF4-FFF2-40B4-BE49-F238E27FC236}">
                <a16:creationId xmlns:a16="http://schemas.microsoft.com/office/drawing/2014/main" id="{4151F314-80EB-4686-94BD-410CAB3934D5}"/>
              </a:ext>
            </a:extLst>
          </p:cNvPr>
          <p:cNvSpPr txBox="1"/>
          <p:nvPr userDrawn="1"/>
        </p:nvSpPr>
        <p:spPr>
          <a:xfrm>
            <a:off x="2209800" y="5281260"/>
            <a:ext cx="7734300" cy="923330"/>
          </a:xfrm>
          <a:prstGeom prst="rect">
            <a:avLst/>
          </a:prstGeom>
          <a:noFill/>
        </p:spPr>
        <p:txBody>
          <a:bodyPr wrap="square">
            <a:spAutoFit/>
          </a:bodyPr>
          <a:lstStyle/>
          <a:p>
            <a:pPr algn="ctr">
              <a:spcAft>
                <a:spcPts val="300"/>
              </a:spcAft>
            </a:pPr>
            <a:r>
              <a:rPr lang="en-US" sz="5400" b="0" spc="300">
                <a:solidFill>
                  <a:schemeClr val="accent6"/>
                </a:solidFill>
                <a:latin typeface="+mj-lt"/>
              </a:rPr>
              <a:t>Thank You!</a:t>
            </a:r>
          </a:p>
        </p:txBody>
      </p:sp>
      <p:sp>
        <p:nvSpPr>
          <p:cNvPr id="10" name="Rectangle 9">
            <a:extLst>
              <a:ext uri="{FF2B5EF4-FFF2-40B4-BE49-F238E27FC236}">
                <a16:creationId xmlns:a16="http://schemas.microsoft.com/office/drawing/2014/main" id="{31E686B9-1B15-49E9-B187-84BD866FDCB4}"/>
              </a:ext>
            </a:extLst>
          </p:cNvPr>
          <p:cNvSpPr/>
          <p:nvPr userDrawn="1"/>
        </p:nvSpPr>
        <p:spPr>
          <a:xfrm rot="16200000">
            <a:off x="6073140" y="-947217"/>
            <a:ext cx="45720"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1" name="Picture 10" descr="A picture containing calendar&#10;&#10;Description automatically generated">
            <a:extLst>
              <a:ext uri="{FF2B5EF4-FFF2-40B4-BE49-F238E27FC236}">
                <a16:creationId xmlns:a16="http://schemas.microsoft.com/office/drawing/2014/main" id="{EB7A4D2E-C098-4AD6-9601-76D911AD9E2E}"/>
              </a:ext>
            </a:extLst>
          </p:cNvPr>
          <p:cNvPicPr>
            <a:picLocks noChangeAspect="1"/>
          </p:cNvPicPr>
          <p:nvPr userDrawn="1"/>
        </p:nvPicPr>
        <p:blipFill rotWithShape="1">
          <a:blip r:embed="rId4">
            <a:alphaModFix amt="61000"/>
            <a:extLst>
              <a:ext uri="{28A0092B-C50C-407E-A947-70E740481C1C}">
                <a14:useLocalDpi xmlns:a14="http://schemas.microsoft.com/office/drawing/2010/main" val="0"/>
              </a:ext>
            </a:extLst>
          </a:blip>
          <a:srcRect l="-1636" t="-3332" r="-1007" b="-999"/>
          <a:stretch/>
        </p:blipFill>
        <p:spPr>
          <a:xfrm>
            <a:off x="9391072" y="1185122"/>
            <a:ext cx="2366852" cy="2405696"/>
          </a:xfrm>
          <a:prstGeom prst="rect">
            <a:avLst/>
          </a:prstGeom>
        </p:spPr>
      </p:pic>
    </p:spTree>
    <p:extLst>
      <p:ext uri="{BB962C8B-B14F-4D97-AF65-F5344CB8AC3E}">
        <p14:creationId xmlns:p14="http://schemas.microsoft.com/office/powerpoint/2010/main" val="513560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80ABD-5E64-4444-AC8E-51F563A81D63}"/>
              </a:ext>
            </a:extLst>
          </p:cNvPr>
          <p:cNvSpPr>
            <a:spLocks noGrp="1"/>
          </p:cNvSpPr>
          <p:nvPr>
            <p:ph type="title"/>
          </p:nvPr>
        </p:nvSpPr>
        <p:spPr>
          <a:xfrm>
            <a:off x="0" y="1591949"/>
            <a:ext cx="2834640" cy="2720971"/>
          </a:xfrm>
          <a:prstGeom prst="rect">
            <a:avLst/>
          </a:prstGeom>
        </p:spPr>
        <p:txBody>
          <a:bodyPr anchor="ctr"/>
          <a:lstStyle>
            <a:lvl1pPr algn="ctr">
              <a:defRPr sz="3600">
                <a:solidFill>
                  <a:srgbClr val="92D050"/>
                </a:solidFill>
              </a:defRPr>
            </a:lvl1pPr>
          </a:lstStyle>
          <a:p>
            <a:r>
              <a:rPr lang="en-US"/>
              <a:t>Click to edit Master title style</a:t>
            </a:r>
          </a:p>
        </p:txBody>
      </p:sp>
    </p:spTree>
    <p:extLst>
      <p:ext uri="{BB962C8B-B14F-4D97-AF65-F5344CB8AC3E}">
        <p14:creationId xmlns:p14="http://schemas.microsoft.com/office/powerpoint/2010/main" val="53283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607527-FC84-4F50-8EED-B9F0EF96F457}"/>
              </a:ext>
            </a:extLst>
          </p:cNvPr>
          <p:cNvSpPr/>
          <p:nvPr userDrawn="1"/>
        </p:nvSpPr>
        <p:spPr>
          <a:xfrm>
            <a:off x="0" y="0"/>
            <a:ext cx="12192000" cy="6348549"/>
          </a:xfrm>
          <a:prstGeom prst="rect">
            <a:avLst/>
          </a:prstGeom>
          <a:solidFill>
            <a:srgbClr val="041648">
              <a:alpha val="76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8DA2AC-AC5C-44C7-950B-F3DE80A1207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480402" y="1251658"/>
            <a:ext cx="9074386" cy="2718202"/>
          </a:xfrm>
          <a:prstGeom prst="rect">
            <a:avLst/>
          </a:prstGeom>
          <a:effectLst>
            <a:outerShdw blurRad="190500" dist="63500" dir="2700000" algn="tl" rotWithShape="0">
              <a:schemeClr val="tx1">
                <a:alpha val="70000"/>
              </a:schemeClr>
            </a:outerShdw>
          </a:effectLst>
        </p:spPr>
      </p:pic>
      <p:sp>
        <p:nvSpPr>
          <p:cNvPr id="7" name="Rectangle 6">
            <a:extLst>
              <a:ext uri="{FF2B5EF4-FFF2-40B4-BE49-F238E27FC236}">
                <a16:creationId xmlns:a16="http://schemas.microsoft.com/office/drawing/2014/main" id="{32CD9CF2-4D57-4D74-874A-E25D7DA53931}"/>
              </a:ext>
            </a:extLst>
          </p:cNvPr>
          <p:cNvSpPr/>
          <p:nvPr userDrawn="1"/>
        </p:nvSpPr>
        <p:spPr>
          <a:xfrm>
            <a:off x="0" y="5133703"/>
            <a:ext cx="12192000" cy="1214846"/>
          </a:xfrm>
          <a:prstGeom prst="rect">
            <a:avLst/>
          </a:prstGeom>
          <a:solidFill>
            <a:schemeClr val="accent2">
              <a:lumMod val="75000"/>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52F0FC-6274-4C8A-B3FA-17EDC2390B04}"/>
              </a:ext>
            </a:extLst>
          </p:cNvPr>
          <p:cNvSpPr/>
          <p:nvPr userDrawn="1"/>
        </p:nvSpPr>
        <p:spPr>
          <a:xfrm rot="16200000">
            <a:off x="6073140" y="254566"/>
            <a:ext cx="45720"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 name="TextBox 8">
            <a:extLst>
              <a:ext uri="{FF2B5EF4-FFF2-40B4-BE49-F238E27FC236}">
                <a16:creationId xmlns:a16="http://schemas.microsoft.com/office/drawing/2014/main" id="{4151F314-80EB-4686-94BD-410CAB3934D5}"/>
              </a:ext>
            </a:extLst>
          </p:cNvPr>
          <p:cNvSpPr txBox="1"/>
          <p:nvPr userDrawn="1"/>
        </p:nvSpPr>
        <p:spPr>
          <a:xfrm>
            <a:off x="2209800" y="5281260"/>
            <a:ext cx="7734300" cy="923330"/>
          </a:xfrm>
          <a:prstGeom prst="rect">
            <a:avLst/>
          </a:prstGeom>
          <a:noFill/>
        </p:spPr>
        <p:txBody>
          <a:bodyPr wrap="square">
            <a:spAutoFit/>
          </a:bodyPr>
          <a:lstStyle/>
          <a:p>
            <a:pPr algn="ctr">
              <a:spcAft>
                <a:spcPts val="300"/>
              </a:spcAft>
            </a:pPr>
            <a:r>
              <a:rPr lang="en-US" sz="5400" b="0" spc="300">
                <a:solidFill>
                  <a:schemeClr val="accent6"/>
                </a:solidFill>
                <a:latin typeface="+mj-lt"/>
              </a:rPr>
              <a:t>Thank You!</a:t>
            </a:r>
          </a:p>
        </p:txBody>
      </p:sp>
      <p:sp>
        <p:nvSpPr>
          <p:cNvPr id="10" name="Rectangle 9">
            <a:extLst>
              <a:ext uri="{FF2B5EF4-FFF2-40B4-BE49-F238E27FC236}">
                <a16:creationId xmlns:a16="http://schemas.microsoft.com/office/drawing/2014/main" id="{31E686B9-1B15-49E9-B187-84BD866FDCB4}"/>
              </a:ext>
            </a:extLst>
          </p:cNvPr>
          <p:cNvSpPr/>
          <p:nvPr userDrawn="1"/>
        </p:nvSpPr>
        <p:spPr>
          <a:xfrm rot="16200000">
            <a:off x="6073140" y="-947217"/>
            <a:ext cx="45720"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2037821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1_Blan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607527-FC84-4F50-8EED-B9F0EF96F457}"/>
              </a:ext>
            </a:extLst>
          </p:cNvPr>
          <p:cNvSpPr/>
          <p:nvPr userDrawn="1"/>
        </p:nvSpPr>
        <p:spPr>
          <a:xfrm>
            <a:off x="0" y="0"/>
            <a:ext cx="12192000" cy="6348549"/>
          </a:xfrm>
          <a:prstGeom prst="rect">
            <a:avLst/>
          </a:prstGeom>
          <a:solidFill>
            <a:srgbClr val="041648">
              <a:alpha val="76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8DA2AC-AC5C-44C7-950B-F3DE80A1207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22188" y="1251658"/>
            <a:ext cx="9074386" cy="2718202"/>
          </a:xfrm>
          <a:prstGeom prst="rect">
            <a:avLst/>
          </a:prstGeom>
          <a:effectLst>
            <a:outerShdw blurRad="190500" dist="63500" dir="2700000" algn="tl" rotWithShape="0">
              <a:schemeClr val="tx1">
                <a:alpha val="70000"/>
              </a:schemeClr>
            </a:outerShdw>
          </a:effectLst>
        </p:spPr>
      </p:pic>
      <p:sp>
        <p:nvSpPr>
          <p:cNvPr id="7" name="Rectangle 6">
            <a:extLst>
              <a:ext uri="{FF2B5EF4-FFF2-40B4-BE49-F238E27FC236}">
                <a16:creationId xmlns:a16="http://schemas.microsoft.com/office/drawing/2014/main" id="{32CD9CF2-4D57-4D74-874A-E25D7DA53931}"/>
              </a:ext>
            </a:extLst>
          </p:cNvPr>
          <p:cNvSpPr/>
          <p:nvPr userDrawn="1"/>
        </p:nvSpPr>
        <p:spPr>
          <a:xfrm>
            <a:off x="0" y="5133703"/>
            <a:ext cx="12192000" cy="1214846"/>
          </a:xfrm>
          <a:prstGeom prst="rect">
            <a:avLst/>
          </a:prstGeom>
          <a:solidFill>
            <a:schemeClr val="accent2">
              <a:lumMod val="75000"/>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52F0FC-6274-4C8A-B3FA-17EDC2390B04}"/>
              </a:ext>
            </a:extLst>
          </p:cNvPr>
          <p:cNvSpPr/>
          <p:nvPr userDrawn="1"/>
        </p:nvSpPr>
        <p:spPr>
          <a:xfrm rot="16200000">
            <a:off x="6073140" y="254566"/>
            <a:ext cx="45720"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 name="TextBox 8">
            <a:extLst>
              <a:ext uri="{FF2B5EF4-FFF2-40B4-BE49-F238E27FC236}">
                <a16:creationId xmlns:a16="http://schemas.microsoft.com/office/drawing/2014/main" id="{4151F314-80EB-4686-94BD-410CAB3934D5}"/>
              </a:ext>
            </a:extLst>
          </p:cNvPr>
          <p:cNvSpPr txBox="1"/>
          <p:nvPr userDrawn="1"/>
        </p:nvSpPr>
        <p:spPr>
          <a:xfrm>
            <a:off x="2209800" y="5281260"/>
            <a:ext cx="7734300" cy="923330"/>
          </a:xfrm>
          <a:prstGeom prst="rect">
            <a:avLst/>
          </a:prstGeom>
          <a:noFill/>
        </p:spPr>
        <p:txBody>
          <a:bodyPr wrap="square">
            <a:spAutoFit/>
          </a:bodyPr>
          <a:lstStyle/>
          <a:p>
            <a:pPr algn="ctr">
              <a:spcAft>
                <a:spcPts val="300"/>
              </a:spcAft>
            </a:pPr>
            <a:r>
              <a:rPr lang="en-US" sz="5400" b="0" spc="300">
                <a:solidFill>
                  <a:schemeClr val="accent6"/>
                </a:solidFill>
                <a:latin typeface="+mj-lt"/>
              </a:rPr>
              <a:t>Thank You!</a:t>
            </a:r>
          </a:p>
        </p:txBody>
      </p:sp>
      <p:sp>
        <p:nvSpPr>
          <p:cNvPr id="10" name="Rectangle 9">
            <a:extLst>
              <a:ext uri="{FF2B5EF4-FFF2-40B4-BE49-F238E27FC236}">
                <a16:creationId xmlns:a16="http://schemas.microsoft.com/office/drawing/2014/main" id="{31E686B9-1B15-49E9-B187-84BD866FDCB4}"/>
              </a:ext>
            </a:extLst>
          </p:cNvPr>
          <p:cNvSpPr/>
          <p:nvPr userDrawn="1"/>
        </p:nvSpPr>
        <p:spPr>
          <a:xfrm rot="16200000">
            <a:off x="6073140" y="-947217"/>
            <a:ext cx="45720"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1" name="Picture 10" descr="A picture containing calendar&#10;&#10;Description automatically generated">
            <a:extLst>
              <a:ext uri="{FF2B5EF4-FFF2-40B4-BE49-F238E27FC236}">
                <a16:creationId xmlns:a16="http://schemas.microsoft.com/office/drawing/2014/main" id="{EB7A4D2E-C098-4AD6-9601-76D911AD9E2E}"/>
              </a:ext>
            </a:extLst>
          </p:cNvPr>
          <p:cNvPicPr>
            <a:picLocks noChangeAspect="1"/>
          </p:cNvPicPr>
          <p:nvPr userDrawn="1"/>
        </p:nvPicPr>
        <p:blipFill rotWithShape="1">
          <a:blip r:embed="rId4">
            <a:alphaModFix amt="61000"/>
            <a:extLst>
              <a:ext uri="{28A0092B-C50C-407E-A947-70E740481C1C}">
                <a14:useLocalDpi xmlns:a14="http://schemas.microsoft.com/office/drawing/2010/main" val="0"/>
              </a:ext>
            </a:extLst>
          </a:blip>
          <a:srcRect l="-1636" t="-3332" r="-1007" b="-999"/>
          <a:stretch/>
        </p:blipFill>
        <p:spPr>
          <a:xfrm>
            <a:off x="9391072" y="1185122"/>
            <a:ext cx="2366852" cy="2405696"/>
          </a:xfrm>
          <a:prstGeom prst="rect">
            <a:avLst/>
          </a:prstGeom>
        </p:spPr>
      </p:pic>
    </p:spTree>
    <p:extLst>
      <p:ext uri="{BB962C8B-B14F-4D97-AF65-F5344CB8AC3E}">
        <p14:creationId xmlns:p14="http://schemas.microsoft.com/office/powerpoint/2010/main" val="1157282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49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679BEF-52E7-469D-ABFE-E0A6A9B1908B}"/>
              </a:ext>
            </a:extLst>
          </p:cNvPr>
          <p:cNvSpPr/>
          <p:nvPr userDrawn="1"/>
        </p:nvSpPr>
        <p:spPr>
          <a:xfrm>
            <a:off x="-4" y="-1"/>
            <a:ext cx="12192003" cy="1051560"/>
          </a:xfrm>
          <a:prstGeom prst="rect">
            <a:avLst/>
          </a:prstGeom>
          <a:solidFill>
            <a:srgbClr val="04164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7FBA9FB1-1351-43DA-97A9-1A6A95295839}"/>
              </a:ext>
            </a:extLst>
          </p:cNvPr>
          <p:cNvSpPr/>
          <p:nvPr userDrawn="1"/>
        </p:nvSpPr>
        <p:spPr>
          <a:xfrm rot="16200000">
            <a:off x="6073143" y="-5044408"/>
            <a:ext cx="45719" cy="12192007"/>
          </a:xfrm>
          <a:prstGeom prst="rect">
            <a:avLst/>
          </a:prstGeom>
          <a:solidFill>
            <a:srgbClr val="008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  </a:t>
            </a:r>
          </a:p>
        </p:txBody>
      </p:sp>
      <p:sp>
        <p:nvSpPr>
          <p:cNvPr id="31" name="Rectangle 30">
            <a:extLst>
              <a:ext uri="{FF2B5EF4-FFF2-40B4-BE49-F238E27FC236}">
                <a16:creationId xmlns:a16="http://schemas.microsoft.com/office/drawing/2014/main" id="{AB320A0C-DC56-4AC0-97E2-5F7F2D9DAFC5}"/>
              </a:ext>
            </a:extLst>
          </p:cNvPr>
          <p:cNvSpPr/>
          <p:nvPr userDrawn="1"/>
        </p:nvSpPr>
        <p:spPr>
          <a:xfrm>
            <a:off x="-4" y="6686313"/>
            <a:ext cx="12192003" cy="173495"/>
          </a:xfrm>
          <a:prstGeom prst="rect">
            <a:avLst/>
          </a:prstGeom>
          <a:solidFill>
            <a:srgbClr val="04164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2" name="Picture 1">
            <a:extLst>
              <a:ext uri="{FF2B5EF4-FFF2-40B4-BE49-F238E27FC236}">
                <a16:creationId xmlns:a16="http://schemas.microsoft.com/office/drawing/2014/main" id="{ADD9A5B3-2067-9278-BC11-5741004F486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256153" y="171686"/>
            <a:ext cx="683445" cy="708186"/>
          </a:xfrm>
          <a:prstGeom prst="rect">
            <a:avLst/>
          </a:prstGeom>
        </p:spPr>
      </p:pic>
      <p:pic>
        <p:nvPicPr>
          <p:cNvPr id="3" name="Picture 2">
            <a:extLst>
              <a:ext uri="{FF2B5EF4-FFF2-40B4-BE49-F238E27FC236}">
                <a16:creationId xmlns:a16="http://schemas.microsoft.com/office/drawing/2014/main" id="{D895FD68-D5C4-9B7E-3839-9B2E96656F6C}"/>
              </a:ext>
            </a:extLst>
          </p:cNvPr>
          <p:cNvPicPr>
            <a:picLocks noChangeAspect="1"/>
          </p:cNvPicPr>
          <p:nvPr userDrawn="1"/>
        </p:nvPicPr>
        <p:blipFill rotWithShape="1">
          <a:blip r:embed="rId8">
            <a:alphaModFix amt="12000"/>
            <a:extLst>
              <a:ext uri="{28A0092B-C50C-407E-A947-70E740481C1C}">
                <a14:useLocalDpi xmlns:a14="http://schemas.microsoft.com/office/drawing/2010/main" val="0"/>
              </a:ext>
            </a:extLst>
          </a:blip>
          <a:srcRect/>
          <a:stretch/>
        </p:blipFill>
        <p:spPr>
          <a:xfrm>
            <a:off x="10100633" y="-22898"/>
            <a:ext cx="1919020" cy="1051633"/>
          </a:xfrm>
          <a:prstGeom prst="rect">
            <a:avLst/>
          </a:prstGeom>
        </p:spPr>
      </p:pic>
    </p:spTree>
    <p:extLst>
      <p:ext uri="{BB962C8B-B14F-4D97-AF65-F5344CB8AC3E}">
        <p14:creationId xmlns:p14="http://schemas.microsoft.com/office/powerpoint/2010/main" val="2390160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679BEF-52E7-469D-ABFE-E0A6A9B1908B}"/>
              </a:ext>
            </a:extLst>
          </p:cNvPr>
          <p:cNvSpPr/>
          <p:nvPr userDrawn="1"/>
        </p:nvSpPr>
        <p:spPr>
          <a:xfrm>
            <a:off x="-3" y="-2"/>
            <a:ext cx="2827023" cy="6858001"/>
          </a:xfrm>
          <a:prstGeom prst="rect">
            <a:avLst/>
          </a:prstGeom>
          <a:solidFill>
            <a:srgbClr val="04164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479407E7-021A-2358-9B98-ECC12925CED7}"/>
              </a:ext>
            </a:extLst>
          </p:cNvPr>
          <p:cNvPicPr>
            <a:picLocks noChangeAspect="1"/>
          </p:cNvPicPr>
          <p:nvPr userDrawn="1"/>
        </p:nvPicPr>
        <p:blipFill rotWithShape="1">
          <a:blip r:embed="rId5">
            <a:alphaModFix amt="20000"/>
            <a:extLst>
              <a:ext uri="{28A0092B-C50C-407E-A947-70E740481C1C}">
                <a14:useLocalDpi xmlns:a14="http://schemas.microsoft.com/office/drawing/2010/main" val="0"/>
              </a:ext>
            </a:extLst>
          </a:blip>
          <a:srcRect l="53323" r="-10870" b="29480"/>
          <a:stretch/>
        </p:blipFill>
        <p:spPr>
          <a:xfrm>
            <a:off x="-22862" y="5242560"/>
            <a:ext cx="1318261" cy="1615439"/>
          </a:xfrm>
          <a:prstGeom prst="rect">
            <a:avLst/>
          </a:prstGeom>
        </p:spPr>
      </p:pic>
      <p:sp>
        <p:nvSpPr>
          <p:cNvPr id="9" name="Rectangle 8">
            <a:extLst>
              <a:ext uri="{FF2B5EF4-FFF2-40B4-BE49-F238E27FC236}">
                <a16:creationId xmlns:a16="http://schemas.microsoft.com/office/drawing/2014/main" id="{7FBA9FB1-1351-43DA-97A9-1A6A95295839}"/>
              </a:ext>
            </a:extLst>
          </p:cNvPr>
          <p:cNvSpPr/>
          <p:nvPr userDrawn="1"/>
        </p:nvSpPr>
        <p:spPr>
          <a:xfrm rot="10800000">
            <a:off x="2804160" y="0"/>
            <a:ext cx="45719" cy="6858000"/>
          </a:xfrm>
          <a:prstGeom prst="rect">
            <a:avLst/>
          </a:prstGeom>
          <a:solidFill>
            <a:srgbClr val="008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  </a:t>
            </a:r>
          </a:p>
        </p:txBody>
      </p:sp>
      <p:pic>
        <p:nvPicPr>
          <p:cNvPr id="2" name="Picture 1">
            <a:extLst>
              <a:ext uri="{FF2B5EF4-FFF2-40B4-BE49-F238E27FC236}">
                <a16:creationId xmlns:a16="http://schemas.microsoft.com/office/drawing/2014/main" id="{ADD9A5B3-2067-9278-BC11-5741004F486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554202" y="5932406"/>
            <a:ext cx="683445" cy="708186"/>
          </a:xfrm>
          <a:prstGeom prst="rect">
            <a:avLst/>
          </a:prstGeom>
        </p:spPr>
      </p:pic>
    </p:spTree>
    <p:extLst>
      <p:ext uri="{BB962C8B-B14F-4D97-AF65-F5344CB8AC3E}">
        <p14:creationId xmlns:p14="http://schemas.microsoft.com/office/powerpoint/2010/main" val="168157983"/>
      </p:ext>
    </p:extLst>
  </p:cSld>
  <p:clrMap bg1="lt1" tx1="dk1" bg2="lt2" tx2="dk2" accent1="accent1" accent2="accent2" accent3="accent3" accent4="accent4" accent5="accent5" accent6="accent6" hlink="hlink" folHlink="folHlink"/>
  <p:sldLayoutIdLst>
    <p:sldLayoutId id="2147483692" r:id="rId1"/>
    <p:sldLayoutId id="2147483694" r:id="rId2"/>
    <p:sldLayoutId id="2147483695" r:id="rId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679BEF-52E7-469D-ABFE-E0A6A9B1908B}"/>
              </a:ext>
            </a:extLst>
          </p:cNvPr>
          <p:cNvSpPr/>
          <p:nvPr userDrawn="1"/>
        </p:nvSpPr>
        <p:spPr>
          <a:xfrm>
            <a:off x="-4" y="-1"/>
            <a:ext cx="12192003" cy="1051560"/>
          </a:xfrm>
          <a:prstGeom prst="rect">
            <a:avLst/>
          </a:prstGeom>
          <a:solidFill>
            <a:srgbClr val="04174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AB320A0C-DC56-4AC0-97E2-5F7F2D9DAFC5}"/>
              </a:ext>
            </a:extLst>
          </p:cNvPr>
          <p:cNvSpPr/>
          <p:nvPr userDrawn="1"/>
        </p:nvSpPr>
        <p:spPr>
          <a:xfrm>
            <a:off x="-4" y="6609359"/>
            <a:ext cx="12192003" cy="250450"/>
          </a:xfrm>
          <a:prstGeom prst="rect">
            <a:avLst/>
          </a:prstGeom>
          <a:solidFill>
            <a:srgbClr val="04174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2" name="Picture 1">
            <a:extLst>
              <a:ext uri="{FF2B5EF4-FFF2-40B4-BE49-F238E27FC236}">
                <a16:creationId xmlns:a16="http://schemas.microsoft.com/office/drawing/2014/main" id="{84B50139-9605-0C66-8C77-C150F9C4A9A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56153" y="171686"/>
            <a:ext cx="683445" cy="708186"/>
          </a:xfrm>
          <a:prstGeom prst="rect">
            <a:avLst/>
          </a:prstGeom>
        </p:spPr>
      </p:pic>
      <p:pic>
        <p:nvPicPr>
          <p:cNvPr id="3" name="Picture 2">
            <a:extLst>
              <a:ext uri="{FF2B5EF4-FFF2-40B4-BE49-F238E27FC236}">
                <a16:creationId xmlns:a16="http://schemas.microsoft.com/office/drawing/2014/main" id="{5FDBF1E9-7B57-EB26-F1F3-E0172E478576}"/>
              </a:ext>
            </a:extLst>
          </p:cNvPr>
          <p:cNvPicPr>
            <a:picLocks noChangeAspect="1"/>
          </p:cNvPicPr>
          <p:nvPr userDrawn="1"/>
        </p:nvPicPr>
        <p:blipFill rotWithShape="1">
          <a:blip r:embed="rId6">
            <a:alphaModFix amt="12000"/>
            <a:extLst>
              <a:ext uri="{28A0092B-C50C-407E-A947-70E740481C1C}">
                <a14:useLocalDpi xmlns:a14="http://schemas.microsoft.com/office/drawing/2010/main" val="0"/>
              </a:ext>
            </a:extLst>
          </a:blip>
          <a:srcRect/>
          <a:stretch/>
        </p:blipFill>
        <p:spPr>
          <a:xfrm>
            <a:off x="10100633" y="-22898"/>
            <a:ext cx="1919020" cy="1051633"/>
          </a:xfrm>
          <a:prstGeom prst="rect">
            <a:avLst/>
          </a:prstGeom>
        </p:spPr>
      </p:pic>
      <p:sp>
        <p:nvSpPr>
          <p:cNvPr id="4" name="Rectangle 3">
            <a:extLst>
              <a:ext uri="{FF2B5EF4-FFF2-40B4-BE49-F238E27FC236}">
                <a16:creationId xmlns:a16="http://schemas.microsoft.com/office/drawing/2014/main" id="{70DEA72E-6EAE-E1DF-2648-317D19ABDDDC}"/>
              </a:ext>
            </a:extLst>
          </p:cNvPr>
          <p:cNvSpPr/>
          <p:nvPr userDrawn="1"/>
        </p:nvSpPr>
        <p:spPr>
          <a:xfrm rot="16200000">
            <a:off x="6073143" y="-5044408"/>
            <a:ext cx="45719" cy="12192007"/>
          </a:xfrm>
          <a:prstGeom prst="rect">
            <a:avLst/>
          </a:prstGeom>
          <a:solidFill>
            <a:srgbClr val="008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  </a:t>
            </a:r>
          </a:p>
        </p:txBody>
      </p:sp>
    </p:spTree>
    <p:extLst>
      <p:ext uri="{BB962C8B-B14F-4D97-AF65-F5344CB8AC3E}">
        <p14:creationId xmlns:p14="http://schemas.microsoft.com/office/powerpoint/2010/main" val="4244265988"/>
      </p:ext>
    </p:extLst>
  </p:cSld>
  <p:clrMap bg1="lt1" tx1="dk1" bg2="lt2" tx2="dk2" accent1="accent1" accent2="accent2" accent3="accent3" accent4="accent4" accent5="accent5" accent6="accent6" hlink="hlink" folHlink="folHlink"/>
  <p:sldLayoutIdLst>
    <p:sldLayoutId id="2147483687" r:id="rId1"/>
    <p:sldLayoutId id="2147483689" r:id="rId2"/>
    <p:sldLayoutId id="2147483696" r:id="rId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image" Target="../media/image14.png"/><Relationship Id="rId7" Type="http://schemas.openxmlformats.org/officeDocument/2006/relationships/diagramQuickStyle" Target="../diagrams/quickStyle1.xml"/><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22.sv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17.png"/><Relationship Id="rId5" Type="http://schemas.openxmlformats.org/officeDocument/2006/relationships/diagramData" Target="../diagrams/data1.xml"/><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5.png"/><Relationship Id="rId9" Type="http://schemas.microsoft.com/office/2007/relationships/diagramDrawing" Target="../diagrams/drawing1.xml"/><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BEBA8EAE-BF5A-486C-A8C5-ECC9F3942E4B}">
                <a14:imgProps xmlns:a14="http://schemas.microsoft.com/office/drawing/2010/main">
                  <a14:imgLayer r:embed="rId4">
                    <a14:imgEffect>
                      <a14:colorTemperature colorTemp="4355"/>
                    </a14:imgEffect>
                  </a14:imgLayer>
                </a14:imgProps>
              </a:ext>
              <a:ext uri="{28A0092B-C50C-407E-A947-70E740481C1C}">
                <a14:useLocalDpi xmlns:a14="http://schemas.microsoft.com/office/drawing/2010/main" val="0"/>
              </a:ext>
            </a:extLst>
          </a:blip>
          <a:srcRect/>
          <a:stretch>
            <a:fillRect l="19000" r="-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1AE808-3B02-1A3B-A5B2-457CCEAE0FA0}"/>
              </a:ext>
            </a:extLst>
          </p:cNvPr>
          <p:cNvSpPr/>
          <p:nvPr/>
        </p:nvSpPr>
        <p:spPr>
          <a:xfrm>
            <a:off x="3200399" y="6482129"/>
            <a:ext cx="8991599" cy="375870"/>
          </a:xfrm>
          <a:prstGeom prst="rect">
            <a:avLst/>
          </a:prstGeom>
          <a:gradFill>
            <a:gsLst>
              <a:gs pos="100000">
                <a:srgbClr val="003300">
                  <a:alpha val="63000"/>
                </a:srgbClr>
              </a:gs>
              <a:gs pos="0">
                <a:srgbClr val="003300">
                  <a:alpha val="0"/>
                </a:srgb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4" name="Rectangle 3">
            <a:extLst>
              <a:ext uri="{FF2B5EF4-FFF2-40B4-BE49-F238E27FC236}">
                <a16:creationId xmlns:a16="http://schemas.microsoft.com/office/drawing/2014/main" id="{9A648ACD-7025-4B08-A595-576D1A01EABF}"/>
              </a:ext>
            </a:extLst>
          </p:cNvPr>
          <p:cNvSpPr/>
          <p:nvPr/>
        </p:nvSpPr>
        <p:spPr>
          <a:xfrm>
            <a:off x="1" y="-17884"/>
            <a:ext cx="3200399" cy="6875883"/>
          </a:xfrm>
          <a:prstGeom prst="rect">
            <a:avLst/>
          </a:prstGeom>
          <a:solidFill>
            <a:srgbClr val="03103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7" name="Rectangle 6">
            <a:extLst>
              <a:ext uri="{FF2B5EF4-FFF2-40B4-BE49-F238E27FC236}">
                <a16:creationId xmlns:a16="http://schemas.microsoft.com/office/drawing/2014/main" id="{695A1794-B405-4C12-AB56-6DB54D6EA67F}"/>
              </a:ext>
            </a:extLst>
          </p:cNvPr>
          <p:cNvSpPr/>
          <p:nvPr/>
        </p:nvSpPr>
        <p:spPr>
          <a:xfrm rot="16200000">
            <a:off x="1577340" y="4867621"/>
            <a:ext cx="45720" cy="3200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rPr>
              <a:t>  </a:t>
            </a:r>
          </a:p>
        </p:txBody>
      </p:sp>
      <p:sp>
        <p:nvSpPr>
          <p:cNvPr id="10" name="Subtitle 2">
            <a:extLst>
              <a:ext uri="{FF2B5EF4-FFF2-40B4-BE49-F238E27FC236}">
                <a16:creationId xmlns:a16="http://schemas.microsoft.com/office/drawing/2014/main" id="{0049A5A2-8848-43DA-94B8-2795575982D7}"/>
              </a:ext>
            </a:extLst>
          </p:cNvPr>
          <p:cNvSpPr txBox="1">
            <a:spLocks/>
          </p:cNvSpPr>
          <p:nvPr/>
        </p:nvSpPr>
        <p:spPr>
          <a:xfrm>
            <a:off x="9736266" y="3482740"/>
            <a:ext cx="2332959" cy="37587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300" normalizeH="0" baseline="0" noProof="0">
              <a:ln>
                <a:noFill/>
              </a:ln>
              <a:solidFill>
                <a:prstClr val="black"/>
              </a:solidFill>
              <a:effectLst/>
              <a:uLnTx/>
              <a:uFillTx/>
              <a:latin typeface="Franklin Gothic Medium" panose="020B0603020102020204"/>
              <a:ea typeface="+mn-ea"/>
              <a:cs typeface="+mn-cs"/>
            </a:endParaRP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300" normalizeH="0" baseline="0" noProof="0">
              <a:ln>
                <a:noFill/>
              </a:ln>
              <a:solidFill>
                <a:prstClr val="black"/>
              </a:solidFill>
              <a:effectLst/>
              <a:uLnTx/>
              <a:uFillTx/>
              <a:latin typeface="Franklin Gothic Medium" panose="020B0603020102020204"/>
              <a:ea typeface="+mn-ea"/>
              <a:cs typeface="+mn-cs"/>
            </a:endParaRPr>
          </a:p>
        </p:txBody>
      </p:sp>
      <p:sp>
        <p:nvSpPr>
          <p:cNvPr id="2" name="Subtitle 2">
            <a:extLst>
              <a:ext uri="{FF2B5EF4-FFF2-40B4-BE49-F238E27FC236}">
                <a16:creationId xmlns:a16="http://schemas.microsoft.com/office/drawing/2014/main" id="{09DE6074-65F3-FF0D-7AF0-7E91F95BFEE4}"/>
              </a:ext>
            </a:extLst>
          </p:cNvPr>
          <p:cNvSpPr txBox="1">
            <a:spLocks/>
          </p:cNvSpPr>
          <p:nvPr/>
        </p:nvSpPr>
        <p:spPr>
          <a:xfrm>
            <a:off x="4810125" y="6662853"/>
            <a:ext cx="5286375" cy="23231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100" normalizeH="0" noProof="0">
                <a:ln>
                  <a:noFill/>
                </a:ln>
                <a:solidFill>
                  <a:schemeClr val="bg1"/>
                </a:solidFill>
                <a:effectLst/>
                <a:uLnTx/>
                <a:uFillTx/>
                <a:latin typeface="+mj-lt"/>
                <a:ea typeface="+mn-ea"/>
                <a:cs typeface="+mn-cs"/>
              </a:rPr>
              <a:t>Phipps Meadow, John Day Basin Partnership Focused Investment Partnership</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100" normalizeH="0" noProof="0">
              <a:ln>
                <a:noFill/>
              </a:ln>
              <a:solidFill>
                <a:schemeClr val="bg1"/>
              </a:solidFill>
              <a:effectLst/>
              <a:uLnTx/>
              <a:uFillTx/>
              <a:latin typeface="+mj-lt"/>
              <a:ea typeface="+mn-ea"/>
              <a:cs typeface="+mn-cs"/>
            </a:endParaRPr>
          </a:p>
        </p:txBody>
      </p:sp>
      <p:sp>
        <p:nvSpPr>
          <p:cNvPr id="16" name="Title 1">
            <a:extLst>
              <a:ext uri="{FF2B5EF4-FFF2-40B4-BE49-F238E27FC236}">
                <a16:creationId xmlns:a16="http://schemas.microsoft.com/office/drawing/2014/main" id="{99EF6BE2-1831-4959-8E4C-457F2393273D}"/>
              </a:ext>
            </a:extLst>
          </p:cNvPr>
          <p:cNvSpPr txBox="1">
            <a:spLocks/>
          </p:cNvSpPr>
          <p:nvPr/>
        </p:nvSpPr>
        <p:spPr>
          <a:xfrm>
            <a:off x="125876" y="146045"/>
            <a:ext cx="2960224" cy="2492380"/>
          </a:xfrm>
          <a:prstGeom prst="rect">
            <a:avLst/>
          </a:prstGeom>
        </p:spPr>
        <p:txBody>
          <a:bodyPr lIns="91440" tIns="45720" rIns="91440" bIns="45720" anchor="ct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ts val="1200"/>
              </a:spcBef>
              <a:spcAft>
                <a:spcPts val="1200"/>
              </a:spcAft>
              <a:buClrTx/>
              <a:buSzTx/>
              <a:buFontTx/>
              <a:buNone/>
              <a:tabLst/>
              <a:defRPr/>
            </a:pPr>
            <a:r>
              <a:rPr kumimoji="0" lang="en-US" sz="6600" b="1" i="0" u="none" strike="noStrike" kern="1200" cap="none" spc="300" normalizeH="0" baseline="0" noProof="0">
                <a:ln>
                  <a:noFill/>
                </a:ln>
                <a:solidFill>
                  <a:srgbClr val="92D050"/>
                </a:solidFill>
                <a:effectLst/>
                <a:uLnTx/>
                <a:uFillTx/>
                <a:latin typeface="Franklin Gothic Medium" panose="020B0603020102020204"/>
                <a:ea typeface="+mj-ea"/>
                <a:cs typeface="+mj-cs"/>
              </a:rPr>
              <a:t>OWEB Grants</a:t>
            </a:r>
          </a:p>
        </p:txBody>
      </p:sp>
      <p:pic>
        <p:nvPicPr>
          <p:cNvPr id="14" name="Picture 13">
            <a:extLst>
              <a:ext uri="{FF2B5EF4-FFF2-40B4-BE49-F238E27FC236}">
                <a16:creationId xmlns:a16="http://schemas.microsoft.com/office/drawing/2014/main" id="{1E9ABC47-38DE-4871-AC7F-C1E1DCF5301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2625" y="5478591"/>
            <a:ext cx="2746726" cy="822772"/>
          </a:xfrm>
          <a:prstGeom prst="rect">
            <a:avLst/>
          </a:prstGeom>
        </p:spPr>
      </p:pic>
      <p:pic>
        <p:nvPicPr>
          <p:cNvPr id="6" name="Picture 5" descr="A picture containing calendar&#10;&#10;Description automatically generated">
            <a:extLst>
              <a:ext uri="{FF2B5EF4-FFF2-40B4-BE49-F238E27FC236}">
                <a16:creationId xmlns:a16="http://schemas.microsoft.com/office/drawing/2014/main" id="{960131C8-96AD-4C63-B449-708BC170AE47}"/>
              </a:ext>
            </a:extLst>
          </p:cNvPr>
          <p:cNvPicPr>
            <a:picLocks noChangeAspect="1"/>
          </p:cNvPicPr>
          <p:nvPr/>
        </p:nvPicPr>
        <p:blipFill rotWithShape="1">
          <a:blip r:embed="rId6">
            <a:alphaModFix amt="20000"/>
            <a:extLst>
              <a:ext uri="{28A0092B-C50C-407E-A947-70E740481C1C}">
                <a14:useLocalDpi xmlns:a14="http://schemas.microsoft.com/office/drawing/2010/main" val="0"/>
              </a:ext>
            </a:extLst>
          </a:blip>
          <a:srcRect l="-1636" t="-3332" r="-1007" b="-999"/>
          <a:stretch/>
        </p:blipFill>
        <p:spPr>
          <a:xfrm>
            <a:off x="407207" y="2668682"/>
            <a:ext cx="2397562" cy="2436910"/>
          </a:xfrm>
          <a:prstGeom prst="rect">
            <a:avLst/>
          </a:prstGeom>
        </p:spPr>
      </p:pic>
    </p:spTree>
    <p:extLst>
      <p:ext uri="{BB962C8B-B14F-4D97-AF65-F5344CB8AC3E}">
        <p14:creationId xmlns:p14="http://schemas.microsoft.com/office/powerpoint/2010/main" val="1121469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Line Callout 1 (No Border) 32"/>
          <p:cNvSpPr>
            <a:spLocks/>
          </p:cNvSpPr>
          <p:nvPr/>
        </p:nvSpPr>
        <p:spPr bwMode="auto">
          <a:xfrm flipH="1">
            <a:off x="2001147" y="4136993"/>
            <a:ext cx="2179690" cy="953660"/>
          </a:xfrm>
          <a:prstGeom prst="callout1">
            <a:avLst>
              <a:gd name="adj1" fmla="val 1736"/>
              <a:gd name="adj2" fmla="val 74"/>
              <a:gd name="adj3" fmla="val -58029"/>
              <a:gd name="adj4" fmla="val -44372"/>
            </a:avLst>
          </a:prstGeom>
          <a:solidFill>
            <a:srgbClr val="C7DDF1"/>
          </a:solidFill>
          <a:ln>
            <a:noFill/>
            <a:headEnd/>
            <a:tailEnd/>
          </a:ln>
        </p:spPr>
        <p:style>
          <a:lnRef idx="1">
            <a:schemeClr val="accent5"/>
          </a:lnRef>
          <a:fillRef idx="2">
            <a:schemeClr val="accent5"/>
          </a:fillRef>
          <a:effectRef idx="1">
            <a:schemeClr val="accent5"/>
          </a:effectRef>
          <a:fontRef idx="minor">
            <a:schemeClr val="dk1"/>
          </a:fontRef>
        </p:style>
        <p:txBody>
          <a:bodyPr vert="horz" wrap="square" lIns="91440" tIns="91440" rIns="91440" bIns="9144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What is the applicant’s track record in managing projects, completing projects as proposed &amp; reporting?</a:t>
            </a:r>
            <a:endParaRPr kumimoji="0" lang="en-US" altLang="en-US" sz="1400" b="0" i="0" u="none" strike="noStrike" kern="1200" cap="none" spc="0" normalizeH="0" baseline="0" noProof="0">
              <a:ln>
                <a:noFill/>
              </a:ln>
              <a:solidFill>
                <a:prstClr val="white"/>
              </a:solidFill>
              <a:effectLst/>
              <a:uLnTx/>
              <a:uFillTx/>
              <a:latin typeface="Arial Narrow" panose="020B0606020202030204" pitchFamily="34" charset="0"/>
              <a:ea typeface="+mn-ea"/>
              <a:cs typeface="Arial" pitchFamily="34" charset="0"/>
            </a:endParaRPr>
          </a:p>
        </p:txBody>
      </p:sp>
      <p:sp>
        <p:nvSpPr>
          <p:cNvPr id="11" name="Line Callout 1 (No Border) 35"/>
          <p:cNvSpPr>
            <a:spLocks/>
          </p:cNvSpPr>
          <p:nvPr/>
        </p:nvSpPr>
        <p:spPr bwMode="auto">
          <a:xfrm flipH="1">
            <a:off x="2001146" y="5167951"/>
            <a:ext cx="2193228" cy="562362"/>
          </a:xfrm>
          <a:prstGeom prst="callout1">
            <a:avLst>
              <a:gd name="adj1" fmla="val 1023400"/>
              <a:gd name="adj2" fmla="val 85428"/>
              <a:gd name="adj3" fmla="val 100033"/>
              <a:gd name="adj4" fmla="val -59819"/>
            </a:avLst>
          </a:prstGeom>
          <a:solidFill>
            <a:srgbClr val="C7DDF1"/>
          </a:solidFill>
          <a:ln>
            <a:noFill/>
            <a:headEnd/>
            <a:tailEnd/>
          </a:ln>
        </p:spPr>
        <p:style>
          <a:lnRef idx="1">
            <a:schemeClr val="accent5"/>
          </a:lnRef>
          <a:fillRef idx="2">
            <a:schemeClr val="accent5"/>
          </a:fillRef>
          <a:effectRef idx="1">
            <a:schemeClr val="accent5"/>
          </a:effectRef>
          <a:fontRef idx="minor">
            <a:schemeClr val="dk1"/>
          </a:fontRef>
        </p:style>
        <p:txBody>
          <a:bodyPr vert="horz" wrap="square" lIns="91440" tIns="91440" rIns="91440" bIns="9144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How will appropriate partners be engaged in the project?</a:t>
            </a:r>
            <a:endParaRPr kumimoji="0" lang="en-US" altLang="en-US" sz="1400" b="0" i="0" u="none" strike="noStrike" kern="1200" cap="none" spc="0" normalizeH="0" baseline="0" noProof="0">
              <a:ln>
                <a:noFill/>
              </a:ln>
              <a:solidFill>
                <a:prstClr val="white"/>
              </a:solidFill>
              <a:effectLst/>
              <a:uLnTx/>
              <a:uFillTx/>
              <a:latin typeface="Arial Narrow" panose="020B0606020202030204" pitchFamily="34" charset="0"/>
              <a:ea typeface="+mn-ea"/>
              <a:cs typeface="Arial" pitchFamily="34" charset="0"/>
            </a:endParaRPr>
          </a:p>
        </p:txBody>
      </p:sp>
      <p:sp>
        <p:nvSpPr>
          <p:cNvPr id="12" name="Line Callout 1 (No Border) 36"/>
          <p:cNvSpPr>
            <a:spLocks/>
          </p:cNvSpPr>
          <p:nvPr/>
        </p:nvSpPr>
        <p:spPr bwMode="auto">
          <a:xfrm flipH="1">
            <a:off x="2001146" y="3106035"/>
            <a:ext cx="2172704" cy="953660"/>
          </a:xfrm>
          <a:prstGeom prst="callout1">
            <a:avLst>
              <a:gd name="adj1" fmla="val 44283"/>
              <a:gd name="adj2" fmla="val 200"/>
              <a:gd name="adj3" fmla="val 36910"/>
              <a:gd name="adj4" fmla="val -20417"/>
            </a:avLst>
          </a:prstGeom>
          <a:solidFill>
            <a:srgbClr val="C7DDF1"/>
          </a:solidFill>
          <a:ln>
            <a:noFill/>
            <a:headEnd/>
            <a:tailEnd/>
          </a:ln>
        </p:spPr>
        <p:style>
          <a:lnRef idx="1">
            <a:schemeClr val="accent5"/>
          </a:lnRef>
          <a:fillRef idx="2">
            <a:schemeClr val="accent5"/>
          </a:fillRef>
          <a:effectRef idx="1">
            <a:schemeClr val="accent5"/>
          </a:effectRef>
          <a:fontRef idx="minor">
            <a:schemeClr val="dk1"/>
          </a:fontRef>
        </p:style>
        <p:txBody>
          <a:bodyPr vert="horz" wrap="square" lIns="91440" tIns="91440" rIns="91440" bIns="9144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How does the applicant have capacity for successful long-term stewardship &amp; maintenance of the project?</a:t>
            </a:r>
            <a:endParaRPr kumimoji="0" lang="en-US" altLang="en-US" sz="1400" b="0" i="0" u="none" strike="noStrike" kern="1200" cap="none" spc="0" normalizeH="0" baseline="0" noProof="0">
              <a:ln>
                <a:noFill/>
              </a:ln>
              <a:solidFill>
                <a:prstClr val="white"/>
              </a:solidFill>
              <a:effectLst/>
              <a:uLnTx/>
              <a:uFillTx/>
              <a:latin typeface="Arial Narrow" panose="020B0606020202030204" pitchFamily="34" charset="0"/>
              <a:ea typeface="+mn-ea"/>
              <a:cs typeface="Arial" pitchFamily="34" charset="0"/>
            </a:endParaRPr>
          </a:p>
        </p:txBody>
      </p:sp>
      <p:sp>
        <p:nvSpPr>
          <p:cNvPr id="13" name="Line Callout 1 (No Border) 40"/>
          <p:cNvSpPr>
            <a:spLocks/>
          </p:cNvSpPr>
          <p:nvPr/>
        </p:nvSpPr>
        <p:spPr bwMode="auto">
          <a:xfrm>
            <a:off x="9057699" y="5029487"/>
            <a:ext cx="3023133" cy="711292"/>
          </a:xfrm>
          <a:prstGeom prst="callout1">
            <a:avLst>
              <a:gd name="adj1" fmla="val 4124"/>
              <a:gd name="adj2" fmla="val 790"/>
              <a:gd name="adj3" fmla="val -85392"/>
              <a:gd name="adj4" fmla="val -11087"/>
            </a:avLst>
          </a:prstGeom>
          <a:solidFill>
            <a:srgbClr val="D1C6DD"/>
          </a:solid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91440" rIns="91440" bIns="9144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What specific action(s) will be implemented that are within an explicit geography prioritized in a watershed restoration plan?</a:t>
            </a:r>
            <a:endParaRPr kumimoji="0" lang="en-US" alt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itchFamily="34" charset="0"/>
            </a:endParaRPr>
          </a:p>
        </p:txBody>
      </p:sp>
      <p:sp>
        <p:nvSpPr>
          <p:cNvPr id="14" name="Line Callout 1 (No Border) 41"/>
          <p:cNvSpPr>
            <a:spLocks/>
          </p:cNvSpPr>
          <p:nvPr/>
        </p:nvSpPr>
        <p:spPr bwMode="auto">
          <a:xfrm>
            <a:off x="5456568" y="5809410"/>
            <a:ext cx="2374873" cy="911524"/>
          </a:xfrm>
          <a:prstGeom prst="callout1">
            <a:avLst>
              <a:gd name="adj1" fmla="val 581"/>
              <a:gd name="adj2" fmla="val 50168"/>
              <a:gd name="adj3" fmla="val -101192"/>
              <a:gd name="adj4" fmla="val 62753"/>
            </a:avLst>
          </a:prstGeom>
          <a:solidFill>
            <a:srgbClr val="D1C6DD"/>
          </a:solid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91440" rIns="91440" bIns="9144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How does the project address watershed function &amp; ecosystem processes, including water quality &amp; the life stages of fish &amp; wildlife?</a:t>
            </a:r>
            <a:endParaRPr kumimoji="0" lang="en-US" alt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itchFamily="34" charset="0"/>
            </a:endParaRPr>
          </a:p>
        </p:txBody>
      </p:sp>
      <p:sp>
        <p:nvSpPr>
          <p:cNvPr id="15" name="Line Callout 1 (No Border) 42"/>
          <p:cNvSpPr>
            <a:spLocks/>
          </p:cNvSpPr>
          <p:nvPr/>
        </p:nvSpPr>
        <p:spPr bwMode="auto">
          <a:xfrm>
            <a:off x="9057699" y="4234745"/>
            <a:ext cx="3023133" cy="711292"/>
          </a:xfrm>
          <a:prstGeom prst="callout1">
            <a:avLst>
              <a:gd name="adj1" fmla="val 44819"/>
              <a:gd name="adj2" fmla="val 3820"/>
              <a:gd name="adj3" fmla="val 68829"/>
              <a:gd name="adj4" fmla="val -7464"/>
            </a:avLst>
          </a:prstGeom>
          <a:solidFill>
            <a:srgbClr val="D1C6DD"/>
          </a:solid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91440" rIns="91440" bIns="9144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How were likely impacts to the site &amp; adjacent properties during &amp; after project implementation considered?</a:t>
            </a:r>
            <a:endParaRPr kumimoji="0" lang="en-US" alt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itchFamily="34" charset="0"/>
            </a:endParaRPr>
          </a:p>
        </p:txBody>
      </p:sp>
      <p:sp>
        <p:nvSpPr>
          <p:cNvPr id="16" name="Line Callout 1 (No Border) 43"/>
          <p:cNvSpPr>
            <a:spLocks/>
          </p:cNvSpPr>
          <p:nvPr/>
        </p:nvSpPr>
        <p:spPr bwMode="auto">
          <a:xfrm>
            <a:off x="9057701" y="339421"/>
            <a:ext cx="3023131" cy="800289"/>
          </a:xfrm>
          <a:prstGeom prst="callout1">
            <a:avLst>
              <a:gd name="adj1" fmla="val 47150"/>
              <a:gd name="adj2" fmla="val 1571"/>
              <a:gd name="adj3" fmla="val 230831"/>
              <a:gd name="adj4" fmla="val -32558"/>
            </a:avLst>
          </a:prstGeom>
          <a:solidFill>
            <a:schemeClr val="accent6">
              <a:lumMod val="60000"/>
              <a:lumOff val="40000"/>
              <a:alpha val="55000"/>
            </a:schemeClr>
          </a:solidFill>
          <a:ln>
            <a:noFill/>
            <a:headEnd/>
            <a:tailEnd/>
          </a:ln>
        </p:spPr>
        <p:style>
          <a:lnRef idx="1">
            <a:schemeClr val="accent3"/>
          </a:lnRef>
          <a:fillRef idx="2">
            <a:schemeClr val="accent3"/>
          </a:fillRef>
          <a:effectRef idx="1">
            <a:schemeClr val="accent3"/>
          </a:effectRef>
          <a:fontRef idx="minor">
            <a:schemeClr val="dk1"/>
          </a:fontRef>
        </p:style>
        <p:txBody>
          <a:bodyPr vert="horz" wrap="square" lIns="91440" tIns="91440" rIns="91440" bIns="9144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How does the project address limiting factors or watershed issues by treating the causes rather than the symptoms of disturbance?</a:t>
            </a:r>
            <a:endParaRPr kumimoji="0" lang="en-US" alt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itchFamily="34" charset="0"/>
            </a:endParaRPr>
          </a:p>
        </p:txBody>
      </p:sp>
      <p:sp>
        <p:nvSpPr>
          <p:cNvPr id="17" name="Line Callout 1 (No Border) 44"/>
          <p:cNvSpPr>
            <a:spLocks/>
          </p:cNvSpPr>
          <p:nvPr/>
        </p:nvSpPr>
        <p:spPr bwMode="auto">
          <a:xfrm>
            <a:off x="9057703" y="1204050"/>
            <a:ext cx="3023130" cy="508760"/>
          </a:xfrm>
          <a:prstGeom prst="callout1">
            <a:avLst>
              <a:gd name="adj1" fmla="val 54780"/>
              <a:gd name="adj2" fmla="val 1523"/>
              <a:gd name="adj3" fmla="val 81406"/>
              <a:gd name="adj4" fmla="val -9479"/>
            </a:avLst>
          </a:prstGeom>
          <a:solidFill>
            <a:schemeClr val="accent6">
              <a:lumMod val="60000"/>
              <a:lumOff val="40000"/>
              <a:alpha val="55000"/>
            </a:schemeClr>
          </a:solidFill>
          <a:ln>
            <a:noFill/>
            <a:headEnd/>
            <a:tailEnd/>
          </a:ln>
        </p:spPr>
        <p:style>
          <a:lnRef idx="1">
            <a:schemeClr val="accent3"/>
          </a:lnRef>
          <a:fillRef idx="2">
            <a:schemeClr val="accent3"/>
          </a:fillRef>
          <a:effectRef idx="1">
            <a:schemeClr val="accent3"/>
          </a:effectRef>
          <a:fontRef idx="minor">
            <a:schemeClr val="dk1"/>
          </a:fontRef>
        </p:style>
        <p:txBody>
          <a:bodyPr vert="horz" wrap="square" lIns="91440" tIns="91440" rIns="91440" bIns="9144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How were alternatives to address the identified problem identified &amp; evaluated?</a:t>
            </a:r>
            <a:endParaRPr kumimoji="0" lang="en-US" alt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itchFamily="34" charset="0"/>
            </a:endParaRPr>
          </a:p>
        </p:txBody>
      </p:sp>
      <p:sp>
        <p:nvSpPr>
          <p:cNvPr id="18" name="Line Callout 1 (No Border) 45"/>
          <p:cNvSpPr>
            <a:spLocks/>
          </p:cNvSpPr>
          <p:nvPr/>
        </p:nvSpPr>
        <p:spPr bwMode="auto">
          <a:xfrm>
            <a:off x="9057703" y="1777150"/>
            <a:ext cx="3023129" cy="505995"/>
          </a:xfrm>
          <a:prstGeom prst="callout1">
            <a:avLst>
              <a:gd name="adj1" fmla="val 50546"/>
              <a:gd name="adj2" fmla="val 1564"/>
              <a:gd name="adj3" fmla="val 51629"/>
              <a:gd name="adj4" fmla="val -6048"/>
            </a:avLst>
          </a:prstGeom>
          <a:solidFill>
            <a:schemeClr val="accent6">
              <a:lumMod val="60000"/>
              <a:lumOff val="40000"/>
              <a:alpha val="55000"/>
            </a:schemeClr>
          </a:solidFill>
          <a:ln>
            <a:noFill/>
            <a:headEnd/>
            <a:tailEnd/>
          </a:ln>
        </p:spPr>
        <p:style>
          <a:lnRef idx="1">
            <a:schemeClr val="accent3"/>
          </a:lnRef>
          <a:fillRef idx="2">
            <a:schemeClr val="accent3"/>
          </a:fillRef>
          <a:effectRef idx="1">
            <a:schemeClr val="accent3"/>
          </a:effectRef>
          <a:fontRef idx="minor">
            <a:schemeClr val="dk1"/>
          </a:fontRef>
        </p:style>
        <p:txBody>
          <a:bodyPr vert="horz" wrap="square" lIns="91440" tIns="91440" rIns="91440" bIns="9144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How are watershed benefits quantified in the application?</a:t>
            </a:r>
            <a:endParaRPr kumimoji="0" lang="en-US" alt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itchFamily="34" charset="0"/>
            </a:endParaRPr>
          </a:p>
        </p:txBody>
      </p:sp>
      <p:sp>
        <p:nvSpPr>
          <p:cNvPr id="19" name="Line Callout 1 (No Border) 46"/>
          <p:cNvSpPr>
            <a:spLocks/>
          </p:cNvSpPr>
          <p:nvPr/>
        </p:nvSpPr>
        <p:spPr bwMode="auto">
          <a:xfrm>
            <a:off x="6871202" y="104498"/>
            <a:ext cx="2005085" cy="933763"/>
          </a:xfrm>
          <a:prstGeom prst="callout1">
            <a:avLst>
              <a:gd name="adj1" fmla="val 95926"/>
              <a:gd name="adj2" fmla="val 49803"/>
              <a:gd name="adj3" fmla="val 138692"/>
              <a:gd name="adj4" fmla="val 41707"/>
            </a:avLst>
          </a:prstGeom>
          <a:solidFill>
            <a:srgbClr val="FFCCCC"/>
          </a:solidFill>
          <a:ln>
            <a:noFill/>
            <a:headEnd/>
            <a:tailEn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How will the project implement a clearly defined method appropriate for addressing the problem?</a:t>
            </a:r>
            <a:endParaRPr kumimoji="0" lang="en-US" alt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itchFamily="34" charset="0"/>
            </a:endParaRPr>
          </a:p>
        </p:txBody>
      </p:sp>
      <p:sp>
        <p:nvSpPr>
          <p:cNvPr id="20" name="Line Callout 1 (No Border) 47"/>
          <p:cNvSpPr>
            <a:spLocks/>
          </p:cNvSpPr>
          <p:nvPr/>
        </p:nvSpPr>
        <p:spPr bwMode="auto">
          <a:xfrm>
            <a:off x="4378787" y="104498"/>
            <a:ext cx="2429292" cy="933763"/>
          </a:xfrm>
          <a:prstGeom prst="callout1">
            <a:avLst>
              <a:gd name="adj1" fmla="val 97121"/>
              <a:gd name="adj2" fmla="val 128"/>
              <a:gd name="adj3" fmla="val 186811"/>
              <a:gd name="adj4" fmla="val -43719"/>
            </a:avLst>
          </a:prstGeom>
          <a:solidFill>
            <a:srgbClr val="FFCCCC"/>
          </a:solidFill>
          <a:ln>
            <a:noFill/>
            <a:headEnd/>
            <a:tailEn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Does the application have clearly stated objectives &amp; describe how those objectives will be met?</a:t>
            </a:r>
            <a:endParaRPr kumimoji="0" lang="en-US" alt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itchFamily="34" charset="0"/>
            </a:endParaRPr>
          </a:p>
        </p:txBody>
      </p:sp>
      <p:sp>
        <p:nvSpPr>
          <p:cNvPr id="21" name="Line Callout 1 (No Border) 48"/>
          <p:cNvSpPr>
            <a:spLocks/>
          </p:cNvSpPr>
          <p:nvPr/>
        </p:nvSpPr>
        <p:spPr bwMode="auto">
          <a:xfrm>
            <a:off x="2647252" y="497413"/>
            <a:ext cx="1668413" cy="540848"/>
          </a:xfrm>
          <a:prstGeom prst="callout1">
            <a:avLst>
              <a:gd name="adj1" fmla="val 52947"/>
              <a:gd name="adj2" fmla="val 98417"/>
              <a:gd name="adj3" fmla="val 102150"/>
              <a:gd name="adj4" fmla="val 141152"/>
            </a:avLst>
          </a:prstGeom>
          <a:solidFill>
            <a:srgbClr val="FFCCCC"/>
          </a:solidFill>
          <a:ln>
            <a:noFill/>
            <a:headEnd/>
            <a:tailEn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Is the project ready to be implemented?</a:t>
            </a:r>
            <a:endParaRPr kumimoji="0" lang="en-US" alt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itchFamily="34" charset="0"/>
            </a:endParaRPr>
          </a:p>
        </p:txBody>
      </p:sp>
      <p:sp>
        <p:nvSpPr>
          <p:cNvPr id="22" name="Line Callout 1 (No Border) 40"/>
          <p:cNvSpPr>
            <a:spLocks/>
          </p:cNvSpPr>
          <p:nvPr/>
        </p:nvSpPr>
        <p:spPr bwMode="auto">
          <a:xfrm>
            <a:off x="7915348" y="5819960"/>
            <a:ext cx="1980855" cy="899174"/>
          </a:xfrm>
          <a:prstGeom prst="callout1">
            <a:avLst>
              <a:gd name="adj1" fmla="val 46592"/>
              <a:gd name="adj2" fmla="val -364"/>
              <a:gd name="adj3" fmla="val 3299"/>
              <a:gd name="adj4" fmla="val -12814"/>
            </a:avLst>
          </a:prstGeom>
          <a:solidFill>
            <a:srgbClr val="D1C6DD"/>
          </a:solid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91440" rIns="91440" bIns="9144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How does the project fit within the context of past &amp; planned future restoration efforts in the watershed?</a:t>
            </a:r>
            <a:endParaRPr kumimoji="0" lang="en-US" alt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itchFamily="34" charset="0"/>
            </a:endParaRPr>
          </a:p>
        </p:txBody>
      </p:sp>
      <p:sp>
        <p:nvSpPr>
          <p:cNvPr id="23" name="Line Callout 1 (No Border) 40"/>
          <p:cNvSpPr>
            <a:spLocks/>
          </p:cNvSpPr>
          <p:nvPr/>
        </p:nvSpPr>
        <p:spPr bwMode="auto">
          <a:xfrm>
            <a:off x="9980109" y="5811210"/>
            <a:ext cx="2090954" cy="907924"/>
          </a:xfrm>
          <a:prstGeom prst="callout1">
            <a:avLst>
              <a:gd name="adj1" fmla="val 35121"/>
              <a:gd name="adj2" fmla="val 12"/>
              <a:gd name="adj3" fmla="val 29767"/>
              <a:gd name="adj4" fmla="val -5420"/>
            </a:avLst>
          </a:prstGeom>
          <a:solidFill>
            <a:srgbClr val="D1C6DD"/>
          </a:solid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91440" rIns="91440" bIns="9144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How will the project promote public awareness that may lead to opportunities for watershed restoration?</a:t>
            </a:r>
            <a:endParaRPr kumimoji="0" lang="en-US" alt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itchFamily="34" charset="0"/>
            </a:endParaRPr>
          </a:p>
        </p:txBody>
      </p:sp>
      <p:sp>
        <p:nvSpPr>
          <p:cNvPr id="30" name="Line Callout 1 (No Border) 35"/>
          <p:cNvSpPr>
            <a:spLocks/>
          </p:cNvSpPr>
          <p:nvPr/>
        </p:nvSpPr>
        <p:spPr bwMode="auto">
          <a:xfrm flipH="1">
            <a:off x="2001143" y="1155974"/>
            <a:ext cx="2184845" cy="930622"/>
          </a:xfrm>
          <a:prstGeom prst="callout1">
            <a:avLst>
              <a:gd name="adj1" fmla="val 94351"/>
              <a:gd name="adj2" fmla="val -28040"/>
              <a:gd name="adj3" fmla="val 51368"/>
              <a:gd name="adj4" fmla="val 477"/>
            </a:avLst>
          </a:prstGeom>
          <a:solidFill>
            <a:srgbClr val="F4B183">
              <a:alpha val="80000"/>
            </a:srgbClr>
          </a:solidFill>
          <a:ln>
            <a:noFill/>
            <a:headEnd/>
            <a:tailEnd/>
          </a:ln>
        </p:spPr>
        <p:style>
          <a:lnRef idx="1">
            <a:schemeClr val="accent5"/>
          </a:lnRef>
          <a:fillRef idx="2">
            <a:schemeClr val="accent5"/>
          </a:fillRef>
          <a:effectRef idx="1">
            <a:schemeClr val="accent5"/>
          </a:effectRef>
          <a:fontRef idx="minor">
            <a:schemeClr val="dk1"/>
          </a:fontRef>
        </p:style>
        <p:txBody>
          <a:bodyPr vert="horz" wrap="square" lIns="91440" tIns="91440" rIns="91440" bIns="9144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Does the application provide an overall budget that reflects expected &amp; quantified watershed health benefit?</a:t>
            </a:r>
            <a:endParaRPr kumimoji="0" lang="en-US" alt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itchFamily="34" charset="0"/>
            </a:endParaRPr>
          </a:p>
        </p:txBody>
      </p:sp>
      <p:sp>
        <p:nvSpPr>
          <p:cNvPr id="31" name="Line Callout 1 (No Border) 35"/>
          <p:cNvSpPr>
            <a:spLocks/>
          </p:cNvSpPr>
          <p:nvPr/>
        </p:nvSpPr>
        <p:spPr bwMode="auto">
          <a:xfrm flipH="1">
            <a:off x="2001141" y="2125982"/>
            <a:ext cx="2203413" cy="902755"/>
          </a:xfrm>
          <a:prstGeom prst="callout1">
            <a:avLst>
              <a:gd name="adj1" fmla="val 57906"/>
              <a:gd name="adj2" fmla="val -20871"/>
              <a:gd name="adj3" fmla="val 51019"/>
              <a:gd name="adj4" fmla="val 788"/>
            </a:avLst>
          </a:prstGeom>
          <a:solidFill>
            <a:srgbClr val="F4B183">
              <a:alpha val="80000"/>
            </a:srgbClr>
          </a:solidFill>
          <a:ln>
            <a:noFill/>
            <a:headEnd/>
            <a:tailEnd/>
          </a:ln>
        </p:spPr>
        <p:style>
          <a:lnRef idx="1">
            <a:schemeClr val="accent5"/>
          </a:lnRef>
          <a:fillRef idx="2">
            <a:schemeClr val="accent5"/>
          </a:fillRef>
          <a:effectRef idx="1">
            <a:schemeClr val="accent5"/>
          </a:effectRef>
          <a:fontRef idx="minor">
            <a:schemeClr val="dk1"/>
          </a:fontRef>
        </p:style>
        <p:txBody>
          <a:bodyPr vert="horz" wrap="square" lIns="91440" tIns="91440" rIns="91440" bIns="9144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How does the budget reflect necessary costs &amp; demonstrate reasonable rates for direct costs &amp; match?</a:t>
            </a:r>
            <a:endParaRPr kumimoji="0" lang="en-US" alt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itchFamily="34" charset="0"/>
            </a:endParaRPr>
          </a:p>
        </p:txBody>
      </p:sp>
      <p:grpSp>
        <p:nvGrpSpPr>
          <p:cNvPr id="8" name="Group 7">
            <a:extLst>
              <a:ext uri="{FF2B5EF4-FFF2-40B4-BE49-F238E27FC236}">
                <a16:creationId xmlns:a16="http://schemas.microsoft.com/office/drawing/2014/main" id="{341CA1D6-A32F-489A-166C-580EF794FADF}"/>
              </a:ext>
            </a:extLst>
          </p:cNvPr>
          <p:cNvGrpSpPr/>
          <p:nvPr/>
        </p:nvGrpSpPr>
        <p:grpSpPr>
          <a:xfrm>
            <a:off x="4355646" y="1259644"/>
            <a:ext cx="4582176" cy="4316622"/>
            <a:chOff x="4202977" y="1111009"/>
            <a:chExt cx="4897732" cy="4613892"/>
          </a:xfrm>
        </p:grpSpPr>
        <p:sp>
          <p:nvSpPr>
            <p:cNvPr id="35" name="Oval 34"/>
            <p:cNvSpPr/>
            <p:nvPr/>
          </p:nvSpPr>
          <p:spPr>
            <a:xfrm>
              <a:off x="5359191" y="1152901"/>
              <a:ext cx="2542298" cy="2496101"/>
            </a:xfrm>
            <a:prstGeom prst="ellipse">
              <a:avLst/>
            </a:prstGeom>
            <a:solidFill>
              <a:srgbClr val="EE6868">
                <a:alpha val="55000"/>
              </a:srgbClr>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Oval 35"/>
            <p:cNvSpPr/>
            <p:nvPr/>
          </p:nvSpPr>
          <p:spPr>
            <a:xfrm>
              <a:off x="6565905" y="1949893"/>
              <a:ext cx="2373308" cy="2419639"/>
            </a:xfrm>
            <a:prstGeom prst="ellipse">
              <a:avLst/>
            </a:prstGeom>
            <a:solidFill>
              <a:schemeClr val="accent6">
                <a:lumMod val="60000"/>
                <a:lumOff val="40000"/>
                <a:alpha val="80000"/>
              </a:schemeClr>
            </a:solidFill>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Oval 36"/>
            <p:cNvSpPr/>
            <p:nvPr/>
          </p:nvSpPr>
          <p:spPr>
            <a:xfrm>
              <a:off x="6448797" y="3205207"/>
              <a:ext cx="2493309" cy="2477270"/>
            </a:xfrm>
            <a:prstGeom prst="ellipse">
              <a:avLst/>
            </a:prstGeom>
            <a:solidFill>
              <a:srgbClr val="AB98C2">
                <a:alpha val="55000"/>
              </a:srgbClr>
            </a:solidFill>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val 37"/>
            <p:cNvSpPr/>
            <p:nvPr/>
          </p:nvSpPr>
          <p:spPr>
            <a:xfrm>
              <a:off x="4278438" y="3153156"/>
              <a:ext cx="2600647" cy="2571745"/>
            </a:xfrm>
            <a:prstGeom prst="ellipse">
              <a:avLst/>
            </a:prstGeom>
            <a:solidFill>
              <a:srgbClr val="9DC3E6">
                <a:alpha val="80000"/>
              </a:srgbClr>
            </a:solidFill>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val 38"/>
            <p:cNvSpPr/>
            <p:nvPr/>
          </p:nvSpPr>
          <p:spPr>
            <a:xfrm>
              <a:off x="4371570" y="1914907"/>
              <a:ext cx="2492571" cy="2454625"/>
            </a:xfrm>
            <a:prstGeom prst="ellipse">
              <a:avLst/>
            </a:prstGeom>
            <a:solidFill>
              <a:srgbClr val="F4B183">
                <a:alpha val="80000"/>
              </a:srgbClr>
            </a:solidFill>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9"/>
            <p:cNvSpPr/>
            <p:nvPr/>
          </p:nvSpPr>
          <p:spPr>
            <a:xfrm>
              <a:off x="5802436" y="1111009"/>
              <a:ext cx="1782359" cy="1282679"/>
            </a:xfrm>
            <a:custGeom>
              <a:avLst/>
              <a:gdLst>
                <a:gd name="connsiteX0" fmla="*/ 0 w 7091306"/>
                <a:gd name="connsiteY0" fmla="*/ 0 h 4104573"/>
                <a:gd name="connsiteX1" fmla="*/ 7091306 w 7091306"/>
                <a:gd name="connsiteY1" fmla="*/ 0 h 4104573"/>
                <a:gd name="connsiteX2" fmla="*/ 7091306 w 7091306"/>
                <a:gd name="connsiteY2" fmla="*/ 4104573 h 4104573"/>
                <a:gd name="connsiteX3" fmla="*/ 0 w 7091306"/>
                <a:gd name="connsiteY3" fmla="*/ 4104573 h 4104573"/>
                <a:gd name="connsiteX4" fmla="*/ 0 w 7091306"/>
                <a:gd name="connsiteY4" fmla="*/ 0 h 4104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1306" h="4104573">
                  <a:moveTo>
                    <a:pt x="0" y="0"/>
                  </a:moveTo>
                  <a:lnTo>
                    <a:pt x="7091306" y="0"/>
                  </a:lnTo>
                  <a:lnTo>
                    <a:pt x="7091306" y="4104573"/>
                  </a:lnTo>
                  <a:lnTo>
                    <a:pt x="0" y="4104573"/>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712889"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Proposal </a:t>
              </a:r>
            </a:p>
            <a:p>
              <a:pPr marL="0" marR="0" lvl="0" indent="0" algn="ctr" defTabSz="712889"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Clarity</a:t>
              </a:r>
            </a:p>
          </p:txBody>
        </p:sp>
        <p:sp>
          <p:nvSpPr>
            <p:cNvPr id="41" name="Freeform 40"/>
            <p:cNvSpPr/>
            <p:nvPr/>
          </p:nvSpPr>
          <p:spPr>
            <a:xfrm>
              <a:off x="7490306" y="2296581"/>
              <a:ext cx="1610403" cy="1141791"/>
            </a:xfrm>
            <a:custGeom>
              <a:avLst/>
              <a:gdLst>
                <a:gd name="connsiteX0" fmla="*/ 0 w 6357723"/>
                <a:gd name="connsiteY0" fmla="*/ 0 h 4453899"/>
                <a:gd name="connsiteX1" fmla="*/ 6357723 w 6357723"/>
                <a:gd name="connsiteY1" fmla="*/ 0 h 4453899"/>
                <a:gd name="connsiteX2" fmla="*/ 6357723 w 6357723"/>
                <a:gd name="connsiteY2" fmla="*/ 4453899 h 4453899"/>
                <a:gd name="connsiteX3" fmla="*/ 0 w 6357723"/>
                <a:gd name="connsiteY3" fmla="*/ 4453899 h 4453899"/>
                <a:gd name="connsiteX4" fmla="*/ 0 w 6357723"/>
                <a:gd name="connsiteY4" fmla="*/ 0 h 4453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723" h="4453899">
                  <a:moveTo>
                    <a:pt x="0" y="0"/>
                  </a:moveTo>
                  <a:lnTo>
                    <a:pt x="6357723" y="0"/>
                  </a:lnTo>
                  <a:lnTo>
                    <a:pt x="6357723" y="4453899"/>
                  </a:lnTo>
                  <a:lnTo>
                    <a:pt x="0" y="4453899"/>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712889"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Technical </a:t>
              </a:r>
            </a:p>
            <a:p>
              <a:pPr marL="0" marR="0" lvl="0" indent="0" algn="ctr" defTabSz="712889"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Soundness</a:t>
              </a:r>
            </a:p>
          </p:txBody>
        </p:sp>
        <p:sp>
          <p:nvSpPr>
            <p:cNvPr id="42" name="Freeform 41"/>
            <p:cNvSpPr/>
            <p:nvPr/>
          </p:nvSpPr>
          <p:spPr>
            <a:xfrm>
              <a:off x="7097838" y="4266621"/>
              <a:ext cx="1549327" cy="1391844"/>
            </a:xfrm>
            <a:custGeom>
              <a:avLst/>
              <a:gdLst>
                <a:gd name="connsiteX0" fmla="*/ 0 w 6357723"/>
                <a:gd name="connsiteY0" fmla="*/ 0 h 4453899"/>
                <a:gd name="connsiteX1" fmla="*/ 6357723 w 6357723"/>
                <a:gd name="connsiteY1" fmla="*/ 0 h 4453899"/>
                <a:gd name="connsiteX2" fmla="*/ 6357723 w 6357723"/>
                <a:gd name="connsiteY2" fmla="*/ 4453899 h 4453899"/>
                <a:gd name="connsiteX3" fmla="*/ 0 w 6357723"/>
                <a:gd name="connsiteY3" fmla="*/ 4453899 h 4453899"/>
                <a:gd name="connsiteX4" fmla="*/ 0 w 6357723"/>
                <a:gd name="connsiteY4" fmla="*/ 0 h 4453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723" h="4453899">
                  <a:moveTo>
                    <a:pt x="0" y="0"/>
                  </a:moveTo>
                  <a:lnTo>
                    <a:pt x="6357723" y="0"/>
                  </a:lnTo>
                  <a:lnTo>
                    <a:pt x="6357723" y="4453899"/>
                  </a:lnTo>
                  <a:lnTo>
                    <a:pt x="0" y="4453899"/>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712889"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Watershed </a:t>
              </a:r>
            </a:p>
            <a:p>
              <a:pPr marL="0" marR="0" lvl="0" indent="0" algn="ctr" defTabSz="712889"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Context</a:t>
              </a:r>
            </a:p>
          </p:txBody>
        </p:sp>
        <p:sp>
          <p:nvSpPr>
            <p:cNvPr id="43" name="Freeform 42"/>
            <p:cNvSpPr/>
            <p:nvPr/>
          </p:nvSpPr>
          <p:spPr>
            <a:xfrm>
              <a:off x="4202977" y="2149563"/>
              <a:ext cx="1794520" cy="1391844"/>
            </a:xfrm>
            <a:custGeom>
              <a:avLst/>
              <a:gdLst>
                <a:gd name="connsiteX0" fmla="*/ 0 w 6357723"/>
                <a:gd name="connsiteY0" fmla="*/ 0 h 4453899"/>
                <a:gd name="connsiteX1" fmla="*/ 6357723 w 6357723"/>
                <a:gd name="connsiteY1" fmla="*/ 0 h 4453899"/>
                <a:gd name="connsiteX2" fmla="*/ 6357723 w 6357723"/>
                <a:gd name="connsiteY2" fmla="*/ 4453899 h 4453899"/>
                <a:gd name="connsiteX3" fmla="*/ 0 w 6357723"/>
                <a:gd name="connsiteY3" fmla="*/ 4453899 h 4453899"/>
                <a:gd name="connsiteX4" fmla="*/ 0 w 6357723"/>
                <a:gd name="connsiteY4" fmla="*/ 0 h 4453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723" h="4453899">
                  <a:moveTo>
                    <a:pt x="0" y="0"/>
                  </a:moveTo>
                  <a:lnTo>
                    <a:pt x="6357723" y="0"/>
                  </a:lnTo>
                  <a:lnTo>
                    <a:pt x="6357723" y="4453899"/>
                  </a:lnTo>
                  <a:lnTo>
                    <a:pt x="0" y="4453899"/>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712889"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Cost </a:t>
              </a:r>
            </a:p>
            <a:p>
              <a:pPr marL="0" marR="0" lvl="0" indent="0" algn="ctr" defTabSz="712889"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Effectiveness </a:t>
              </a:r>
            </a:p>
          </p:txBody>
        </p:sp>
        <p:sp>
          <p:nvSpPr>
            <p:cNvPr id="44" name="Freeform 43"/>
            <p:cNvSpPr/>
            <p:nvPr/>
          </p:nvSpPr>
          <p:spPr>
            <a:xfrm>
              <a:off x="4507038" y="4286865"/>
              <a:ext cx="1894203" cy="1391844"/>
            </a:xfrm>
            <a:custGeom>
              <a:avLst/>
              <a:gdLst>
                <a:gd name="connsiteX0" fmla="*/ 0 w 6357723"/>
                <a:gd name="connsiteY0" fmla="*/ 0 h 4453899"/>
                <a:gd name="connsiteX1" fmla="*/ 6357723 w 6357723"/>
                <a:gd name="connsiteY1" fmla="*/ 0 h 4453899"/>
                <a:gd name="connsiteX2" fmla="*/ 6357723 w 6357723"/>
                <a:gd name="connsiteY2" fmla="*/ 4453899 h 4453899"/>
                <a:gd name="connsiteX3" fmla="*/ 0 w 6357723"/>
                <a:gd name="connsiteY3" fmla="*/ 4453899 h 4453899"/>
                <a:gd name="connsiteX4" fmla="*/ 0 w 6357723"/>
                <a:gd name="connsiteY4" fmla="*/ 0 h 4453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723" h="4453899">
                  <a:moveTo>
                    <a:pt x="0" y="0"/>
                  </a:moveTo>
                  <a:lnTo>
                    <a:pt x="6357723" y="0"/>
                  </a:lnTo>
                  <a:lnTo>
                    <a:pt x="6357723" y="4453899"/>
                  </a:lnTo>
                  <a:lnTo>
                    <a:pt x="0" y="4453899"/>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712889"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Capacity </a:t>
              </a:r>
            </a:p>
            <a:p>
              <a:pPr marL="0" marR="0" lvl="0" indent="0" algn="ctr" defTabSz="712889"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of Applicant</a:t>
              </a:r>
            </a:p>
          </p:txBody>
        </p:sp>
        <p:sp>
          <p:nvSpPr>
            <p:cNvPr id="45" name="Flowchart: Decision 25"/>
            <p:cNvSpPr>
              <a:spLocks noChangeArrowheads="1"/>
            </p:cNvSpPr>
            <p:nvPr/>
          </p:nvSpPr>
          <p:spPr bwMode="auto">
            <a:xfrm>
              <a:off x="5704379" y="2815659"/>
              <a:ext cx="1957938" cy="1848216"/>
            </a:xfrm>
            <a:prstGeom prst="ellipse">
              <a:avLst/>
            </a:prstGeom>
            <a:solidFill>
              <a:srgbClr val="FFFF00">
                <a:alpha val="52941"/>
              </a:srgbClr>
            </a:solid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91440" rIns="91440"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ysClr val="windowText" lastClr="000000"/>
                  </a:solidFill>
                  <a:effectLst/>
                  <a:uLnTx/>
                  <a:uFillTx/>
                  <a:latin typeface="Arial Narrow" panose="020B0606020202030204" pitchFamily="34" charset="0"/>
                  <a:ea typeface="Calibri" pitchFamily="34" charset="0"/>
                  <a:cs typeface="Times New Roman" pitchFamily="18" charset="0"/>
                </a:rPr>
                <a:t>SWEET SPOT: Likelihood </a:t>
              </a:r>
              <a:endParaRPr kumimoji="0" lang="en-US" altLang="en-US" sz="1600" b="1" i="0" u="none" strike="noStrike" kern="1200" cap="none" spc="0" normalizeH="0" baseline="0" noProof="0">
                <a:ln>
                  <a:noFill/>
                </a:ln>
                <a:solidFill>
                  <a:sysClr val="windowText" lastClr="000000"/>
                </a:solidFill>
                <a:effectLst/>
                <a:uLnTx/>
                <a:uFillTx/>
                <a:latin typeface="Arial Narrow" panose="020B0606020202030204"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ysClr val="windowText" lastClr="000000"/>
                  </a:solidFill>
                  <a:effectLst/>
                  <a:uLnTx/>
                  <a:uFillTx/>
                  <a:latin typeface="Arial Narrow" panose="020B0606020202030204" pitchFamily="34" charset="0"/>
                  <a:ea typeface="Calibri" pitchFamily="34" charset="0"/>
                  <a:cs typeface="Times New Roman" pitchFamily="18" charset="0"/>
                </a:rPr>
                <a:t>for success</a:t>
              </a:r>
              <a:endParaRPr kumimoji="0" lang="en-US" altLang="en-US" sz="1600" b="1" i="0" u="none" strike="noStrike" kern="1200" cap="none" spc="0" normalizeH="0" baseline="0" noProof="0">
                <a:ln>
                  <a:noFill/>
                </a:ln>
                <a:solidFill>
                  <a:sysClr val="windowText" lastClr="000000"/>
                </a:solidFill>
                <a:effectLst/>
                <a:uLnTx/>
                <a:uFillTx/>
                <a:latin typeface="Arial Narrow" panose="020B0606020202030204" pitchFamily="34" charset="0"/>
                <a:ea typeface="+mn-ea"/>
                <a:cs typeface="Arial" pitchFamily="34" charset="0"/>
              </a:endParaRPr>
            </a:p>
          </p:txBody>
        </p:sp>
        <p:sp>
          <p:nvSpPr>
            <p:cNvPr id="46" name="Circular Arrow 45"/>
            <p:cNvSpPr>
              <a:spLocks noChangeAspect="1"/>
            </p:cNvSpPr>
            <p:nvPr/>
          </p:nvSpPr>
          <p:spPr>
            <a:xfrm rot="10800000">
              <a:off x="5419318" y="2508270"/>
              <a:ext cx="2522206" cy="2489622"/>
            </a:xfrm>
            <a:prstGeom prst="circularArrow">
              <a:avLst>
                <a:gd name="adj1" fmla="val 6246"/>
                <a:gd name="adj2" fmla="val 959054"/>
                <a:gd name="adj3" fmla="val 816925"/>
                <a:gd name="adj4" fmla="val 4387212"/>
                <a:gd name="adj5" fmla="val 1135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grpSp>
      <p:sp>
        <p:nvSpPr>
          <p:cNvPr id="3" name="TextBox 2">
            <a:extLst>
              <a:ext uri="{FF2B5EF4-FFF2-40B4-BE49-F238E27FC236}">
                <a16:creationId xmlns:a16="http://schemas.microsoft.com/office/drawing/2014/main" id="{C6B3F590-26AD-46AC-9424-C921113DDE7E}"/>
              </a:ext>
            </a:extLst>
          </p:cNvPr>
          <p:cNvSpPr txBox="1"/>
          <p:nvPr/>
        </p:nvSpPr>
        <p:spPr>
          <a:xfrm>
            <a:off x="108351" y="1138732"/>
            <a:ext cx="1760211" cy="5719267"/>
          </a:xfrm>
          <a:prstGeom prst="rect">
            <a:avLst/>
          </a:prstGeom>
          <a:solidFill>
            <a:schemeClr val="bg2"/>
          </a:solidFill>
        </p:spPr>
        <p:txBody>
          <a:bodyPr wrap="square" lIns="45720" rIns="4572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1" u="none" strike="noStrike" kern="1200" cap="none" spc="0" normalizeH="0" baseline="0" noProof="0">
                <a:ln>
                  <a:noFill/>
                </a:ln>
                <a:solidFill>
                  <a:prstClr val="black"/>
                </a:solidFill>
                <a:effectLst/>
                <a:uLnTx/>
                <a:uFillTx/>
                <a:latin typeface="Arial Narrow" panose="020B0606020202030204" pitchFamily="34" charset="0"/>
                <a:ea typeface="+mn-ea"/>
                <a:cs typeface="+mn-cs"/>
              </a:rPr>
              <a:t>All projects must meet the following:</a:t>
            </a:r>
          </a:p>
          <a:p>
            <a:pPr marL="117475" marR="0" lvl="0" indent="-1174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Will the project provide public benefit by supporting improved water quality, habitat, &amp;/or ecosystem functions?</a:t>
            </a:r>
          </a:p>
          <a:p>
            <a:pPr marL="117475" marR="0" lvl="0" indent="-1174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Does the project demonstrate sound watershed management principles?</a:t>
            </a:r>
          </a:p>
          <a:p>
            <a:pPr marL="117475" marR="0" lvl="0" indent="-1174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Are project methods adapted to the project location?</a:t>
            </a:r>
          </a:p>
          <a:p>
            <a:pPr marL="117475" marR="0" lvl="0" indent="-1174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Will professionally accepted restoration approaches be followed?</a:t>
            </a:r>
          </a:p>
          <a:p>
            <a:pPr marL="117475" marR="0" lvl="0" indent="-1174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marL="117475" marR="0" lvl="0" indent="-1174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marL="117475" marR="0" lvl="0" indent="-1174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marL="117475" marR="0" lvl="0" indent="-1174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4" name="Line Callout 1 (No Border) 32">
            <a:extLst>
              <a:ext uri="{FF2B5EF4-FFF2-40B4-BE49-F238E27FC236}">
                <a16:creationId xmlns:a16="http://schemas.microsoft.com/office/drawing/2014/main" id="{E95CB8D1-A898-A868-CE41-FAA7F69C257A}"/>
              </a:ext>
            </a:extLst>
          </p:cNvPr>
          <p:cNvSpPr>
            <a:spLocks/>
          </p:cNvSpPr>
          <p:nvPr/>
        </p:nvSpPr>
        <p:spPr bwMode="auto">
          <a:xfrm flipH="1">
            <a:off x="2001145" y="5807610"/>
            <a:ext cx="3194091" cy="911523"/>
          </a:xfrm>
          <a:prstGeom prst="callout1">
            <a:avLst>
              <a:gd name="adj1" fmla="val 1736"/>
              <a:gd name="adj2" fmla="val 74"/>
              <a:gd name="adj3" fmla="val -58029"/>
              <a:gd name="adj4" fmla="val -44372"/>
            </a:avLst>
          </a:prstGeom>
          <a:solidFill>
            <a:srgbClr val="C7DDF1"/>
          </a:solidFill>
          <a:ln>
            <a:noFill/>
            <a:headEnd/>
            <a:tailEnd/>
          </a:ln>
        </p:spPr>
        <p:style>
          <a:lnRef idx="1">
            <a:schemeClr val="accent5"/>
          </a:lnRef>
          <a:fillRef idx="2">
            <a:schemeClr val="accent5"/>
          </a:fillRef>
          <a:effectRef idx="1">
            <a:schemeClr val="accent5"/>
          </a:effectRef>
          <a:fontRef idx="minor">
            <a:schemeClr val="dk1"/>
          </a:fontRef>
        </p:style>
        <p:txBody>
          <a:bodyPr vert="horz" wrap="square" lIns="91440" tIns="91440" rIns="91440" bIns="9144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How did/will engagement with local communities disproportionately impacted by climate change inform the project?</a:t>
            </a:r>
            <a:endParaRPr kumimoji="0" lang="en-US" altLang="en-US" sz="1400" b="0" i="0" u="none" strike="noStrike" kern="1200" cap="none" spc="0" normalizeH="0" baseline="0" noProof="0">
              <a:ln>
                <a:noFill/>
              </a:ln>
              <a:solidFill>
                <a:prstClr val="white"/>
              </a:solidFill>
              <a:effectLst/>
              <a:uLnTx/>
              <a:uFillTx/>
              <a:latin typeface="Arial Narrow" panose="020B0606020202030204" pitchFamily="34" charset="0"/>
              <a:ea typeface="+mn-ea"/>
              <a:cs typeface="Arial" pitchFamily="34" charset="0"/>
            </a:endParaRPr>
          </a:p>
        </p:txBody>
      </p:sp>
      <p:sp>
        <p:nvSpPr>
          <p:cNvPr id="6" name="Line Callout 1 (No Border) 45">
            <a:extLst>
              <a:ext uri="{FF2B5EF4-FFF2-40B4-BE49-F238E27FC236}">
                <a16:creationId xmlns:a16="http://schemas.microsoft.com/office/drawing/2014/main" id="{11B1CAED-33DE-7F17-E1C6-DAF96DA9277A}"/>
              </a:ext>
            </a:extLst>
          </p:cNvPr>
          <p:cNvSpPr>
            <a:spLocks/>
          </p:cNvSpPr>
          <p:nvPr/>
        </p:nvSpPr>
        <p:spPr bwMode="auto">
          <a:xfrm>
            <a:off x="9057703" y="2347485"/>
            <a:ext cx="3023129" cy="864523"/>
          </a:xfrm>
          <a:prstGeom prst="callout1">
            <a:avLst>
              <a:gd name="adj1" fmla="val 50546"/>
              <a:gd name="adj2" fmla="val 1564"/>
              <a:gd name="adj3" fmla="val 51629"/>
              <a:gd name="adj4" fmla="val -6048"/>
            </a:avLst>
          </a:prstGeom>
          <a:solidFill>
            <a:schemeClr val="accent6">
              <a:lumMod val="60000"/>
              <a:lumOff val="40000"/>
              <a:alpha val="55000"/>
            </a:schemeClr>
          </a:solidFill>
          <a:ln>
            <a:noFill/>
            <a:headEnd/>
            <a:tailEnd/>
          </a:ln>
        </p:spPr>
        <p:style>
          <a:lnRef idx="1">
            <a:schemeClr val="accent3"/>
          </a:lnRef>
          <a:fillRef idx="2">
            <a:schemeClr val="accent3"/>
          </a:fillRef>
          <a:effectRef idx="1">
            <a:schemeClr val="accent3"/>
          </a:effectRef>
          <a:fontRef idx="minor">
            <a:schemeClr val="dk1"/>
          </a:fontRef>
        </p:style>
        <p:txBody>
          <a:bodyPr vert="horz" wrap="square" lIns="91440" tIns="91440" rIns="91440" bIns="9144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How are changing climate conditions incorporated &amp; how will project contribute to durable adaptation &amp; resilience for ecosystems?</a:t>
            </a:r>
            <a:endParaRPr kumimoji="0" lang="en-US" alt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itchFamily="34" charset="0"/>
            </a:endParaRPr>
          </a:p>
        </p:txBody>
      </p:sp>
      <p:sp>
        <p:nvSpPr>
          <p:cNvPr id="9" name="Line Callout 1 (No Border) 41">
            <a:extLst>
              <a:ext uri="{FF2B5EF4-FFF2-40B4-BE49-F238E27FC236}">
                <a16:creationId xmlns:a16="http://schemas.microsoft.com/office/drawing/2014/main" id="{9F8638D9-ABFF-2423-A3F9-5152F42FB3DF}"/>
              </a:ext>
            </a:extLst>
          </p:cNvPr>
          <p:cNvSpPr>
            <a:spLocks/>
          </p:cNvSpPr>
          <p:nvPr/>
        </p:nvSpPr>
        <p:spPr bwMode="auto">
          <a:xfrm>
            <a:off x="9057700" y="3276348"/>
            <a:ext cx="3023132" cy="661747"/>
          </a:xfrm>
          <a:prstGeom prst="callout1">
            <a:avLst>
              <a:gd name="adj1" fmla="val 581"/>
              <a:gd name="adj2" fmla="val 50168"/>
              <a:gd name="adj3" fmla="val -101192"/>
              <a:gd name="adj4" fmla="val 62753"/>
            </a:avLst>
          </a:prstGeom>
          <a:solidFill>
            <a:schemeClr val="accent6">
              <a:lumMod val="60000"/>
              <a:lumOff val="40000"/>
              <a:alpha val="55000"/>
            </a:schemeClr>
          </a:solidFill>
          <a:ln>
            <a:noFill/>
            <a:headEnd/>
            <a:tailEnd/>
          </a:ln>
        </p:spPr>
        <p:style>
          <a:lnRef idx="1">
            <a:schemeClr val="accent4"/>
          </a:lnRef>
          <a:fillRef idx="2">
            <a:schemeClr val="accent4"/>
          </a:fillRef>
          <a:effectRef idx="1">
            <a:schemeClr val="accent4"/>
          </a:effectRef>
          <a:fontRef idx="minor">
            <a:schemeClr val="dk1"/>
          </a:fontRef>
        </p:style>
        <p:txBody>
          <a:bodyPr vert="horz" wrap="square" lIns="91440" tIns="91440" rIns="91440" bIns="9144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How has consideration of greenhouse gas emissions or long-term carbon sequestration or storage informed project?</a:t>
            </a:r>
          </a:p>
        </p:txBody>
      </p:sp>
      <p:sp>
        <p:nvSpPr>
          <p:cNvPr id="5" name="Title 1">
            <a:extLst>
              <a:ext uri="{FF2B5EF4-FFF2-40B4-BE49-F238E27FC236}">
                <a16:creationId xmlns:a16="http://schemas.microsoft.com/office/drawing/2014/main" id="{F933523F-B39E-DC07-20B3-BC0911C17407}"/>
              </a:ext>
            </a:extLst>
          </p:cNvPr>
          <p:cNvSpPr txBox="1">
            <a:spLocks/>
          </p:cNvSpPr>
          <p:nvPr/>
        </p:nvSpPr>
        <p:spPr>
          <a:xfrm>
            <a:off x="18661" y="41336"/>
            <a:ext cx="3200401" cy="418754"/>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Lucida Sans" panose="020B0602030504020204" pitchFamily="34" charset="0"/>
                <a:ea typeface="+mj-ea"/>
                <a:cs typeface="+mj-cs"/>
              </a:rPr>
              <a:t>RESTORATION</a:t>
            </a:r>
          </a:p>
        </p:txBody>
      </p:sp>
      <p:sp>
        <p:nvSpPr>
          <p:cNvPr id="7" name="Rectangle 6">
            <a:extLst>
              <a:ext uri="{FF2B5EF4-FFF2-40B4-BE49-F238E27FC236}">
                <a16:creationId xmlns:a16="http://schemas.microsoft.com/office/drawing/2014/main" id="{79A4CB4B-D4D7-A496-988D-1A2B8AD3C01A}"/>
              </a:ext>
            </a:extLst>
          </p:cNvPr>
          <p:cNvSpPr/>
          <p:nvPr/>
        </p:nvSpPr>
        <p:spPr>
          <a:xfrm>
            <a:off x="28492" y="409738"/>
            <a:ext cx="2268573"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Evaluation Criteria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OAR 695-010-0060</a:t>
            </a:r>
            <a:endParaRPr kumimoji="0" lang="en-US" altLang="en-US" sz="14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itchFamily="34" charset="0"/>
            </a:endParaRPr>
          </a:p>
        </p:txBody>
      </p:sp>
    </p:spTree>
    <p:extLst>
      <p:ext uri="{BB962C8B-B14F-4D97-AF65-F5344CB8AC3E}">
        <p14:creationId xmlns:p14="http://schemas.microsoft.com/office/powerpoint/2010/main" val="3842957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DF8AD-A70F-99E8-D3AE-9825DBD5398F}"/>
              </a:ext>
            </a:extLst>
          </p:cNvPr>
          <p:cNvSpPr>
            <a:spLocks noGrp="1"/>
          </p:cNvSpPr>
          <p:nvPr>
            <p:ph type="title"/>
          </p:nvPr>
        </p:nvSpPr>
        <p:spPr>
          <a:xfrm>
            <a:off x="1143000" y="214039"/>
            <a:ext cx="9804400" cy="625471"/>
          </a:xfrm>
        </p:spPr>
        <p:txBody>
          <a:bodyPr/>
          <a:lstStyle/>
          <a:p>
            <a:r>
              <a:rPr lang="en-US" sz="4000" dirty="0"/>
              <a:t>Knitting it all Together</a:t>
            </a:r>
          </a:p>
        </p:txBody>
      </p:sp>
      <p:pic>
        <p:nvPicPr>
          <p:cNvPr id="4" name="Picture 3">
            <a:extLst>
              <a:ext uri="{FF2B5EF4-FFF2-40B4-BE49-F238E27FC236}">
                <a16:creationId xmlns:a16="http://schemas.microsoft.com/office/drawing/2014/main" id="{11ED449B-6541-4726-79AC-189198E7A12B}"/>
              </a:ext>
            </a:extLst>
          </p:cNvPr>
          <p:cNvPicPr>
            <a:picLocks noChangeAspect="1"/>
          </p:cNvPicPr>
          <p:nvPr/>
        </p:nvPicPr>
        <p:blipFill>
          <a:blip r:embed="rId2"/>
          <a:srcRect l="12666" t="34180" r="43880" b="29312"/>
          <a:stretch/>
        </p:blipFill>
        <p:spPr>
          <a:xfrm>
            <a:off x="-5216835" y="1452095"/>
            <a:ext cx="4637314" cy="2503715"/>
          </a:xfrm>
          <a:prstGeom prst="rect">
            <a:avLst/>
          </a:prstGeom>
        </p:spPr>
      </p:pic>
      <p:sp>
        <p:nvSpPr>
          <p:cNvPr id="7" name="Oval 6">
            <a:extLst>
              <a:ext uri="{FF2B5EF4-FFF2-40B4-BE49-F238E27FC236}">
                <a16:creationId xmlns:a16="http://schemas.microsoft.com/office/drawing/2014/main" id="{E22B077D-51AD-7701-4F0D-E9B099544A98}"/>
              </a:ext>
            </a:extLst>
          </p:cNvPr>
          <p:cNvSpPr/>
          <p:nvPr/>
        </p:nvSpPr>
        <p:spPr>
          <a:xfrm>
            <a:off x="5791200" y="1429711"/>
            <a:ext cx="4901514" cy="4901514"/>
          </a:xfrm>
          <a:prstGeom prst="ellipse">
            <a:avLst/>
          </a:prstGeom>
          <a:noFill/>
          <a:ln w="952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0CC5715-7EA8-BD41-247A-C276D17E9146}"/>
              </a:ext>
            </a:extLst>
          </p:cNvPr>
          <p:cNvPicPr>
            <a:picLocks noChangeAspect="1"/>
          </p:cNvPicPr>
          <p:nvPr/>
        </p:nvPicPr>
        <p:blipFill>
          <a:blip r:embed="rId3">
            <a:extLst>
              <a:ext uri="{28A0092B-C50C-407E-A947-70E740481C1C}">
                <a14:useLocalDpi xmlns:a14="http://schemas.microsoft.com/office/drawing/2010/main" val="0"/>
              </a:ext>
            </a:extLst>
          </a:blip>
          <a:srcRect l="6606" t="22002" r="7403" b="22002"/>
          <a:stretch>
            <a:fillRect/>
          </a:stretch>
        </p:blipFill>
        <p:spPr>
          <a:xfrm>
            <a:off x="-330200" y="1938073"/>
            <a:ext cx="12522200" cy="3637227"/>
          </a:xfrm>
          <a:prstGeom prst="rect">
            <a:avLst/>
          </a:prstGeom>
          <a:effectLst>
            <a:outerShdw blurRad="127000" dist="38100" dir="2700000" algn="tl" rotWithShape="0">
              <a:prstClr val="black">
                <a:alpha val="50000"/>
              </a:prstClr>
            </a:outerShdw>
          </a:effectLst>
        </p:spPr>
      </p:pic>
      <p:sp>
        <p:nvSpPr>
          <p:cNvPr id="9" name="Freeform: Shape 8">
            <a:extLst>
              <a:ext uri="{FF2B5EF4-FFF2-40B4-BE49-F238E27FC236}">
                <a16:creationId xmlns:a16="http://schemas.microsoft.com/office/drawing/2014/main" id="{949E4A91-2A7B-4B6B-F88A-6958867A785F}"/>
              </a:ext>
            </a:extLst>
          </p:cNvPr>
          <p:cNvSpPr/>
          <p:nvPr/>
        </p:nvSpPr>
        <p:spPr>
          <a:xfrm>
            <a:off x="539545" y="2214086"/>
            <a:ext cx="5001819" cy="496494"/>
          </a:xfrm>
          <a:custGeom>
            <a:avLst/>
            <a:gdLst>
              <a:gd name="connsiteX0" fmla="*/ 0 w 2241757"/>
              <a:gd name="connsiteY0" fmla="*/ 0 h 496494"/>
              <a:gd name="connsiteX1" fmla="*/ 2241757 w 2241757"/>
              <a:gd name="connsiteY1" fmla="*/ 0 h 496494"/>
              <a:gd name="connsiteX2" fmla="*/ 2241757 w 2241757"/>
              <a:gd name="connsiteY2" fmla="*/ 496494 h 496494"/>
              <a:gd name="connsiteX3" fmla="*/ 0 w 2241757"/>
              <a:gd name="connsiteY3" fmla="*/ 496494 h 496494"/>
              <a:gd name="connsiteX4" fmla="*/ 0 w 2241757"/>
              <a:gd name="connsiteY4" fmla="*/ 0 h 49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757" h="496494">
                <a:moveTo>
                  <a:pt x="0" y="0"/>
                </a:moveTo>
                <a:lnTo>
                  <a:pt x="2241757" y="0"/>
                </a:lnTo>
                <a:lnTo>
                  <a:pt x="2241757" y="496494"/>
                </a:lnTo>
                <a:lnTo>
                  <a:pt x="0" y="4964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0" lvl="0" indent="0" algn="l" defTabSz="711200">
              <a:lnSpc>
                <a:spcPct val="90000"/>
              </a:lnSpc>
              <a:spcBef>
                <a:spcPct val="0"/>
              </a:spcBef>
              <a:spcAft>
                <a:spcPct val="35000"/>
              </a:spcAft>
              <a:buNone/>
            </a:pPr>
            <a:r>
              <a:rPr lang="en-US" sz="2000" kern="1200" dirty="0">
                <a:solidFill>
                  <a:srgbClr val="3A4517"/>
                </a:solidFill>
                <a:latin typeface="+mj-lt"/>
              </a:rPr>
              <a:t>State Constitution, Statutes, Rules &amp; Policies</a:t>
            </a:r>
          </a:p>
        </p:txBody>
      </p:sp>
      <p:sp>
        <p:nvSpPr>
          <p:cNvPr id="10" name="Freeform: Shape 9">
            <a:extLst>
              <a:ext uri="{FF2B5EF4-FFF2-40B4-BE49-F238E27FC236}">
                <a16:creationId xmlns:a16="http://schemas.microsoft.com/office/drawing/2014/main" id="{97306992-934E-C548-4E1D-DA66D1CB7492}"/>
              </a:ext>
            </a:extLst>
          </p:cNvPr>
          <p:cNvSpPr/>
          <p:nvPr/>
        </p:nvSpPr>
        <p:spPr>
          <a:xfrm>
            <a:off x="539545" y="2995604"/>
            <a:ext cx="4653950" cy="496494"/>
          </a:xfrm>
          <a:custGeom>
            <a:avLst/>
            <a:gdLst>
              <a:gd name="connsiteX0" fmla="*/ 0 w 2085846"/>
              <a:gd name="connsiteY0" fmla="*/ 0 h 496494"/>
              <a:gd name="connsiteX1" fmla="*/ 2085846 w 2085846"/>
              <a:gd name="connsiteY1" fmla="*/ 0 h 496494"/>
              <a:gd name="connsiteX2" fmla="*/ 2085846 w 2085846"/>
              <a:gd name="connsiteY2" fmla="*/ 496494 h 496494"/>
              <a:gd name="connsiteX3" fmla="*/ 0 w 2085846"/>
              <a:gd name="connsiteY3" fmla="*/ 496494 h 496494"/>
              <a:gd name="connsiteX4" fmla="*/ 0 w 2085846"/>
              <a:gd name="connsiteY4" fmla="*/ 0 h 49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846" h="496494">
                <a:moveTo>
                  <a:pt x="0" y="0"/>
                </a:moveTo>
                <a:lnTo>
                  <a:pt x="2085846" y="0"/>
                </a:lnTo>
                <a:lnTo>
                  <a:pt x="2085846" y="496494"/>
                </a:lnTo>
                <a:lnTo>
                  <a:pt x="0" y="4964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0" lvl="0" indent="0" algn="l" defTabSz="711200">
              <a:lnSpc>
                <a:spcPct val="90000"/>
              </a:lnSpc>
              <a:spcBef>
                <a:spcPct val="0"/>
              </a:spcBef>
              <a:spcAft>
                <a:spcPct val="35000"/>
              </a:spcAft>
              <a:buNone/>
            </a:pPr>
            <a:r>
              <a:rPr lang="en-US" sz="2000" kern="1200" dirty="0">
                <a:solidFill>
                  <a:srgbClr val="044219"/>
                </a:solidFill>
                <a:latin typeface="+mj-lt"/>
              </a:rPr>
              <a:t>Federal Requirements (when applicable)</a:t>
            </a:r>
          </a:p>
        </p:txBody>
      </p:sp>
      <p:sp>
        <p:nvSpPr>
          <p:cNvPr id="12" name="Freeform: Shape 11">
            <a:extLst>
              <a:ext uri="{FF2B5EF4-FFF2-40B4-BE49-F238E27FC236}">
                <a16:creationId xmlns:a16="http://schemas.microsoft.com/office/drawing/2014/main" id="{51CA7E61-DEC7-7D1F-0F76-6414F2A41A9D}"/>
              </a:ext>
            </a:extLst>
          </p:cNvPr>
          <p:cNvSpPr/>
          <p:nvPr/>
        </p:nvSpPr>
        <p:spPr>
          <a:xfrm>
            <a:off x="539545" y="3960344"/>
            <a:ext cx="4653950" cy="496494"/>
          </a:xfrm>
          <a:custGeom>
            <a:avLst/>
            <a:gdLst>
              <a:gd name="connsiteX0" fmla="*/ 0 w 2085846"/>
              <a:gd name="connsiteY0" fmla="*/ 0 h 496494"/>
              <a:gd name="connsiteX1" fmla="*/ 2085846 w 2085846"/>
              <a:gd name="connsiteY1" fmla="*/ 0 h 496494"/>
              <a:gd name="connsiteX2" fmla="*/ 2085846 w 2085846"/>
              <a:gd name="connsiteY2" fmla="*/ 496494 h 496494"/>
              <a:gd name="connsiteX3" fmla="*/ 0 w 2085846"/>
              <a:gd name="connsiteY3" fmla="*/ 496494 h 496494"/>
              <a:gd name="connsiteX4" fmla="*/ 0 w 2085846"/>
              <a:gd name="connsiteY4" fmla="*/ 0 h 49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846" h="496494">
                <a:moveTo>
                  <a:pt x="0" y="0"/>
                </a:moveTo>
                <a:lnTo>
                  <a:pt x="2085846" y="0"/>
                </a:lnTo>
                <a:lnTo>
                  <a:pt x="2085846" y="496494"/>
                </a:lnTo>
                <a:lnTo>
                  <a:pt x="0" y="4964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0" lvl="0" indent="0" algn="l" defTabSz="711200">
              <a:lnSpc>
                <a:spcPct val="90000"/>
              </a:lnSpc>
              <a:spcBef>
                <a:spcPct val="0"/>
              </a:spcBef>
              <a:spcAft>
                <a:spcPct val="35000"/>
              </a:spcAft>
              <a:buNone/>
            </a:pPr>
            <a:r>
              <a:rPr lang="en-US" sz="2000" kern="1200" dirty="0">
                <a:solidFill>
                  <a:srgbClr val="003950"/>
                </a:solidFill>
                <a:latin typeface="+mj-lt"/>
              </a:rPr>
              <a:t>Requirements of the Award</a:t>
            </a:r>
          </a:p>
        </p:txBody>
      </p:sp>
      <p:sp>
        <p:nvSpPr>
          <p:cNvPr id="13" name="Freeform: Shape 12">
            <a:extLst>
              <a:ext uri="{FF2B5EF4-FFF2-40B4-BE49-F238E27FC236}">
                <a16:creationId xmlns:a16="http://schemas.microsoft.com/office/drawing/2014/main" id="{615D33BD-7932-7099-6643-531A14CFFAFF}"/>
              </a:ext>
            </a:extLst>
          </p:cNvPr>
          <p:cNvSpPr/>
          <p:nvPr/>
        </p:nvSpPr>
        <p:spPr>
          <a:xfrm>
            <a:off x="539544" y="4845655"/>
            <a:ext cx="5353256" cy="496494"/>
          </a:xfrm>
          <a:custGeom>
            <a:avLst/>
            <a:gdLst>
              <a:gd name="connsiteX0" fmla="*/ 0 w 2241757"/>
              <a:gd name="connsiteY0" fmla="*/ 0 h 496494"/>
              <a:gd name="connsiteX1" fmla="*/ 2241757 w 2241757"/>
              <a:gd name="connsiteY1" fmla="*/ 0 h 496494"/>
              <a:gd name="connsiteX2" fmla="*/ 2241757 w 2241757"/>
              <a:gd name="connsiteY2" fmla="*/ 496494 h 496494"/>
              <a:gd name="connsiteX3" fmla="*/ 0 w 2241757"/>
              <a:gd name="connsiteY3" fmla="*/ 496494 h 496494"/>
              <a:gd name="connsiteX4" fmla="*/ 0 w 2241757"/>
              <a:gd name="connsiteY4" fmla="*/ 0 h 49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757" h="496494">
                <a:moveTo>
                  <a:pt x="0" y="0"/>
                </a:moveTo>
                <a:lnTo>
                  <a:pt x="2241757" y="0"/>
                </a:lnTo>
                <a:lnTo>
                  <a:pt x="2241757" y="496494"/>
                </a:lnTo>
                <a:lnTo>
                  <a:pt x="0" y="4964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0" lvl="0" indent="0" algn="l" defTabSz="711200">
              <a:lnSpc>
                <a:spcPct val="90000"/>
              </a:lnSpc>
              <a:spcBef>
                <a:spcPct val="0"/>
              </a:spcBef>
              <a:spcAft>
                <a:spcPct val="35000"/>
              </a:spcAft>
              <a:buNone/>
            </a:pPr>
            <a:r>
              <a:rPr lang="en-US" sz="2000" kern="1200" dirty="0">
                <a:solidFill>
                  <a:srgbClr val="5C2A08"/>
                </a:solidFill>
                <a:latin typeface="+mj-lt"/>
              </a:rPr>
              <a:t>Grant Application as the Project Scope of Work </a:t>
            </a:r>
          </a:p>
        </p:txBody>
      </p:sp>
      <p:sp>
        <p:nvSpPr>
          <p:cNvPr id="14" name="Rectangle 13">
            <a:extLst>
              <a:ext uri="{FF2B5EF4-FFF2-40B4-BE49-F238E27FC236}">
                <a16:creationId xmlns:a16="http://schemas.microsoft.com/office/drawing/2014/main" id="{1BA3603A-0C4D-1679-7DB2-F4B6D8908919}"/>
              </a:ext>
            </a:extLst>
          </p:cNvPr>
          <p:cNvSpPr/>
          <p:nvPr/>
        </p:nvSpPr>
        <p:spPr>
          <a:xfrm>
            <a:off x="6210583" y="1681602"/>
            <a:ext cx="3803631" cy="1260671"/>
          </a:xfrm>
          <a:prstGeom prst="rect">
            <a:avLst/>
          </a:prstGeom>
          <a:noFill/>
          <a:ln>
            <a:noFill/>
          </a:ln>
          <a:effectLst>
            <a:softEdge rad="368300"/>
          </a:effectLst>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3567" tIns="323589" rIns="323567" bIns="323589" numCol="1" spcCol="1270" anchor="ctr" anchorCtr="0">
            <a:noAutofit/>
          </a:bodyPr>
          <a:lstStyle/>
          <a:p>
            <a:pPr marL="0" lvl="0" indent="0" algn="ctr" defTabSz="1022350">
              <a:lnSpc>
                <a:spcPct val="80000"/>
              </a:lnSpc>
              <a:spcBef>
                <a:spcPct val="0"/>
              </a:spcBef>
              <a:spcAft>
                <a:spcPct val="35000"/>
              </a:spcAft>
              <a:buNone/>
            </a:pPr>
            <a:r>
              <a:rPr lang="en-US" sz="5400" kern="1200" dirty="0">
                <a:ln w="63500">
                  <a:noFill/>
                </a:ln>
                <a:solidFill>
                  <a:srgbClr val="B37905"/>
                </a:solidFill>
                <a:latin typeface="+mj-lt"/>
              </a:rPr>
              <a:t>GRANT</a:t>
            </a:r>
          </a:p>
        </p:txBody>
      </p:sp>
      <p:sp>
        <p:nvSpPr>
          <p:cNvPr id="15" name="Rectangle 14">
            <a:extLst>
              <a:ext uri="{FF2B5EF4-FFF2-40B4-BE49-F238E27FC236}">
                <a16:creationId xmlns:a16="http://schemas.microsoft.com/office/drawing/2014/main" id="{7DF97D1E-A07B-2F61-F57B-8DC3C23A67DB}"/>
              </a:ext>
            </a:extLst>
          </p:cNvPr>
          <p:cNvSpPr/>
          <p:nvPr/>
        </p:nvSpPr>
        <p:spPr>
          <a:xfrm>
            <a:off x="5895474" y="4457507"/>
            <a:ext cx="4635217" cy="1310802"/>
          </a:xfrm>
          <a:prstGeom prst="rect">
            <a:avLst/>
          </a:prstGeom>
          <a:noFill/>
          <a:ln>
            <a:noFill/>
          </a:ln>
          <a:effectLst>
            <a:softEdge rad="368300"/>
          </a:effectLst>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3567" tIns="323589" rIns="323567" bIns="323589" numCol="1" spcCol="1270" anchor="ctr" anchorCtr="0">
            <a:noAutofit/>
          </a:bodyPr>
          <a:lstStyle/>
          <a:p>
            <a:pPr marL="0" lvl="0" indent="0" algn="ctr" defTabSz="1022350">
              <a:lnSpc>
                <a:spcPct val="80000"/>
              </a:lnSpc>
              <a:spcBef>
                <a:spcPct val="0"/>
              </a:spcBef>
              <a:spcAft>
                <a:spcPct val="35000"/>
              </a:spcAft>
              <a:buNone/>
            </a:pPr>
            <a:r>
              <a:rPr lang="en-US" sz="5400" kern="1200" dirty="0">
                <a:ln w="63500">
                  <a:noFill/>
                </a:ln>
                <a:solidFill>
                  <a:srgbClr val="B37905"/>
                </a:solidFill>
                <a:latin typeface="+mj-lt"/>
              </a:rPr>
              <a:t>AGREEMENT</a:t>
            </a:r>
          </a:p>
        </p:txBody>
      </p:sp>
    </p:spTree>
    <p:extLst>
      <p:ext uri="{BB962C8B-B14F-4D97-AF65-F5344CB8AC3E}">
        <p14:creationId xmlns:p14="http://schemas.microsoft.com/office/powerpoint/2010/main" val="496782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885DB-69AD-337F-EAEA-DD61F870856D}"/>
              </a:ext>
            </a:extLst>
          </p:cNvPr>
          <p:cNvSpPr>
            <a:spLocks noGrp="1"/>
          </p:cNvSpPr>
          <p:nvPr>
            <p:ph type="title"/>
          </p:nvPr>
        </p:nvSpPr>
        <p:spPr>
          <a:xfrm>
            <a:off x="1143000" y="266069"/>
            <a:ext cx="9509760" cy="625471"/>
          </a:xfrm>
        </p:spPr>
        <p:txBody>
          <a:bodyPr/>
          <a:lstStyle/>
          <a:p>
            <a:r>
              <a:rPr lang="en-US" sz="4000" dirty="0"/>
              <a:t>Grantee OGMS Menu	</a:t>
            </a:r>
          </a:p>
        </p:txBody>
      </p:sp>
      <p:pic>
        <p:nvPicPr>
          <p:cNvPr id="5" name="Picture 4">
            <a:extLst>
              <a:ext uri="{FF2B5EF4-FFF2-40B4-BE49-F238E27FC236}">
                <a16:creationId xmlns:a16="http://schemas.microsoft.com/office/drawing/2014/main" id="{A4A63F23-6B62-3F04-63B3-08671B449342}"/>
              </a:ext>
            </a:extLst>
          </p:cNvPr>
          <p:cNvPicPr>
            <a:picLocks noChangeAspect="1"/>
          </p:cNvPicPr>
          <p:nvPr/>
        </p:nvPicPr>
        <p:blipFill>
          <a:blip r:embed="rId2"/>
          <a:srcRect l="660" t="10986" r="33153" b="19640"/>
          <a:stretch/>
        </p:blipFill>
        <p:spPr>
          <a:xfrm>
            <a:off x="0" y="1075765"/>
            <a:ext cx="9915931" cy="5629835"/>
          </a:xfrm>
          <a:prstGeom prst="rect">
            <a:avLst/>
          </a:prstGeom>
        </p:spPr>
      </p:pic>
    </p:spTree>
    <p:extLst>
      <p:ext uri="{BB962C8B-B14F-4D97-AF65-F5344CB8AC3E}">
        <p14:creationId xmlns:p14="http://schemas.microsoft.com/office/powerpoint/2010/main" val="363583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E5586-8106-F5C5-D4AA-D0F69C9E603D}"/>
              </a:ext>
            </a:extLst>
          </p:cNvPr>
          <p:cNvSpPr>
            <a:spLocks noGrp="1"/>
          </p:cNvSpPr>
          <p:nvPr>
            <p:ph type="title"/>
          </p:nvPr>
        </p:nvSpPr>
        <p:spPr/>
        <p:txBody>
          <a:bodyPr/>
          <a:lstStyle/>
          <a:p>
            <a:r>
              <a:rPr lang="en-US" dirty="0"/>
              <a:t>Reporting – Communicating Investments</a:t>
            </a:r>
          </a:p>
        </p:txBody>
      </p:sp>
      <p:pic>
        <p:nvPicPr>
          <p:cNvPr id="4" name="Picture 3">
            <a:extLst>
              <a:ext uri="{FF2B5EF4-FFF2-40B4-BE49-F238E27FC236}">
                <a16:creationId xmlns:a16="http://schemas.microsoft.com/office/drawing/2014/main" id="{7719C0E9-CBDB-E0DF-2216-A41EC7F9753B}"/>
              </a:ext>
            </a:extLst>
          </p:cNvPr>
          <p:cNvPicPr>
            <a:picLocks noChangeAspect="1"/>
          </p:cNvPicPr>
          <p:nvPr/>
        </p:nvPicPr>
        <p:blipFill>
          <a:blip r:embed="rId2"/>
          <a:stretch>
            <a:fillRect/>
          </a:stretch>
        </p:blipFill>
        <p:spPr>
          <a:xfrm>
            <a:off x="-1" y="1087237"/>
            <a:ext cx="6075073" cy="5504694"/>
          </a:xfrm>
          <a:prstGeom prst="rect">
            <a:avLst/>
          </a:prstGeom>
        </p:spPr>
      </p:pic>
      <p:pic>
        <p:nvPicPr>
          <p:cNvPr id="6" name="Picture 5">
            <a:extLst>
              <a:ext uri="{FF2B5EF4-FFF2-40B4-BE49-F238E27FC236}">
                <a16:creationId xmlns:a16="http://schemas.microsoft.com/office/drawing/2014/main" id="{18A88CFB-7FED-9369-0DC9-8AF93D0A115A}"/>
              </a:ext>
            </a:extLst>
          </p:cNvPr>
          <p:cNvPicPr>
            <a:picLocks noChangeAspect="1"/>
          </p:cNvPicPr>
          <p:nvPr/>
        </p:nvPicPr>
        <p:blipFill>
          <a:blip r:embed="rId3"/>
          <a:srcRect l="5999" t="3879"/>
          <a:stretch/>
        </p:blipFill>
        <p:spPr>
          <a:xfrm>
            <a:off x="6029872" y="1787345"/>
            <a:ext cx="6162128" cy="4426841"/>
          </a:xfrm>
          <a:prstGeom prst="rect">
            <a:avLst/>
          </a:prstGeom>
        </p:spPr>
      </p:pic>
    </p:spTree>
    <p:extLst>
      <p:ext uri="{BB962C8B-B14F-4D97-AF65-F5344CB8AC3E}">
        <p14:creationId xmlns:p14="http://schemas.microsoft.com/office/powerpoint/2010/main" val="3134263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7975-7884-F5C1-3B96-07ED3E4535C1}"/>
              </a:ext>
            </a:extLst>
          </p:cNvPr>
          <p:cNvSpPr>
            <a:spLocks noGrp="1"/>
          </p:cNvSpPr>
          <p:nvPr>
            <p:ph type="title"/>
          </p:nvPr>
        </p:nvSpPr>
        <p:spPr/>
        <p:txBody>
          <a:bodyPr/>
          <a:lstStyle/>
          <a:p>
            <a:r>
              <a:rPr lang="en-US" dirty="0">
                <a:solidFill>
                  <a:schemeClr val="bg1"/>
                </a:solidFill>
              </a:rPr>
              <a:t>Upcoming</a:t>
            </a:r>
            <a:br>
              <a:rPr lang="en-US" dirty="0">
                <a:solidFill>
                  <a:schemeClr val="bg1"/>
                </a:solidFill>
              </a:rPr>
            </a:br>
            <a:r>
              <a:rPr lang="en-US" dirty="0">
                <a:solidFill>
                  <a:schemeClr val="bg1"/>
                </a:solidFill>
              </a:rPr>
              <a:t>Changes</a:t>
            </a:r>
          </a:p>
        </p:txBody>
      </p:sp>
      <p:graphicFrame>
        <p:nvGraphicFramePr>
          <p:cNvPr id="3" name="Content Placeholder 2">
            <a:extLst>
              <a:ext uri="{FF2B5EF4-FFF2-40B4-BE49-F238E27FC236}">
                <a16:creationId xmlns:a16="http://schemas.microsoft.com/office/drawing/2014/main" id="{A41D6BDA-FD37-F6D6-AD91-694F54AE95D3}"/>
              </a:ext>
            </a:extLst>
          </p:cNvPr>
          <p:cNvGraphicFramePr>
            <a:graphicFrameLocks/>
          </p:cNvGraphicFramePr>
          <p:nvPr>
            <p:extLst>
              <p:ext uri="{D42A27DB-BD31-4B8C-83A1-F6EECF244321}">
                <p14:modId xmlns:p14="http://schemas.microsoft.com/office/powerpoint/2010/main" val="2569944717"/>
              </p:ext>
            </p:extLst>
          </p:nvPr>
        </p:nvGraphicFramePr>
        <p:xfrm>
          <a:off x="1571156" y="1332597"/>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0393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5BDB1-9EB6-7EFD-58C2-9CD1967101EF}"/>
            </a:ext>
          </a:extLst>
        </p:cNvPr>
        <p:cNvGrpSpPr/>
        <p:nvPr/>
      </p:nvGrpSpPr>
      <p:grpSpPr>
        <a:xfrm>
          <a:off x="0" y="0"/>
          <a:ext cx="0" cy="0"/>
          <a:chOff x="0" y="0"/>
          <a:chExt cx="0" cy="0"/>
        </a:xfrm>
      </p:grpSpPr>
      <p:sp>
        <p:nvSpPr>
          <p:cNvPr id="6" name="Arrow: Curved Down 5">
            <a:extLst>
              <a:ext uri="{FF2B5EF4-FFF2-40B4-BE49-F238E27FC236}">
                <a16:creationId xmlns:a16="http://schemas.microsoft.com/office/drawing/2014/main" id="{4C394449-BD6B-BB18-DCC7-AF0340BD6637}"/>
              </a:ext>
            </a:extLst>
          </p:cNvPr>
          <p:cNvSpPr/>
          <p:nvPr/>
        </p:nvSpPr>
        <p:spPr>
          <a:xfrm flipH="1">
            <a:off x="4877042" y="2062887"/>
            <a:ext cx="2253253" cy="692094"/>
          </a:xfrm>
          <a:prstGeom prst="curvedDownArrow">
            <a:avLst/>
          </a:prstGeom>
          <a:solidFill>
            <a:srgbClr val="FF66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0" name="Title 2">
            <a:extLst>
              <a:ext uri="{FF2B5EF4-FFF2-40B4-BE49-F238E27FC236}">
                <a16:creationId xmlns:a16="http://schemas.microsoft.com/office/drawing/2014/main" id="{75339F78-5C4E-31A7-EBE1-65756AC202FD}"/>
              </a:ext>
            </a:extLst>
          </p:cNvPr>
          <p:cNvSpPr txBox="1">
            <a:spLocks/>
          </p:cNvSpPr>
          <p:nvPr/>
        </p:nvSpPr>
        <p:spPr>
          <a:xfrm>
            <a:off x="1409307" y="405213"/>
            <a:ext cx="9373385" cy="63181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3600" b="0" i="0" u="none" strike="noStrike" kern="1200" cap="none" spc="50" normalizeH="0" baseline="0" noProof="0" dirty="0">
                <a:ln>
                  <a:noFill/>
                </a:ln>
                <a:solidFill>
                  <a:srgbClr val="92D050"/>
                </a:solidFill>
                <a:effectLst/>
                <a:uLnTx/>
                <a:uFillTx/>
                <a:ea typeface="+mj-ea"/>
                <a:cs typeface="+mj-cs"/>
              </a:rPr>
              <a:t>Connecting Project Outcomes to Constitutional Requirements</a:t>
            </a:r>
          </a:p>
        </p:txBody>
      </p:sp>
      <p:sp>
        <p:nvSpPr>
          <p:cNvPr id="14" name="Rectangle: Rounded Corners 13">
            <a:extLst>
              <a:ext uri="{FF2B5EF4-FFF2-40B4-BE49-F238E27FC236}">
                <a16:creationId xmlns:a16="http://schemas.microsoft.com/office/drawing/2014/main" id="{9B239F96-0D5D-9597-A541-92C8516ACCEF}"/>
              </a:ext>
            </a:extLst>
          </p:cNvPr>
          <p:cNvSpPr/>
          <p:nvPr/>
        </p:nvSpPr>
        <p:spPr>
          <a:xfrm>
            <a:off x="6286260" y="2754981"/>
            <a:ext cx="3771899" cy="3726287"/>
          </a:xfrm>
          <a:prstGeom prst="roundRect">
            <a:avLst/>
          </a:prstGeom>
          <a:solidFill>
            <a:srgbClr val="E6A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28700" marR="0" lvl="3"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Franklin Gothic Medium"/>
              <a:ea typeface="+mn-ea"/>
              <a:cs typeface="+mn-cs"/>
            </a:endParaRPr>
          </a:p>
          <a:p>
            <a:pPr marL="914400" marR="0" lvl="3" indent="0" algn="l" defTabSz="685800" rtl="0" eaLnBrk="1" fontAlgn="auto" latinLnBrk="0" hangingPunct="1">
              <a:lnSpc>
                <a:spcPct val="100000"/>
              </a:lnSpc>
              <a:spcBef>
                <a:spcPts val="3600"/>
              </a:spcBef>
              <a:spcAft>
                <a:spcPts val="48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rPr>
              <a:t>Technical Assistance</a:t>
            </a:r>
          </a:p>
          <a:p>
            <a:pPr marL="914400" marR="0" lvl="3" indent="0" algn="l" defTabSz="685800" rtl="0" eaLnBrk="1" fontAlgn="auto" latinLnBrk="0" hangingPunct="1">
              <a:lnSpc>
                <a:spcPct val="100000"/>
              </a:lnSpc>
              <a:spcBef>
                <a:spcPts val="0"/>
              </a:spcBef>
              <a:spcAft>
                <a:spcPts val="48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rPr>
              <a:t>Engagement/Outreach</a:t>
            </a:r>
          </a:p>
          <a:p>
            <a:pPr marL="914400" marR="0" lvl="3" indent="0" algn="l" defTabSz="685800" rtl="0" eaLnBrk="1" fontAlgn="auto" latinLnBrk="0" hangingPunct="1">
              <a:lnSpc>
                <a:spcPct val="100000"/>
              </a:lnSpc>
              <a:spcBef>
                <a:spcPts val="0"/>
              </a:spcBef>
              <a:spcAft>
                <a:spcPts val="48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rPr>
              <a:t>Monitoring</a:t>
            </a: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0" name="Rectangle: Rounded Corners 19">
            <a:extLst>
              <a:ext uri="{FF2B5EF4-FFF2-40B4-BE49-F238E27FC236}">
                <a16:creationId xmlns:a16="http://schemas.microsoft.com/office/drawing/2014/main" id="{B2A8AAE6-071D-7E7A-8129-60101150C822}"/>
              </a:ext>
            </a:extLst>
          </p:cNvPr>
          <p:cNvSpPr/>
          <p:nvPr/>
        </p:nvSpPr>
        <p:spPr>
          <a:xfrm>
            <a:off x="2134168" y="2757545"/>
            <a:ext cx="3842887" cy="3754984"/>
          </a:xfrm>
          <a:prstGeom prst="round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8580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rPr>
              <a:t>Acquire from willing owners </a:t>
            </a:r>
          </a:p>
          <a:p>
            <a:pPr marL="68580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rPr>
              <a:t>interests in land or water </a:t>
            </a:r>
          </a:p>
          <a:p>
            <a:pPr marL="68580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rPr>
              <a:t>that will protect or restore </a:t>
            </a:r>
          </a:p>
          <a:p>
            <a:pPr marL="68580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rPr>
              <a:t>fish &amp; wildlife habitat</a:t>
            </a:r>
          </a:p>
          <a:p>
            <a:pPr marL="68580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endParaRPr>
          </a:p>
          <a:p>
            <a:pPr marL="68580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rPr>
              <a:t>Carry out projects to protect or restore fish &amp; wildlife habitat</a:t>
            </a:r>
          </a:p>
          <a:p>
            <a:pPr marL="68580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endParaRPr>
          </a:p>
          <a:p>
            <a:pPr marL="68580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rPr>
              <a:t>Carry out projects to protect </a:t>
            </a:r>
          </a:p>
          <a:p>
            <a:pPr marL="68580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rPr>
              <a:t>or restore natural watershed </a:t>
            </a:r>
          </a:p>
          <a:p>
            <a:pPr marL="68580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rPr>
              <a:t>functions to improve water </a:t>
            </a:r>
          </a:p>
          <a:p>
            <a:pPr marL="68580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rPr>
              <a:t>quality or stream flows</a:t>
            </a:r>
          </a:p>
        </p:txBody>
      </p:sp>
      <p:sp>
        <p:nvSpPr>
          <p:cNvPr id="27" name="TextBox 26">
            <a:extLst>
              <a:ext uri="{FF2B5EF4-FFF2-40B4-BE49-F238E27FC236}">
                <a16:creationId xmlns:a16="http://schemas.microsoft.com/office/drawing/2014/main" id="{7E8D096F-5282-683D-1115-67C96B3E5173}"/>
              </a:ext>
            </a:extLst>
          </p:cNvPr>
          <p:cNvSpPr txBox="1"/>
          <p:nvPr/>
        </p:nvSpPr>
        <p:spPr>
          <a:xfrm>
            <a:off x="6285937" y="3235841"/>
            <a:ext cx="3771897" cy="346249"/>
          </a:xfrm>
          <a:prstGeom prst="rect">
            <a:avLst/>
          </a:prstGeom>
          <a:solidFill>
            <a:srgbClr val="FFFFD9">
              <a:alpha val="50000"/>
            </a:srgb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Medium"/>
                <a:ea typeface="+mn-lt"/>
                <a:cs typeface="+mn-lt"/>
              </a:rPr>
              <a:t>Activities Necessary for Projects </a:t>
            </a: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8" name="TextBox 27">
            <a:extLst>
              <a:ext uri="{FF2B5EF4-FFF2-40B4-BE49-F238E27FC236}">
                <a16:creationId xmlns:a16="http://schemas.microsoft.com/office/drawing/2014/main" id="{37140459-008F-F53F-B26A-C59C24F55AD4}"/>
              </a:ext>
            </a:extLst>
          </p:cNvPr>
          <p:cNvSpPr txBox="1"/>
          <p:nvPr/>
        </p:nvSpPr>
        <p:spPr>
          <a:xfrm>
            <a:off x="2134167" y="1520518"/>
            <a:ext cx="7923666"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Book" panose="020B0503020102020204"/>
                <a:ea typeface="+mn-ea"/>
                <a:cs typeface="+mn-cs"/>
              </a:rPr>
              <a:t>Article XV (</a:t>
            </a:r>
            <a:r>
              <a:rPr kumimoji="0" lang="en-US" sz="1800" b="1" i="0" u="none" strike="noStrike" kern="1200" cap="none" spc="0" normalizeH="0" baseline="0" noProof="0" err="1">
                <a:ln>
                  <a:noFill/>
                </a:ln>
                <a:solidFill>
                  <a:prstClr val="black"/>
                </a:solidFill>
                <a:effectLst/>
                <a:uLnTx/>
                <a:uFillTx/>
                <a:latin typeface="Franklin Gothic Book" panose="020B0503020102020204"/>
                <a:ea typeface="+mn-ea"/>
                <a:cs typeface="+mn-cs"/>
              </a:rPr>
              <a:t>4b</a:t>
            </a:r>
            <a:r>
              <a:rPr kumimoji="0" lang="en-US" sz="1800" b="1" i="0" u="none" strike="noStrike" kern="1200" cap="none" spc="0" normalizeH="0" baseline="0" noProof="0">
                <a:ln>
                  <a:noFill/>
                </a:ln>
                <a:solidFill>
                  <a:prstClr val="black"/>
                </a:solidFill>
                <a:effectLst/>
                <a:uLnTx/>
                <a:uFillTx/>
                <a:latin typeface="Franklin Gothic Book" panose="020B0503020102020204"/>
                <a:ea typeface="+mn-ea"/>
                <a:cs typeface="+mn-cs"/>
              </a:rPr>
              <a:t>) Constitution &amp; ORS 541.956: Moneys shall be used only to... </a:t>
            </a:r>
          </a:p>
        </p:txBody>
      </p:sp>
      <p:pic>
        <p:nvPicPr>
          <p:cNvPr id="31" name="Picture 30">
            <a:extLst>
              <a:ext uri="{FF2B5EF4-FFF2-40B4-BE49-F238E27FC236}">
                <a16:creationId xmlns:a16="http://schemas.microsoft.com/office/drawing/2014/main" id="{1E7B1D70-3A44-4705-6EDA-118ECB5DFD97}"/>
              </a:ext>
            </a:extLst>
          </p:cNvPr>
          <p:cNvPicPr>
            <a:picLocks noChangeAspect="1"/>
          </p:cNvPicPr>
          <p:nvPr/>
        </p:nvPicPr>
        <p:blipFill>
          <a:blip r:embed="rId3"/>
          <a:stretch>
            <a:fillRect/>
          </a:stretch>
        </p:blipFill>
        <p:spPr>
          <a:xfrm>
            <a:off x="6470689" y="5463864"/>
            <a:ext cx="659606" cy="650081"/>
          </a:xfrm>
          <a:prstGeom prst="rect">
            <a:avLst/>
          </a:prstGeom>
        </p:spPr>
      </p:pic>
      <p:pic>
        <p:nvPicPr>
          <p:cNvPr id="32" name="Picture 31">
            <a:extLst>
              <a:ext uri="{FF2B5EF4-FFF2-40B4-BE49-F238E27FC236}">
                <a16:creationId xmlns:a16="http://schemas.microsoft.com/office/drawing/2014/main" id="{B37E5F6D-B529-AC1E-07BA-CB31FAE1204C}"/>
              </a:ext>
            </a:extLst>
          </p:cNvPr>
          <p:cNvPicPr>
            <a:picLocks noChangeAspect="1"/>
          </p:cNvPicPr>
          <p:nvPr/>
        </p:nvPicPr>
        <p:blipFill>
          <a:blip r:embed="rId4"/>
          <a:stretch>
            <a:fillRect/>
          </a:stretch>
        </p:blipFill>
        <p:spPr>
          <a:xfrm>
            <a:off x="2323339" y="5337483"/>
            <a:ext cx="620583" cy="659026"/>
          </a:xfrm>
          <a:prstGeom prst="rect">
            <a:avLst/>
          </a:prstGeom>
        </p:spPr>
      </p:pic>
      <p:pic>
        <p:nvPicPr>
          <p:cNvPr id="34" name="Picture 33">
            <a:extLst>
              <a:ext uri="{FF2B5EF4-FFF2-40B4-BE49-F238E27FC236}">
                <a16:creationId xmlns:a16="http://schemas.microsoft.com/office/drawing/2014/main" id="{E9E89412-6866-BCC3-7C15-DA269FFFB0BB}"/>
              </a:ext>
            </a:extLst>
          </p:cNvPr>
          <p:cNvPicPr>
            <a:picLocks noChangeAspect="1"/>
          </p:cNvPicPr>
          <p:nvPr/>
        </p:nvPicPr>
        <p:blipFill>
          <a:blip r:embed="rId5"/>
          <a:stretch>
            <a:fillRect/>
          </a:stretch>
        </p:blipFill>
        <p:spPr>
          <a:xfrm>
            <a:off x="6469498" y="4618124"/>
            <a:ext cx="628650" cy="633413"/>
          </a:xfrm>
          <a:prstGeom prst="rect">
            <a:avLst/>
          </a:prstGeom>
        </p:spPr>
      </p:pic>
      <p:pic>
        <p:nvPicPr>
          <p:cNvPr id="35" name="Picture 34">
            <a:extLst>
              <a:ext uri="{FF2B5EF4-FFF2-40B4-BE49-F238E27FC236}">
                <a16:creationId xmlns:a16="http://schemas.microsoft.com/office/drawing/2014/main" id="{6634E0F6-5325-0D1F-225B-BF100555475F}"/>
              </a:ext>
            </a:extLst>
          </p:cNvPr>
          <p:cNvPicPr>
            <a:picLocks noChangeAspect="1"/>
          </p:cNvPicPr>
          <p:nvPr/>
        </p:nvPicPr>
        <p:blipFill>
          <a:blip r:embed="rId6"/>
          <a:stretch>
            <a:fillRect/>
          </a:stretch>
        </p:blipFill>
        <p:spPr>
          <a:xfrm>
            <a:off x="2313813" y="4383667"/>
            <a:ext cx="635228" cy="616921"/>
          </a:xfrm>
          <a:prstGeom prst="rect">
            <a:avLst/>
          </a:prstGeom>
        </p:spPr>
      </p:pic>
      <p:pic>
        <p:nvPicPr>
          <p:cNvPr id="38" name="Picture 37">
            <a:extLst>
              <a:ext uri="{FF2B5EF4-FFF2-40B4-BE49-F238E27FC236}">
                <a16:creationId xmlns:a16="http://schemas.microsoft.com/office/drawing/2014/main" id="{0FEA5E2B-9068-FFC8-3C01-7FF10C7D39D9}"/>
              </a:ext>
            </a:extLst>
          </p:cNvPr>
          <p:cNvPicPr>
            <a:picLocks noChangeAspect="1"/>
          </p:cNvPicPr>
          <p:nvPr/>
        </p:nvPicPr>
        <p:blipFill>
          <a:blip r:embed="rId7"/>
          <a:stretch>
            <a:fillRect/>
          </a:stretch>
        </p:blipFill>
        <p:spPr>
          <a:xfrm>
            <a:off x="2332863" y="3377385"/>
            <a:ext cx="609600" cy="616923"/>
          </a:xfrm>
          <a:prstGeom prst="rect">
            <a:avLst/>
          </a:prstGeom>
        </p:spPr>
      </p:pic>
      <p:pic>
        <p:nvPicPr>
          <p:cNvPr id="39" name="Picture 38">
            <a:extLst>
              <a:ext uri="{FF2B5EF4-FFF2-40B4-BE49-F238E27FC236}">
                <a16:creationId xmlns:a16="http://schemas.microsoft.com/office/drawing/2014/main" id="{16D03499-670A-4EF4-70A6-1C4CD54A8781}"/>
              </a:ext>
            </a:extLst>
          </p:cNvPr>
          <p:cNvPicPr>
            <a:picLocks noChangeAspect="1"/>
          </p:cNvPicPr>
          <p:nvPr/>
        </p:nvPicPr>
        <p:blipFill>
          <a:blip r:embed="rId8"/>
          <a:stretch>
            <a:fillRect/>
          </a:stretch>
        </p:blipFill>
        <p:spPr>
          <a:xfrm>
            <a:off x="6470689" y="3790736"/>
            <a:ext cx="621506" cy="592931"/>
          </a:xfrm>
          <a:prstGeom prst="rect">
            <a:avLst/>
          </a:prstGeom>
        </p:spPr>
      </p:pic>
    </p:spTree>
    <p:extLst>
      <p:ext uri="{BB962C8B-B14F-4D97-AF65-F5344CB8AC3E}">
        <p14:creationId xmlns:p14="http://schemas.microsoft.com/office/powerpoint/2010/main" val="3607333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E73A6-3528-48B5-AB2A-044A6FD271B1}"/>
              </a:ext>
            </a:extLst>
          </p:cNvPr>
          <p:cNvSpPr txBox="1">
            <a:spLocks/>
          </p:cNvSpPr>
          <p:nvPr/>
        </p:nvSpPr>
        <p:spPr>
          <a:xfrm>
            <a:off x="914400" y="60955"/>
            <a:ext cx="10355578" cy="805759"/>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92D050"/>
                </a:solidFill>
              </a:rPr>
              <a:t>OWEB Mission</a:t>
            </a:r>
          </a:p>
        </p:txBody>
      </p:sp>
      <p:sp>
        <p:nvSpPr>
          <p:cNvPr id="6" name="Content Placeholder 3">
            <a:extLst>
              <a:ext uri="{FF2B5EF4-FFF2-40B4-BE49-F238E27FC236}">
                <a16:creationId xmlns:a16="http://schemas.microsoft.com/office/drawing/2014/main" id="{3A85B3E9-DB18-46D4-BD2F-E62DA1FCF5AB}"/>
              </a:ext>
            </a:extLst>
          </p:cNvPr>
          <p:cNvSpPr>
            <a:spLocks noGrp="1"/>
          </p:cNvSpPr>
          <p:nvPr>
            <p:ph idx="4294967295"/>
          </p:nvPr>
        </p:nvSpPr>
        <p:spPr>
          <a:xfrm>
            <a:off x="838200" y="4698514"/>
            <a:ext cx="10515600" cy="1835178"/>
          </a:xfrm>
          <a:prstGeom prst="rect">
            <a:avLst/>
          </a:prstGeom>
        </p:spPr>
        <p:txBody>
          <a:bodyPr/>
          <a:lstStyle/>
          <a:p>
            <a:pPr marL="0" indent="0" algn="ctr">
              <a:lnSpc>
                <a:spcPct val="100000"/>
              </a:lnSpc>
              <a:buNone/>
            </a:pPr>
            <a:r>
              <a:rPr lang="en-US" sz="3600" i="1">
                <a:solidFill>
                  <a:srgbClr val="002060"/>
                </a:solidFill>
              </a:rPr>
              <a:t>To protect and restore healthy watersheds and natural habitats that support thriving communities and strong economies.</a:t>
            </a:r>
          </a:p>
        </p:txBody>
      </p:sp>
      <p:pic>
        <p:nvPicPr>
          <p:cNvPr id="7" name="Picture 6" descr="A river running through a valley&#10;&#10;Description automatically generated with low confidence">
            <a:extLst>
              <a:ext uri="{FF2B5EF4-FFF2-40B4-BE49-F238E27FC236}">
                <a16:creationId xmlns:a16="http://schemas.microsoft.com/office/drawing/2014/main" id="{3570C62D-D46F-4A21-BBAA-BB8F80FFD93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072055"/>
            <a:ext cx="3700130" cy="3421118"/>
          </a:xfrm>
          <a:prstGeom prst="rect">
            <a:avLst/>
          </a:prstGeom>
        </p:spPr>
      </p:pic>
      <p:pic>
        <p:nvPicPr>
          <p:cNvPr id="8" name="Picture 7">
            <a:extLst>
              <a:ext uri="{FF2B5EF4-FFF2-40B4-BE49-F238E27FC236}">
                <a16:creationId xmlns:a16="http://schemas.microsoft.com/office/drawing/2014/main" id="{15AF1442-0A15-4013-96AD-6155701EEE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00129" y="1079937"/>
            <a:ext cx="2102244" cy="3405354"/>
          </a:xfrm>
          <a:prstGeom prst="rect">
            <a:avLst/>
          </a:prstGeom>
        </p:spPr>
      </p:pic>
      <p:pic>
        <p:nvPicPr>
          <p:cNvPr id="9" name="Picture 8">
            <a:extLst>
              <a:ext uri="{FF2B5EF4-FFF2-40B4-BE49-F238E27FC236}">
                <a16:creationId xmlns:a16="http://schemas.microsoft.com/office/drawing/2014/main" id="{50621218-2A77-446E-A944-1FFD2A2AC78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472677" y="1064172"/>
            <a:ext cx="3719321" cy="1213943"/>
          </a:xfrm>
          <a:prstGeom prst="rect">
            <a:avLst/>
          </a:prstGeom>
        </p:spPr>
      </p:pic>
      <p:pic>
        <p:nvPicPr>
          <p:cNvPr id="11" name="Picture 10">
            <a:extLst>
              <a:ext uri="{FF2B5EF4-FFF2-40B4-BE49-F238E27FC236}">
                <a16:creationId xmlns:a16="http://schemas.microsoft.com/office/drawing/2014/main" id="{6A1CE2A7-C6CD-4782-8A5B-A34A0AA20A5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02373" y="1072055"/>
            <a:ext cx="2670306" cy="3421118"/>
          </a:xfrm>
          <a:prstGeom prst="rect">
            <a:avLst/>
          </a:prstGeom>
        </p:spPr>
      </p:pic>
      <p:pic>
        <p:nvPicPr>
          <p:cNvPr id="12" name="Picture 11">
            <a:extLst>
              <a:ext uri="{FF2B5EF4-FFF2-40B4-BE49-F238E27FC236}">
                <a16:creationId xmlns:a16="http://schemas.microsoft.com/office/drawing/2014/main" id="{CB20B9E3-7E7D-491A-A7A0-6C3F24BC49CB}"/>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472679" y="2278117"/>
            <a:ext cx="3719321" cy="2207174"/>
          </a:xfrm>
          <a:prstGeom prst="rect">
            <a:avLst/>
          </a:prstGeom>
        </p:spPr>
      </p:pic>
      <p:cxnSp>
        <p:nvCxnSpPr>
          <p:cNvPr id="13" name="Straight Connector 12">
            <a:extLst>
              <a:ext uri="{FF2B5EF4-FFF2-40B4-BE49-F238E27FC236}">
                <a16:creationId xmlns:a16="http://schemas.microsoft.com/office/drawing/2014/main" id="{899509E5-EDFA-4A86-BD72-DD1BF24EC53F}"/>
              </a:ext>
            </a:extLst>
          </p:cNvPr>
          <p:cNvCxnSpPr>
            <a:cxnSpLocks/>
          </p:cNvCxnSpPr>
          <p:nvPr/>
        </p:nvCxnSpPr>
        <p:spPr>
          <a:xfrm>
            <a:off x="3700130" y="1066800"/>
            <a:ext cx="0" cy="342637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465244-02CF-4FAF-8281-C2111E169728}"/>
              </a:ext>
            </a:extLst>
          </p:cNvPr>
          <p:cNvCxnSpPr>
            <a:cxnSpLocks/>
          </p:cNvCxnSpPr>
          <p:nvPr/>
        </p:nvCxnSpPr>
        <p:spPr>
          <a:xfrm>
            <a:off x="5802372" y="1066800"/>
            <a:ext cx="0" cy="342637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5F335A-9D45-4240-8A0A-58CD21266F17}"/>
              </a:ext>
            </a:extLst>
          </p:cNvPr>
          <p:cNvCxnSpPr>
            <a:cxnSpLocks/>
          </p:cNvCxnSpPr>
          <p:nvPr/>
        </p:nvCxnSpPr>
        <p:spPr>
          <a:xfrm>
            <a:off x="8491469" y="1066800"/>
            <a:ext cx="0" cy="342637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0FE4A2-30F0-46D0-BC70-4CF7B7C1E53F}"/>
              </a:ext>
            </a:extLst>
          </p:cNvPr>
          <p:cNvCxnSpPr>
            <a:cxnSpLocks/>
          </p:cNvCxnSpPr>
          <p:nvPr/>
        </p:nvCxnSpPr>
        <p:spPr>
          <a:xfrm flipH="1">
            <a:off x="8491469" y="2278115"/>
            <a:ext cx="371932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616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95B40-8B86-4A54-876F-68DDB90181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17074" y="1833995"/>
            <a:ext cx="1016915" cy="766052"/>
          </a:xfrm>
          <a:prstGeom prst="rect">
            <a:avLst/>
          </a:prstGeom>
        </p:spPr>
      </p:pic>
      <p:pic>
        <p:nvPicPr>
          <p:cNvPr id="18" name="Picture 17">
            <a:extLst>
              <a:ext uri="{FF2B5EF4-FFF2-40B4-BE49-F238E27FC236}">
                <a16:creationId xmlns:a16="http://schemas.microsoft.com/office/drawing/2014/main" id="{E8004A9F-386E-4FDB-BA43-51F5F50345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14109" y="1868015"/>
            <a:ext cx="1016915" cy="735091"/>
          </a:xfrm>
          <a:prstGeom prst="rect">
            <a:avLst/>
          </a:prstGeom>
        </p:spPr>
      </p:pic>
      <p:sp>
        <p:nvSpPr>
          <p:cNvPr id="2" name="Title 1">
            <a:extLst>
              <a:ext uri="{FF2B5EF4-FFF2-40B4-BE49-F238E27FC236}">
                <a16:creationId xmlns:a16="http://schemas.microsoft.com/office/drawing/2014/main" id="{E09E73A6-3528-48B5-AB2A-044A6FD271B1}"/>
              </a:ext>
            </a:extLst>
          </p:cNvPr>
          <p:cNvSpPr txBox="1">
            <a:spLocks/>
          </p:cNvSpPr>
          <p:nvPr/>
        </p:nvSpPr>
        <p:spPr>
          <a:xfrm>
            <a:off x="914400" y="60955"/>
            <a:ext cx="10347960" cy="805759"/>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92D050"/>
                </a:solidFill>
              </a:rPr>
              <a:t>Historical Context</a:t>
            </a:r>
          </a:p>
        </p:txBody>
      </p:sp>
      <p:graphicFrame>
        <p:nvGraphicFramePr>
          <p:cNvPr id="6" name="Diagram 5">
            <a:extLst>
              <a:ext uri="{FF2B5EF4-FFF2-40B4-BE49-F238E27FC236}">
                <a16:creationId xmlns:a16="http://schemas.microsoft.com/office/drawing/2014/main" id="{31F91181-24A9-461B-BBF2-26977207ABB1}"/>
              </a:ext>
            </a:extLst>
          </p:cNvPr>
          <p:cNvGraphicFramePr/>
          <p:nvPr>
            <p:extLst>
              <p:ext uri="{D42A27DB-BD31-4B8C-83A1-F6EECF244321}">
                <p14:modId xmlns:p14="http://schemas.microsoft.com/office/powerpoint/2010/main" val="2408175779"/>
              </p:ext>
            </p:extLst>
          </p:nvPr>
        </p:nvGraphicFramePr>
        <p:xfrm>
          <a:off x="-298579" y="2511426"/>
          <a:ext cx="11933852" cy="47772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Oval 8">
            <a:extLst>
              <a:ext uri="{FF2B5EF4-FFF2-40B4-BE49-F238E27FC236}">
                <a16:creationId xmlns:a16="http://schemas.microsoft.com/office/drawing/2014/main" id="{E2C8C053-00CB-4478-B1CA-70432FAE8041}"/>
              </a:ext>
            </a:extLst>
          </p:cNvPr>
          <p:cNvSpPr/>
          <p:nvPr/>
        </p:nvSpPr>
        <p:spPr>
          <a:xfrm>
            <a:off x="8998045" y="3484676"/>
            <a:ext cx="542925" cy="542925"/>
          </a:xfrm>
          <a:prstGeom prst="ellipse">
            <a:avLst/>
          </a:prstGeom>
          <a:solidFill>
            <a:schemeClr val="accent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0" name="TextBox 9">
            <a:extLst>
              <a:ext uri="{FF2B5EF4-FFF2-40B4-BE49-F238E27FC236}">
                <a16:creationId xmlns:a16="http://schemas.microsoft.com/office/drawing/2014/main" id="{66DADD39-D856-491E-804D-CAEA4021BD55}"/>
              </a:ext>
            </a:extLst>
          </p:cNvPr>
          <p:cNvSpPr txBox="1"/>
          <p:nvPr/>
        </p:nvSpPr>
        <p:spPr>
          <a:xfrm>
            <a:off x="8634370" y="4251615"/>
            <a:ext cx="3511910" cy="2123658"/>
          </a:xfrm>
          <a:prstGeom prst="rect">
            <a:avLst/>
          </a:prstGeom>
          <a:noFill/>
        </p:spPr>
        <p:txBody>
          <a:bodyPr wrap="square" rtlCol="0">
            <a:spAutoFit/>
          </a:bodyPr>
          <a:lstStyle/>
          <a:p>
            <a:r>
              <a:rPr lang="en-US">
                <a:solidFill>
                  <a:schemeClr val="accent2">
                    <a:lumMod val="75000"/>
                  </a:schemeClr>
                </a:solidFill>
                <a:latin typeface="+mj-lt"/>
              </a:rPr>
              <a:t>NEW PROGRAMS</a:t>
            </a:r>
          </a:p>
          <a:p>
            <a:pPr marL="285750" indent="-285750">
              <a:buFont typeface="Arial" panose="020B0604020202020204" pitchFamily="34" charset="0"/>
              <a:buChar char="•"/>
            </a:pPr>
            <a:r>
              <a:rPr lang="en-US" sz="1600">
                <a:latin typeface="+mn-lt"/>
                <a:cs typeface="Arial" pitchFamily="34" charset="0"/>
              </a:rPr>
              <a:t>OAHP</a:t>
            </a:r>
          </a:p>
          <a:p>
            <a:pPr marL="285750" indent="-285750">
              <a:buFont typeface="Arial" panose="020B0604020202020204" pitchFamily="34" charset="0"/>
              <a:buChar char="•"/>
            </a:pPr>
            <a:r>
              <a:rPr lang="en-US" sz="1600">
                <a:cs typeface="Arial" pitchFamily="34" charset="0"/>
              </a:rPr>
              <a:t>Drought</a:t>
            </a:r>
          </a:p>
          <a:p>
            <a:pPr marL="285750" indent="-285750">
              <a:buFont typeface="Arial" panose="020B0604020202020204" pitchFamily="34" charset="0"/>
              <a:buChar char="•"/>
            </a:pPr>
            <a:r>
              <a:rPr lang="en-US" sz="1600">
                <a:cs typeface="Arial" pitchFamily="34" charset="0"/>
              </a:rPr>
              <a:t>Wildfire</a:t>
            </a:r>
          </a:p>
          <a:p>
            <a:pPr marL="285750" indent="-285750">
              <a:buFont typeface="Arial" panose="020B0604020202020204" pitchFamily="34" charset="0"/>
              <a:buChar char="•"/>
            </a:pPr>
            <a:r>
              <a:rPr lang="en-US" sz="1600">
                <a:cs typeface="Arial" pitchFamily="34" charset="0"/>
              </a:rPr>
              <a:t>Drinking Water Source Protection</a:t>
            </a:r>
          </a:p>
          <a:p>
            <a:pPr marL="285750" indent="-285750">
              <a:buFont typeface="Arial" panose="020B0604020202020204" pitchFamily="34" charset="0"/>
              <a:buChar char="•"/>
            </a:pPr>
            <a:r>
              <a:rPr lang="en-US" sz="1600">
                <a:cs typeface="Arial" pitchFamily="34" charset="0"/>
              </a:rPr>
              <a:t>Natural and Working Lands</a:t>
            </a:r>
          </a:p>
          <a:p>
            <a:pPr marL="285750" indent="-285750">
              <a:buFont typeface="Arial" panose="020B0604020202020204" pitchFamily="34" charset="0"/>
              <a:buChar char="•"/>
            </a:pPr>
            <a:r>
              <a:rPr lang="en-US" sz="1600">
                <a:latin typeface="+mn-lt"/>
                <a:cs typeface="Arial" pitchFamily="34" charset="0"/>
              </a:rPr>
              <a:t>Environmental Restoration Council</a:t>
            </a:r>
          </a:p>
          <a:p>
            <a:endParaRPr lang="en-US">
              <a:latin typeface="+mj-lt"/>
            </a:endParaRPr>
          </a:p>
        </p:txBody>
      </p:sp>
      <p:pic>
        <p:nvPicPr>
          <p:cNvPr id="11" name="Picture 2">
            <a:extLst>
              <a:ext uri="{FF2B5EF4-FFF2-40B4-BE49-F238E27FC236}">
                <a16:creationId xmlns:a16="http://schemas.microsoft.com/office/drawing/2014/main" id="{0966F1EE-AD06-4AE7-9E4F-0FB81719CA7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172" t="5435" r="8234" b="7934"/>
          <a:stretch/>
        </p:blipFill>
        <p:spPr bwMode="auto">
          <a:xfrm>
            <a:off x="2682179" y="3120571"/>
            <a:ext cx="1903769" cy="147048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a:extLst>
              <a:ext uri="{FF2B5EF4-FFF2-40B4-BE49-F238E27FC236}">
                <a16:creationId xmlns:a16="http://schemas.microsoft.com/office/drawing/2014/main" id="{F6E4C066-3E45-4981-8BA0-8936065873E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46103" y="2186541"/>
            <a:ext cx="1855765" cy="1930854"/>
          </a:xfrm>
          <a:prstGeom prst="roundRect">
            <a:avLst>
              <a:gd name="adj" fmla="val 4624"/>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Logo&#10;&#10;Description automatically generated">
            <a:extLst>
              <a:ext uri="{FF2B5EF4-FFF2-40B4-BE49-F238E27FC236}">
                <a16:creationId xmlns:a16="http://schemas.microsoft.com/office/drawing/2014/main" id="{AF425911-5361-43D6-BFCA-3DB7E9303E6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59989" y="1987145"/>
            <a:ext cx="1720100" cy="1703111"/>
          </a:xfrm>
          <a:prstGeom prst="rect">
            <a:avLst/>
          </a:prstGeom>
        </p:spPr>
      </p:pic>
      <p:pic>
        <p:nvPicPr>
          <p:cNvPr id="16" name="Picture 15" descr="Text&#10;&#10;Description automatically generated">
            <a:extLst>
              <a:ext uri="{FF2B5EF4-FFF2-40B4-BE49-F238E27FC236}">
                <a16:creationId xmlns:a16="http://schemas.microsoft.com/office/drawing/2014/main" id="{BE887D7B-2859-4EA2-97F6-8370A5B2362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11086" y="1095680"/>
            <a:ext cx="1016915" cy="732156"/>
          </a:xfrm>
          <a:prstGeom prst="rect">
            <a:avLst/>
          </a:prstGeom>
        </p:spPr>
      </p:pic>
      <p:pic>
        <p:nvPicPr>
          <p:cNvPr id="20" name="Picture 19" descr="Icon&#10;&#10;Description automatically generated">
            <a:extLst>
              <a:ext uri="{FF2B5EF4-FFF2-40B4-BE49-F238E27FC236}">
                <a16:creationId xmlns:a16="http://schemas.microsoft.com/office/drawing/2014/main" id="{E8075ECE-87A9-4AE5-A598-0E22B2375E0C}"/>
              </a:ext>
            </a:extLst>
          </p:cNvPr>
          <p:cNvPicPr>
            <a:picLocks noChangeAspect="1"/>
          </p:cNvPicPr>
          <p:nvPr/>
        </p:nvPicPr>
        <p:blipFill rotWithShape="1">
          <a:blip r:embed="rId14">
            <a:extLst>
              <a:ext uri="{28A0092B-C50C-407E-A947-70E740481C1C}">
                <a14:useLocalDpi xmlns:a14="http://schemas.microsoft.com/office/drawing/2010/main" val="0"/>
              </a:ext>
            </a:extLst>
          </a:blip>
          <a:srcRect/>
          <a:stretch/>
        </p:blipFill>
        <p:spPr>
          <a:xfrm>
            <a:off x="1172305" y="3938043"/>
            <a:ext cx="1509874" cy="1057275"/>
          </a:xfrm>
          <a:prstGeom prst="rect">
            <a:avLst/>
          </a:prstGeom>
        </p:spPr>
      </p:pic>
      <p:pic>
        <p:nvPicPr>
          <p:cNvPr id="22" name="Graphic 21" descr="Lightbulb with solid fill">
            <a:extLst>
              <a:ext uri="{FF2B5EF4-FFF2-40B4-BE49-F238E27FC236}">
                <a16:creationId xmlns:a16="http://schemas.microsoft.com/office/drawing/2014/main" id="{D686FCB5-1C0B-468E-A3BD-DF179D52375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803" y="4084909"/>
            <a:ext cx="1012284" cy="1012284"/>
          </a:xfrm>
          <a:prstGeom prst="rect">
            <a:avLst/>
          </a:prstGeom>
        </p:spPr>
      </p:pic>
      <p:pic>
        <p:nvPicPr>
          <p:cNvPr id="35" name="Graphic 34">
            <a:extLst>
              <a:ext uri="{FF2B5EF4-FFF2-40B4-BE49-F238E27FC236}">
                <a16:creationId xmlns:a16="http://schemas.microsoft.com/office/drawing/2014/main" id="{85101B59-D7A2-43DF-8B3F-37BC431821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20850021" flipH="1">
            <a:off x="418683" y="4289804"/>
            <a:ext cx="657553" cy="227724"/>
          </a:xfrm>
          <a:prstGeom prst="rect">
            <a:avLst/>
          </a:prstGeom>
        </p:spPr>
      </p:pic>
      <p:pic>
        <p:nvPicPr>
          <p:cNvPr id="3" name="Picture 2">
            <a:extLst>
              <a:ext uri="{FF2B5EF4-FFF2-40B4-BE49-F238E27FC236}">
                <a16:creationId xmlns:a16="http://schemas.microsoft.com/office/drawing/2014/main" id="{8325E3F5-01E3-D9B7-ACCC-79FF4C44132B}"/>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9853707" y="1074678"/>
            <a:ext cx="997035" cy="780854"/>
          </a:xfrm>
          <a:prstGeom prst="rect">
            <a:avLst/>
          </a:prstGeom>
        </p:spPr>
      </p:pic>
    </p:spTree>
    <p:extLst>
      <p:ext uri="{BB962C8B-B14F-4D97-AF65-F5344CB8AC3E}">
        <p14:creationId xmlns:p14="http://schemas.microsoft.com/office/powerpoint/2010/main" val="2871068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F470A-CBB9-7C61-DAE9-1AD18EA7D9E0}"/>
            </a:ext>
          </a:extLst>
        </p:cNvPr>
        <p:cNvGrpSpPr/>
        <p:nvPr/>
      </p:nvGrpSpPr>
      <p:grpSpPr>
        <a:xfrm>
          <a:off x="0" y="0"/>
          <a:ext cx="0" cy="0"/>
          <a:chOff x="0" y="0"/>
          <a:chExt cx="0" cy="0"/>
        </a:xfrm>
      </p:grpSpPr>
      <p:sp>
        <p:nvSpPr>
          <p:cNvPr id="6" name="Arrow: Curved Down 5">
            <a:extLst>
              <a:ext uri="{FF2B5EF4-FFF2-40B4-BE49-F238E27FC236}">
                <a16:creationId xmlns:a16="http://schemas.microsoft.com/office/drawing/2014/main" id="{4C3E4FD0-6A83-C736-8BE7-2FA0AA7CEF67}"/>
              </a:ext>
            </a:extLst>
          </p:cNvPr>
          <p:cNvSpPr/>
          <p:nvPr/>
        </p:nvSpPr>
        <p:spPr>
          <a:xfrm flipH="1">
            <a:off x="4877042" y="2062887"/>
            <a:ext cx="2253253" cy="692094"/>
          </a:xfrm>
          <a:prstGeom prst="curvedDownArrow">
            <a:avLst/>
          </a:prstGeom>
          <a:solidFill>
            <a:srgbClr val="FF66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0" name="Title 2">
            <a:extLst>
              <a:ext uri="{FF2B5EF4-FFF2-40B4-BE49-F238E27FC236}">
                <a16:creationId xmlns:a16="http://schemas.microsoft.com/office/drawing/2014/main" id="{35192A41-992E-AABA-A84E-9682ECB63EED}"/>
              </a:ext>
            </a:extLst>
          </p:cNvPr>
          <p:cNvSpPr txBox="1">
            <a:spLocks/>
          </p:cNvSpPr>
          <p:nvPr/>
        </p:nvSpPr>
        <p:spPr>
          <a:xfrm>
            <a:off x="1409307" y="405213"/>
            <a:ext cx="9373385" cy="63181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3600" b="0" i="0" u="none" strike="noStrike" kern="1200" cap="none" spc="50" normalizeH="0" baseline="0" noProof="0" dirty="0">
                <a:ln>
                  <a:noFill/>
                </a:ln>
                <a:solidFill>
                  <a:srgbClr val="92D050"/>
                </a:solidFill>
                <a:effectLst/>
                <a:uLnTx/>
                <a:uFillTx/>
                <a:ea typeface="+mj-ea"/>
                <a:cs typeface="+mj-cs"/>
              </a:rPr>
              <a:t>Connecting Project Outcomes to Constitutional Requirements</a:t>
            </a:r>
          </a:p>
        </p:txBody>
      </p:sp>
      <p:sp>
        <p:nvSpPr>
          <p:cNvPr id="14" name="Rectangle: Rounded Corners 13">
            <a:extLst>
              <a:ext uri="{FF2B5EF4-FFF2-40B4-BE49-F238E27FC236}">
                <a16:creationId xmlns:a16="http://schemas.microsoft.com/office/drawing/2014/main" id="{04989B33-1F6A-DB11-2D94-F3794774F0C4}"/>
              </a:ext>
            </a:extLst>
          </p:cNvPr>
          <p:cNvSpPr/>
          <p:nvPr/>
        </p:nvSpPr>
        <p:spPr>
          <a:xfrm>
            <a:off x="6286260" y="2754981"/>
            <a:ext cx="3771899" cy="3726287"/>
          </a:xfrm>
          <a:prstGeom prst="roundRect">
            <a:avLst/>
          </a:prstGeom>
          <a:solidFill>
            <a:srgbClr val="E6A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28700" marR="0" lvl="3"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Franklin Gothic Medium"/>
              <a:ea typeface="+mn-ea"/>
              <a:cs typeface="+mn-cs"/>
            </a:endParaRPr>
          </a:p>
          <a:p>
            <a:pPr marL="914400" marR="0" lvl="3" indent="0" algn="l" defTabSz="685800" rtl="0" eaLnBrk="1" fontAlgn="auto" latinLnBrk="0" hangingPunct="1">
              <a:lnSpc>
                <a:spcPct val="100000"/>
              </a:lnSpc>
              <a:spcBef>
                <a:spcPts val="3600"/>
              </a:spcBef>
              <a:spcAft>
                <a:spcPts val="48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rPr>
              <a:t>Technical Assistance</a:t>
            </a:r>
          </a:p>
          <a:p>
            <a:pPr marL="914400" marR="0" lvl="3" indent="0" algn="l" defTabSz="685800" rtl="0" eaLnBrk="1" fontAlgn="auto" latinLnBrk="0" hangingPunct="1">
              <a:lnSpc>
                <a:spcPct val="100000"/>
              </a:lnSpc>
              <a:spcBef>
                <a:spcPts val="0"/>
              </a:spcBef>
              <a:spcAft>
                <a:spcPts val="48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rPr>
              <a:t>Engagement/Outreach</a:t>
            </a:r>
          </a:p>
          <a:p>
            <a:pPr marL="914400" marR="0" lvl="3" indent="0" algn="l" defTabSz="685800" rtl="0" eaLnBrk="1" fontAlgn="auto" latinLnBrk="0" hangingPunct="1">
              <a:lnSpc>
                <a:spcPct val="100000"/>
              </a:lnSpc>
              <a:spcBef>
                <a:spcPts val="0"/>
              </a:spcBef>
              <a:spcAft>
                <a:spcPts val="48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rPr>
              <a:t>Monitoring</a:t>
            </a: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0" name="Rectangle: Rounded Corners 19">
            <a:extLst>
              <a:ext uri="{FF2B5EF4-FFF2-40B4-BE49-F238E27FC236}">
                <a16:creationId xmlns:a16="http://schemas.microsoft.com/office/drawing/2014/main" id="{15F852BB-1C76-0BD3-778A-D73D9CCBDB0B}"/>
              </a:ext>
            </a:extLst>
          </p:cNvPr>
          <p:cNvSpPr/>
          <p:nvPr/>
        </p:nvSpPr>
        <p:spPr>
          <a:xfrm>
            <a:off x="2134168" y="2757545"/>
            <a:ext cx="3842887" cy="3754984"/>
          </a:xfrm>
          <a:prstGeom prst="round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8580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rPr>
              <a:t>Acquire from willing owners </a:t>
            </a:r>
          </a:p>
          <a:p>
            <a:pPr marL="68580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rPr>
              <a:t>interests in land or water </a:t>
            </a:r>
          </a:p>
          <a:p>
            <a:pPr marL="68580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rPr>
              <a:t>that will protect or restore </a:t>
            </a:r>
          </a:p>
          <a:p>
            <a:pPr marL="68580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rPr>
              <a:t>fish &amp; wildlife habitat</a:t>
            </a:r>
          </a:p>
          <a:p>
            <a:pPr marL="68580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endParaRPr>
          </a:p>
          <a:p>
            <a:pPr marL="68580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rPr>
              <a:t>Carry out projects to protect or restore fish &amp; wildlife habitat</a:t>
            </a:r>
          </a:p>
          <a:p>
            <a:pPr marL="68580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endParaRPr>
          </a:p>
          <a:p>
            <a:pPr marL="68580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rPr>
              <a:t>Carry out projects to protect </a:t>
            </a:r>
          </a:p>
          <a:p>
            <a:pPr marL="68580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rPr>
              <a:t>or restore natural watershed </a:t>
            </a:r>
          </a:p>
          <a:p>
            <a:pPr marL="68580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rPr>
              <a:t>functions to improve water </a:t>
            </a:r>
          </a:p>
          <a:p>
            <a:pPr marL="68580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Franklin Gothic Book" panose="020B0503020102020204"/>
                <a:ea typeface="+mn-ea"/>
                <a:cs typeface="+mn-cs"/>
              </a:rPr>
              <a:t>quality or stream flows</a:t>
            </a:r>
          </a:p>
        </p:txBody>
      </p:sp>
      <p:sp>
        <p:nvSpPr>
          <p:cNvPr id="27" name="TextBox 26">
            <a:extLst>
              <a:ext uri="{FF2B5EF4-FFF2-40B4-BE49-F238E27FC236}">
                <a16:creationId xmlns:a16="http://schemas.microsoft.com/office/drawing/2014/main" id="{D6F19B68-0A49-54EF-4E71-FB52B27A5914}"/>
              </a:ext>
            </a:extLst>
          </p:cNvPr>
          <p:cNvSpPr txBox="1"/>
          <p:nvPr/>
        </p:nvSpPr>
        <p:spPr>
          <a:xfrm>
            <a:off x="6285937" y="3235841"/>
            <a:ext cx="3771897" cy="346249"/>
          </a:xfrm>
          <a:prstGeom prst="rect">
            <a:avLst/>
          </a:prstGeom>
          <a:solidFill>
            <a:srgbClr val="FFFFD9">
              <a:alpha val="50000"/>
            </a:srgb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Medium"/>
                <a:ea typeface="+mn-lt"/>
                <a:cs typeface="+mn-lt"/>
              </a:rPr>
              <a:t>Activities Necessary for Projects </a:t>
            </a: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8" name="TextBox 27">
            <a:extLst>
              <a:ext uri="{FF2B5EF4-FFF2-40B4-BE49-F238E27FC236}">
                <a16:creationId xmlns:a16="http://schemas.microsoft.com/office/drawing/2014/main" id="{C23DA37A-876D-8614-0D01-DDA412887CC6}"/>
              </a:ext>
            </a:extLst>
          </p:cNvPr>
          <p:cNvSpPr txBox="1"/>
          <p:nvPr/>
        </p:nvSpPr>
        <p:spPr>
          <a:xfrm>
            <a:off x="2134167" y="1520518"/>
            <a:ext cx="7923666"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Book" panose="020B0503020102020204"/>
                <a:ea typeface="+mn-ea"/>
                <a:cs typeface="+mn-cs"/>
              </a:rPr>
              <a:t>Article XV (</a:t>
            </a:r>
            <a:r>
              <a:rPr kumimoji="0" lang="en-US" sz="1800" b="1" i="0" u="none" strike="noStrike" kern="1200" cap="none" spc="0" normalizeH="0" baseline="0" noProof="0" err="1">
                <a:ln>
                  <a:noFill/>
                </a:ln>
                <a:solidFill>
                  <a:prstClr val="black"/>
                </a:solidFill>
                <a:effectLst/>
                <a:uLnTx/>
                <a:uFillTx/>
                <a:latin typeface="Franklin Gothic Book" panose="020B0503020102020204"/>
                <a:ea typeface="+mn-ea"/>
                <a:cs typeface="+mn-cs"/>
              </a:rPr>
              <a:t>4b</a:t>
            </a:r>
            <a:r>
              <a:rPr kumimoji="0" lang="en-US" sz="1800" b="1" i="0" u="none" strike="noStrike" kern="1200" cap="none" spc="0" normalizeH="0" baseline="0" noProof="0">
                <a:ln>
                  <a:noFill/>
                </a:ln>
                <a:solidFill>
                  <a:prstClr val="black"/>
                </a:solidFill>
                <a:effectLst/>
                <a:uLnTx/>
                <a:uFillTx/>
                <a:latin typeface="Franklin Gothic Book" panose="020B0503020102020204"/>
                <a:ea typeface="+mn-ea"/>
                <a:cs typeface="+mn-cs"/>
              </a:rPr>
              <a:t>) Constitution &amp; ORS 541.956: Moneys shall be used only to... </a:t>
            </a:r>
          </a:p>
        </p:txBody>
      </p:sp>
      <p:pic>
        <p:nvPicPr>
          <p:cNvPr id="31" name="Picture 30">
            <a:extLst>
              <a:ext uri="{FF2B5EF4-FFF2-40B4-BE49-F238E27FC236}">
                <a16:creationId xmlns:a16="http://schemas.microsoft.com/office/drawing/2014/main" id="{808D296D-2DC9-74EF-7C01-A324CE9C0B0B}"/>
              </a:ext>
            </a:extLst>
          </p:cNvPr>
          <p:cNvPicPr>
            <a:picLocks noChangeAspect="1"/>
          </p:cNvPicPr>
          <p:nvPr/>
        </p:nvPicPr>
        <p:blipFill>
          <a:blip r:embed="rId3"/>
          <a:stretch>
            <a:fillRect/>
          </a:stretch>
        </p:blipFill>
        <p:spPr>
          <a:xfrm>
            <a:off x="6470689" y="5463864"/>
            <a:ext cx="659606" cy="650081"/>
          </a:xfrm>
          <a:prstGeom prst="rect">
            <a:avLst/>
          </a:prstGeom>
        </p:spPr>
      </p:pic>
      <p:pic>
        <p:nvPicPr>
          <p:cNvPr id="32" name="Picture 31">
            <a:extLst>
              <a:ext uri="{FF2B5EF4-FFF2-40B4-BE49-F238E27FC236}">
                <a16:creationId xmlns:a16="http://schemas.microsoft.com/office/drawing/2014/main" id="{4A50E3EC-F002-5DCB-24D3-2352AD3EE955}"/>
              </a:ext>
            </a:extLst>
          </p:cNvPr>
          <p:cNvPicPr>
            <a:picLocks noChangeAspect="1"/>
          </p:cNvPicPr>
          <p:nvPr/>
        </p:nvPicPr>
        <p:blipFill>
          <a:blip r:embed="rId4"/>
          <a:stretch>
            <a:fillRect/>
          </a:stretch>
        </p:blipFill>
        <p:spPr>
          <a:xfrm>
            <a:off x="2323339" y="5337483"/>
            <a:ext cx="620583" cy="659026"/>
          </a:xfrm>
          <a:prstGeom prst="rect">
            <a:avLst/>
          </a:prstGeom>
        </p:spPr>
      </p:pic>
      <p:pic>
        <p:nvPicPr>
          <p:cNvPr id="34" name="Picture 33">
            <a:extLst>
              <a:ext uri="{FF2B5EF4-FFF2-40B4-BE49-F238E27FC236}">
                <a16:creationId xmlns:a16="http://schemas.microsoft.com/office/drawing/2014/main" id="{ACAA9B6D-0EB5-E4DD-6C59-E3D7689CC73F}"/>
              </a:ext>
            </a:extLst>
          </p:cNvPr>
          <p:cNvPicPr>
            <a:picLocks noChangeAspect="1"/>
          </p:cNvPicPr>
          <p:nvPr/>
        </p:nvPicPr>
        <p:blipFill>
          <a:blip r:embed="rId5"/>
          <a:stretch>
            <a:fillRect/>
          </a:stretch>
        </p:blipFill>
        <p:spPr>
          <a:xfrm>
            <a:off x="6469498" y="4618124"/>
            <a:ext cx="628650" cy="633413"/>
          </a:xfrm>
          <a:prstGeom prst="rect">
            <a:avLst/>
          </a:prstGeom>
        </p:spPr>
      </p:pic>
      <p:pic>
        <p:nvPicPr>
          <p:cNvPr id="35" name="Picture 34">
            <a:extLst>
              <a:ext uri="{FF2B5EF4-FFF2-40B4-BE49-F238E27FC236}">
                <a16:creationId xmlns:a16="http://schemas.microsoft.com/office/drawing/2014/main" id="{7215A8AF-C66C-07CA-BB40-2DB7F3D9588F}"/>
              </a:ext>
            </a:extLst>
          </p:cNvPr>
          <p:cNvPicPr>
            <a:picLocks noChangeAspect="1"/>
          </p:cNvPicPr>
          <p:nvPr/>
        </p:nvPicPr>
        <p:blipFill>
          <a:blip r:embed="rId6"/>
          <a:stretch>
            <a:fillRect/>
          </a:stretch>
        </p:blipFill>
        <p:spPr>
          <a:xfrm>
            <a:off x="2313813" y="4383667"/>
            <a:ext cx="635228" cy="616921"/>
          </a:xfrm>
          <a:prstGeom prst="rect">
            <a:avLst/>
          </a:prstGeom>
        </p:spPr>
      </p:pic>
      <p:pic>
        <p:nvPicPr>
          <p:cNvPr id="38" name="Picture 37">
            <a:extLst>
              <a:ext uri="{FF2B5EF4-FFF2-40B4-BE49-F238E27FC236}">
                <a16:creationId xmlns:a16="http://schemas.microsoft.com/office/drawing/2014/main" id="{0E777E1B-8F8C-DE20-043B-D600CF998832}"/>
              </a:ext>
            </a:extLst>
          </p:cNvPr>
          <p:cNvPicPr>
            <a:picLocks noChangeAspect="1"/>
          </p:cNvPicPr>
          <p:nvPr/>
        </p:nvPicPr>
        <p:blipFill>
          <a:blip r:embed="rId7"/>
          <a:stretch>
            <a:fillRect/>
          </a:stretch>
        </p:blipFill>
        <p:spPr>
          <a:xfrm>
            <a:off x="2332863" y="3377385"/>
            <a:ext cx="609600" cy="616923"/>
          </a:xfrm>
          <a:prstGeom prst="rect">
            <a:avLst/>
          </a:prstGeom>
        </p:spPr>
      </p:pic>
      <p:pic>
        <p:nvPicPr>
          <p:cNvPr id="39" name="Picture 38">
            <a:extLst>
              <a:ext uri="{FF2B5EF4-FFF2-40B4-BE49-F238E27FC236}">
                <a16:creationId xmlns:a16="http://schemas.microsoft.com/office/drawing/2014/main" id="{B3F1C4C0-B03D-7B15-BF53-5E2D2F9025DE}"/>
              </a:ext>
            </a:extLst>
          </p:cNvPr>
          <p:cNvPicPr>
            <a:picLocks noChangeAspect="1"/>
          </p:cNvPicPr>
          <p:nvPr/>
        </p:nvPicPr>
        <p:blipFill>
          <a:blip r:embed="rId8"/>
          <a:stretch>
            <a:fillRect/>
          </a:stretch>
        </p:blipFill>
        <p:spPr>
          <a:xfrm>
            <a:off x="6470689" y="3790736"/>
            <a:ext cx="621506" cy="592931"/>
          </a:xfrm>
          <a:prstGeom prst="rect">
            <a:avLst/>
          </a:prstGeom>
        </p:spPr>
      </p:pic>
    </p:spTree>
    <p:extLst>
      <p:ext uri="{BB962C8B-B14F-4D97-AF65-F5344CB8AC3E}">
        <p14:creationId xmlns:p14="http://schemas.microsoft.com/office/powerpoint/2010/main" val="19823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9237F6F8-4A79-19E3-62E0-2EFBB457D376}"/>
              </a:ext>
            </a:extLst>
          </p:cNvPr>
          <p:cNvSpPr/>
          <p:nvPr/>
        </p:nvSpPr>
        <p:spPr>
          <a:xfrm>
            <a:off x="0" y="1085850"/>
            <a:ext cx="12191999" cy="5605779"/>
          </a:xfrm>
          <a:prstGeom prst="rect">
            <a:avLst/>
          </a:prstGeom>
          <a:gradFill>
            <a:gsLst>
              <a:gs pos="100000">
                <a:schemeClr val="accent1">
                  <a:lumMod val="20000"/>
                  <a:lumOff val="80000"/>
                </a:schemeClr>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106EAC4-9B6E-C788-8746-60D944B6608B}"/>
              </a:ext>
            </a:extLst>
          </p:cNvPr>
          <p:cNvSpPr/>
          <p:nvPr/>
        </p:nvSpPr>
        <p:spPr>
          <a:xfrm>
            <a:off x="0" y="2469899"/>
            <a:ext cx="12191999" cy="1918201"/>
          </a:xfrm>
          <a:prstGeom prst="rect">
            <a:avLst/>
          </a:prstGeom>
          <a:gradFill>
            <a:gsLst>
              <a:gs pos="100000">
                <a:schemeClr val="accent1"/>
              </a:gs>
              <a:gs pos="0">
                <a:schemeClr val="accent1">
                  <a:lumMod val="7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F4A3D09E-E305-4F84-9034-9E7A3D9F01BD}"/>
              </a:ext>
            </a:extLst>
          </p:cNvPr>
          <p:cNvSpPr txBox="1">
            <a:spLocks/>
          </p:cNvSpPr>
          <p:nvPr/>
        </p:nvSpPr>
        <p:spPr>
          <a:xfrm>
            <a:off x="998220" y="239053"/>
            <a:ext cx="10271760" cy="762096"/>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7CCA62"/>
                </a:solidFill>
                <a:effectLst/>
                <a:uLnTx/>
                <a:uFillTx/>
                <a:latin typeface="Franklin Gothic Medium" panose="020B0603020102020204"/>
                <a:ea typeface="+mj-ea"/>
                <a:cs typeface="+mj-cs"/>
              </a:rPr>
              <a:t>Consistent Grantmaking Process</a:t>
            </a:r>
          </a:p>
        </p:txBody>
      </p:sp>
      <p:sp>
        <p:nvSpPr>
          <p:cNvPr id="11" name="Freeform: Shape 10">
            <a:extLst>
              <a:ext uri="{FF2B5EF4-FFF2-40B4-BE49-F238E27FC236}">
                <a16:creationId xmlns:a16="http://schemas.microsoft.com/office/drawing/2014/main" id="{2AEF61BC-4D89-4637-875F-4B46090159FA}"/>
              </a:ext>
            </a:extLst>
          </p:cNvPr>
          <p:cNvSpPr>
            <a:spLocks/>
          </p:cNvSpPr>
          <p:nvPr/>
        </p:nvSpPr>
        <p:spPr>
          <a:xfrm>
            <a:off x="4244542" y="4517757"/>
            <a:ext cx="2244890" cy="897956"/>
          </a:xfrm>
          <a:custGeom>
            <a:avLst/>
            <a:gdLst>
              <a:gd name="connsiteX0" fmla="*/ 0 w 1787695"/>
              <a:gd name="connsiteY0" fmla="*/ 0 h 715078"/>
              <a:gd name="connsiteX1" fmla="*/ 1787695 w 1787695"/>
              <a:gd name="connsiteY1" fmla="*/ 0 h 715078"/>
              <a:gd name="connsiteX2" fmla="*/ 1787695 w 1787695"/>
              <a:gd name="connsiteY2" fmla="*/ 715078 h 715078"/>
              <a:gd name="connsiteX3" fmla="*/ 0 w 1787695"/>
              <a:gd name="connsiteY3" fmla="*/ 715078 h 715078"/>
              <a:gd name="connsiteX4" fmla="*/ 0 w 1787695"/>
              <a:gd name="connsiteY4" fmla="*/ 0 h 715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7695" h="715078">
                <a:moveTo>
                  <a:pt x="0" y="0"/>
                </a:moveTo>
                <a:lnTo>
                  <a:pt x="1787695" y="0"/>
                </a:lnTo>
                <a:lnTo>
                  <a:pt x="1787695" y="715078"/>
                </a:lnTo>
                <a:lnTo>
                  <a:pt x="0" y="715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066800" rtl="0" eaLnBrk="1" fontAlgn="auto" latinLnBrk="0" hangingPunct="1">
              <a:lnSpc>
                <a:spcPct val="100000"/>
              </a:lnSpc>
              <a:spcBef>
                <a:spcPct val="0"/>
              </a:spcBef>
              <a:spcAft>
                <a:spcPct val="35000"/>
              </a:spcAft>
              <a:buClrTx/>
              <a:buSzTx/>
              <a:buFontTx/>
              <a:buNone/>
              <a:tabLst/>
              <a:defRPr cap="all"/>
            </a:pPr>
            <a:r>
              <a:rPr kumimoji="0" lang="en-US" sz="2000" b="0" i="0" u="none" strike="noStrike" kern="1200" cap="all" spc="0" normalizeH="0" baseline="0" noProof="0">
                <a:ln>
                  <a:noFill/>
                </a:ln>
                <a:solidFill>
                  <a:schemeClr val="accent1">
                    <a:lumMod val="75000"/>
                  </a:schemeClr>
                </a:solidFill>
                <a:effectLst/>
                <a:uLnTx/>
                <a:uFillTx/>
                <a:latin typeface="Franklin Gothic Book" panose="020B0503020102020204"/>
                <a:ea typeface="+mn-ea"/>
                <a:cs typeface="+mn-cs"/>
              </a:rPr>
              <a:t>TECHNICAL Review &amp; Recommend</a:t>
            </a:r>
          </a:p>
        </p:txBody>
      </p:sp>
      <p:sp>
        <p:nvSpPr>
          <p:cNvPr id="15" name="Freeform: Shape 14">
            <a:extLst>
              <a:ext uri="{FF2B5EF4-FFF2-40B4-BE49-F238E27FC236}">
                <a16:creationId xmlns:a16="http://schemas.microsoft.com/office/drawing/2014/main" id="{C93FBB73-1E3D-4F57-B065-20B11904C10E}"/>
              </a:ext>
            </a:extLst>
          </p:cNvPr>
          <p:cNvSpPr>
            <a:spLocks/>
          </p:cNvSpPr>
          <p:nvPr/>
        </p:nvSpPr>
        <p:spPr>
          <a:xfrm>
            <a:off x="6601789" y="4517757"/>
            <a:ext cx="1594089" cy="897956"/>
          </a:xfrm>
          <a:custGeom>
            <a:avLst/>
            <a:gdLst>
              <a:gd name="connsiteX0" fmla="*/ 0 w 1787695"/>
              <a:gd name="connsiteY0" fmla="*/ 0 h 715078"/>
              <a:gd name="connsiteX1" fmla="*/ 1787695 w 1787695"/>
              <a:gd name="connsiteY1" fmla="*/ 0 h 715078"/>
              <a:gd name="connsiteX2" fmla="*/ 1787695 w 1787695"/>
              <a:gd name="connsiteY2" fmla="*/ 715078 h 715078"/>
              <a:gd name="connsiteX3" fmla="*/ 0 w 1787695"/>
              <a:gd name="connsiteY3" fmla="*/ 715078 h 715078"/>
              <a:gd name="connsiteX4" fmla="*/ 0 w 1787695"/>
              <a:gd name="connsiteY4" fmla="*/ 0 h 715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7695" h="715078">
                <a:moveTo>
                  <a:pt x="0" y="0"/>
                </a:moveTo>
                <a:lnTo>
                  <a:pt x="1787695" y="0"/>
                </a:lnTo>
                <a:lnTo>
                  <a:pt x="1787695" y="715078"/>
                </a:lnTo>
                <a:lnTo>
                  <a:pt x="0" y="715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066800" rtl="0" eaLnBrk="1" fontAlgn="auto" latinLnBrk="0" hangingPunct="1">
              <a:lnSpc>
                <a:spcPct val="100000"/>
              </a:lnSpc>
              <a:spcBef>
                <a:spcPct val="0"/>
              </a:spcBef>
              <a:spcAft>
                <a:spcPct val="35000"/>
              </a:spcAft>
              <a:buClrTx/>
              <a:buSzTx/>
              <a:buFontTx/>
              <a:buNone/>
              <a:tabLst/>
              <a:defRPr cap="all"/>
            </a:pPr>
            <a:r>
              <a:rPr kumimoji="0" lang="en-US" sz="2000" b="0" i="0" u="none" strike="noStrike" kern="1200" cap="all" spc="0" normalizeH="0" baseline="0" noProof="0">
                <a:ln>
                  <a:noFill/>
                </a:ln>
                <a:solidFill>
                  <a:schemeClr val="accent1">
                    <a:lumMod val="75000"/>
                  </a:schemeClr>
                </a:solidFill>
                <a:effectLst/>
                <a:uLnTx/>
                <a:uFillTx/>
                <a:latin typeface="Franklin Gothic Book" panose="020B0503020102020204"/>
                <a:ea typeface="+mn-ea"/>
                <a:cs typeface="+mn-cs"/>
              </a:rPr>
              <a:t>Award</a:t>
            </a:r>
          </a:p>
        </p:txBody>
      </p:sp>
      <p:sp>
        <p:nvSpPr>
          <p:cNvPr id="17" name="Freeform: Shape 16">
            <a:extLst>
              <a:ext uri="{FF2B5EF4-FFF2-40B4-BE49-F238E27FC236}">
                <a16:creationId xmlns:a16="http://schemas.microsoft.com/office/drawing/2014/main" id="{935C7C34-4653-4242-B584-CA512373065D}"/>
              </a:ext>
            </a:extLst>
          </p:cNvPr>
          <p:cNvSpPr>
            <a:spLocks/>
          </p:cNvSpPr>
          <p:nvPr/>
        </p:nvSpPr>
        <p:spPr>
          <a:xfrm>
            <a:off x="8487211" y="4517757"/>
            <a:ext cx="1515153" cy="989123"/>
          </a:xfrm>
          <a:custGeom>
            <a:avLst/>
            <a:gdLst>
              <a:gd name="connsiteX0" fmla="*/ 0 w 1787695"/>
              <a:gd name="connsiteY0" fmla="*/ 0 h 715078"/>
              <a:gd name="connsiteX1" fmla="*/ 1787695 w 1787695"/>
              <a:gd name="connsiteY1" fmla="*/ 0 h 715078"/>
              <a:gd name="connsiteX2" fmla="*/ 1787695 w 1787695"/>
              <a:gd name="connsiteY2" fmla="*/ 715078 h 715078"/>
              <a:gd name="connsiteX3" fmla="*/ 0 w 1787695"/>
              <a:gd name="connsiteY3" fmla="*/ 715078 h 715078"/>
              <a:gd name="connsiteX4" fmla="*/ 0 w 1787695"/>
              <a:gd name="connsiteY4" fmla="*/ 0 h 715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7695" h="715078">
                <a:moveTo>
                  <a:pt x="0" y="0"/>
                </a:moveTo>
                <a:lnTo>
                  <a:pt x="1787695" y="0"/>
                </a:lnTo>
                <a:lnTo>
                  <a:pt x="1787695" y="715078"/>
                </a:lnTo>
                <a:lnTo>
                  <a:pt x="0" y="715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066800" rtl="0" eaLnBrk="1" fontAlgn="auto" latinLnBrk="0" hangingPunct="1">
              <a:lnSpc>
                <a:spcPct val="100000"/>
              </a:lnSpc>
              <a:spcBef>
                <a:spcPct val="0"/>
              </a:spcBef>
              <a:spcAft>
                <a:spcPct val="35000"/>
              </a:spcAft>
              <a:buClrTx/>
              <a:buSzTx/>
              <a:buFontTx/>
              <a:buNone/>
              <a:tabLst/>
              <a:defRPr cap="all"/>
            </a:pPr>
            <a:r>
              <a:rPr kumimoji="0" lang="en-US" sz="2000" b="0" i="0" u="none" strike="noStrike" kern="1200" cap="all" spc="0" normalizeH="0" baseline="0" noProof="0">
                <a:ln>
                  <a:noFill/>
                </a:ln>
                <a:solidFill>
                  <a:schemeClr val="accent1">
                    <a:lumMod val="75000"/>
                  </a:schemeClr>
                </a:solidFill>
                <a:effectLst/>
                <a:uLnTx/>
                <a:uFillTx/>
                <a:latin typeface="Franklin Gothic Book" panose="020B0503020102020204"/>
                <a:ea typeface="+mn-ea"/>
                <a:cs typeface="+mn-cs"/>
              </a:rPr>
              <a:t>Grant Agreement</a:t>
            </a:r>
          </a:p>
        </p:txBody>
      </p:sp>
      <p:sp>
        <p:nvSpPr>
          <p:cNvPr id="19" name="Freeform: Shape 18">
            <a:extLst>
              <a:ext uri="{FF2B5EF4-FFF2-40B4-BE49-F238E27FC236}">
                <a16:creationId xmlns:a16="http://schemas.microsoft.com/office/drawing/2014/main" id="{66DCAFC2-86BE-46D6-8A16-39B79FA4D237}"/>
              </a:ext>
            </a:extLst>
          </p:cNvPr>
          <p:cNvSpPr>
            <a:spLocks/>
          </p:cNvSpPr>
          <p:nvPr/>
        </p:nvSpPr>
        <p:spPr>
          <a:xfrm>
            <a:off x="9985210" y="4517757"/>
            <a:ext cx="2244890" cy="897956"/>
          </a:xfrm>
          <a:custGeom>
            <a:avLst/>
            <a:gdLst>
              <a:gd name="connsiteX0" fmla="*/ 0 w 1787695"/>
              <a:gd name="connsiteY0" fmla="*/ 0 h 715078"/>
              <a:gd name="connsiteX1" fmla="*/ 1787695 w 1787695"/>
              <a:gd name="connsiteY1" fmla="*/ 0 h 715078"/>
              <a:gd name="connsiteX2" fmla="*/ 1787695 w 1787695"/>
              <a:gd name="connsiteY2" fmla="*/ 715078 h 715078"/>
              <a:gd name="connsiteX3" fmla="*/ 0 w 1787695"/>
              <a:gd name="connsiteY3" fmla="*/ 715078 h 715078"/>
              <a:gd name="connsiteX4" fmla="*/ 0 w 1787695"/>
              <a:gd name="connsiteY4" fmla="*/ 0 h 715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7695" h="715078">
                <a:moveTo>
                  <a:pt x="0" y="0"/>
                </a:moveTo>
                <a:lnTo>
                  <a:pt x="1787695" y="0"/>
                </a:lnTo>
                <a:lnTo>
                  <a:pt x="1787695" y="715078"/>
                </a:lnTo>
                <a:lnTo>
                  <a:pt x="0" y="715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066800" rtl="0" eaLnBrk="1" fontAlgn="auto" latinLnBrk="0" hangingPunct="1">
              <a:lnSpc>
                <a:spcPct val="100000"/>
              </a:lnSpc>
              <a:spcBef>
                <a:spcPct val="0"/>
              </a:spcBef>
              <a:spcAft>
                <a:spcPct val="35000"/>
              </a:spcAft>
              <a:buClrTx/>
              <a:buSzTx/>
              <a:buFontTx/>
              <a:buNone/>
              <a:tabLst/>
              <a:defRPr cap="all"/>
            </a:pPr>
            <a:r>
              <a:rPr kumimoji="0" lang="en-US" sz="2000" b="0" i="0" u="none" strike="noStrike" kern="1200" cap="all" spc="0" normalizeH="0" baseline="0" noProof="0">
                <a:ln>
                  <a:noFill/>
                </a:ln>
                <a:solidFill>
                  <a:schemeClr val="accent1">
                    <a:lumMod val="75000"/>
                  </a:schemeClr>
                </a:solidFill>
                <a:effectLst/>
                <a:uLnTx/>
                <a:uFillTx/>
                <a:latin typeface="Franklin Gothic Book" panose="020B0503020102020204"/>
                <a:ea typeface="+mn-ea"/>
                <a:cs typeface="+mn-cs"/>
              </a:rPr>
              <a:t>Reporting</a:t>
            </a:r>
          </a:p>
        </p:txBody>
      </p:sp>
      <p:grpSp>
        <p:nvGrpSpPr>
          <p:cNvPr id="53" name="Group 52">
            <a:extLst>
              <a:ext uri="{FF2B5EF4-FFF2-40B4-BE49-F238E27FC236}">
                <a16:creationId xmlns:a16="http://schemas.microsoft.com/office/drawing/2014/main" id="{FFB4280B-825C-4DEA-8C86-6A3DA31FC385}"/>
              </a:ext>
            </a:extLst>
          </p:cNvPr>
          <p:cNvGrpSpPr>
            <a:grpSpLocks/>
          </p:cNvGrpSpPr>
          <p:nvPr/>
        </p:nvGrpSpPr>
        <p:grpSpPr>
          <a:xfrm>
            <a:off x="8507625" y="2774721"/>
            <a:ext cx="1369383" cy="1369383"/>
            <a:chOff x="9189196" y="2566941"/>
            <a:chExt cx="1090494" cy="1090494"/>
          </a:xfrm>
          <a:effectLst>
            <a:outerShdw blurRad="63500" sx="102000" sy="102000" algn="ctr" rotWithShape="0">
              <a:prstClr val="black">
                <a:alpha val="40000"/>
              </a:prstClr>
            </a:outerShdw>
          </a:effectLst>
        </p:grpSpPr>
        <p:sp>
          <p:nvSpPr>
            <p:cNvPr id="16" name="Oval 15">
              <a:extLst>
                <a:ext uri="{FF2B5EF4-FFF2-40B4-BE49-F238E27FC236}">
                  <a16:creationId xmlns:a16="http://schemas.microsoft.com/office/drawing/2014/main" id="{B98E9A4C-DB1E-4B8F-9AB7-E95C37E317DA}"/>
                </a:ext>
              </a:extLst>
            </p:cNvPr>
            <p:cNvSpPr>
              <a:spLocks/>
            </p:cNvSpPr>
            <p:nvPr/>
          </p:nvSpPr>
          <p:spPr>
            <a:xfrm>
              <a:off x="9189196" y="2566941"/>
              <a:ext cx="1090494" cy="1090494"/>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a:ea typeface="+mn-ea"/>
                <a:cs typeface="+mn-cs"/>
              </a:endParaRPr>
            </a:p>
          </p:txBody>
        </p:sp>
        <p:sp>
          <p:nvSpPr>
            <p:cNvPr id="29" name="Rectangle 28" descr="Trophy">
              <a:extLst>
                <a:ext uri="{FF2B5EF4-FFF2-40B4-BE49-F238E27FC236}">
                  <a16:creationId xmlns:a16="http://schemas.microsoft.com/office/drawing/2014/main" id="{AE4A2852-E8C2-4CF2-A19B-9C028E899CA7}"/>
                </a:ext>
              </a:extLst>
            </p:cNvPr>
            <p:cNvSpPr>
              <a:spLocks/>
            </p:cNvSpPr>
            <p:nvPr/>
          </p:nvSpPr>
          <p:spPr>
            <a:xfrm>
              <a:off x="9433512" y="2804147"/>
              <a:ext cx="625693" cy="62569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grpSp>
        <p:nvGrpSpPr>
          <p:cNvPr id="54" name="Group 53">
            <a:extLst>
              <a:ext uri="{FF2B5EF4-FFF2-40B4-BE49-F238E27FC236}">
                <a16:creationId xmlns:a16="http://schemas.microsoft.com/office/drawing/2014/main" id="{26C6E56A-E9AF-4628-BF17-ED16B448A930}"/>
              </a:ext>
            </a:extLst>
          </p:cNvPr>
          <p:cNvGrpSpPr>
            <a:grpSpLocks/>
          </p:cNvGrpSpPr>
          <p:nvPr/>
        </p:nvGrpSpPr>
        <p:grpSpPr>
          <a:xfrm>
            <a:off x="10347729" y="2774721"/>
            <a:ext cx="1369383" cy="1369383"/>
            <a:chOff x="10685859" y="2566941"/>
            <a:chExt cx="1090494" cy="1090494"/>
          </a:xfrm>
          <a:effectLst>
            <a:outerShdw blurRad="63500" sx="102000" sy="102000" algn="ctr" rotWithShape="0">
              <a:prstClr val="black">
                <a:alpha val="40000"/>
              </a:prstClr>
            </a:outerShdw>
          </a:effectLst>
        </p:grpSpPr>
        <p:sp>
          <p:nvSpPr>
            <p:cNvPr id="18" name="Oval 17">
              <a:extLst>
                <a:ext uri="{FF2B5EF4-FFF2-40B4-BE49-F238E27FC236}">
                  <a16:creationId xmlns:a16="http://schemas.microsoft.com/office/drawing/2014/main" id="{96E7B9EA-27BE-4CC2-AC58-AD3A2355F4F7}"/>
                </a:ext>
              </a:extLst>
            </p:cNvPr>
            <p:cNvSpPr>
              <a:spLocks/>
            </p:cNvSpPr>
            <p:nvPr/>
          </p:nvSpPr>
          <p:spPr>
            <a:xfrm>
              <a:off x="10685859" y="2566941"/>
              <a:ext cx="1090494" cy="1090494"/>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a:ea typeface="+mn-ea"/>
                <a:cs typeface="+mn-cs"/>
              </a:endParaRPr>
            </a:p>
          </p:txBody>
        </p:sp>
        <p:sp>
          <p:nvSpPr>
            <p:cNvPr id="30" name="Rectangle 29" descr="Bar chart">
              <a:extLst>
                <a:ext uri="{FF2B5EF4-FFF2-40B4-BE49-F238E27FC236}">
                  <a16:creationId xmlns:a16="http://schemas.microsoft.com/office/drawing/2014/main" id="{FBC8C56C-E309-424D-B2BC-56337FC8D384}"/>
                </a:ext>
              </a:extLst>
            </p:cNvPr>
            <p:cNvSpPr>
              <a:spLocks/>
            </p:cNvSpPr>
            <p:nvPr/>
          </p:nvSpPr>
          <p:spPr>
            <a:xfrm>
              <a:off x="10959644" y="2804147"/>
              <a:ext cx="625693" cy="62569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sp>
        <p:nvSpPr>
          <p:cNvPr id="9" name="Oval 8">
            <a:extLst>
              <a:ext uri="{FF2B5EF4-FFF2-40B4-BE49-F238E27FC236}">
                <a16:creationId xmlns:a16="http://schemas.microsoft.com/office/drawing/2014/main" id="{6AD875C9-E845-45CB-A4F6-C4D89280D8C4}"/>
              </a:ext>
            </a:extLst>
          </p:cNvPr>
          <p:cNvSpPr>
            <a:spLocks/>
          </p:cNvSpPr>
          <p:nvPr/>
        </p:nvSpPr>
        <p:spPr>
          <a:xfrm>
            <a:off x="4585315" y="2774721"/>
            <a:ext cx="1369383" cy="1369383"/>
          </a:xfrm>
          <a:prstGeom prst="ellipse">
            <a:avLst/>
          </a:prstGeom>
          <a:effectLst>
            <a:outerShdw blurRad="63500" sx="102000" sy="102000" algn="ctr" rotWithShape="0">
              <a:prstClr val="black">
                <a:alpha val="40000"/>
              </a:prstClr>
            </a:outerShdw>
          </a:effectLst>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a:ea typeface="+mn-ea"/>
              <a:cs typeface="+mn-cs"/>
            </a:endParaRPr>
          </a:p>
        </p:txBody>
      </p:sp>
      <p:grpSp>
        <p:nvGrpSpPr>
          <p:cNvPr id="52" name="Group 51">
            <a:extLst>
              <a:ext uri="{FF2B5EF4-FFF2-40B4-BE49-F238E27FC236}">
                <a16:creationId xmlns:a16="http://schemas.microsoft.com/office/drawing/2014/main" id="{E3EE3F7F-0951-4943-82B1-6238A723F19B}"/>
              </a:ext>
            </a:extLst>
          </p:cNvPr>
          <p:cNvGrpSpPr>
            <a:grpSpLocks/>
          </p:cNvGrpSpPr>
          <p:nvPr/>
        </p:nvGrpSpPr>
        <p:grpSpPr>
          <a:xfrm>
            <a:off x="6619024" y="2774721"/>
            <a:ext cx="1369383" cy="1369383"/>
            <a:chOff x="7498765" y="2566941"/>
            <a:chExt cx="1090494" cy="1090494"/>
          </a:xfrm>
          <a:effectLst>
            <a:outerShdw blurRad="63500" sx="102000" sy="102000" algn="ctr" rotWithShape="0">
              <a:prstClr val="black">
                <a:alpha val="40000"/>
              </a:prstClr>
            </a:outerShdw>
          </a:effectLst>
        </p:grpSpPr>
        <p:sp>
          <p:nvSpPr>
            <p:cNvPr id="13" name="Oval 12">
              <a:extLst>
                <a:ext uri="{FF2B5EF4-FFF2-40B4-BE49-F238E27FC236}">
                  <a16:creationId xmlns:a16="http://schemas.microsoft.com/office/drawing/2014/main" id="{FFA2D083-50D1-44F2-ADC7-02AF6B4A6C6A}"/>
                </a:ext>
              </a:extLst>
            </p:cNvPr>
            <p:cNvSpPr>
              <a:spLocks/>
            </p:cNvSpPr>
            <p:nvPr/>
          </p:nvSpPr>
          <p:spPr>
            <a:xfrm>
              <a:off x="7498765" y="2566941"/>
              <a:ext cx="1090494" cy="1090494"/>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a:ea typeface="+mn-ea"/>
                <a:cs typeface="+mn-cs"/>
              </a:endParaRPr>
            </a:p>
          </p:txBody>
        </p:sp>
        <p:sp>
          <p:nvSpPr>
            <p:cNvPr id="43" name="Rectangle 42" descr="Customer Review">
              <a:extLst>
                <a:ext uri="{FF2B5EF4-FFF2-40B4-BE49-F238E27FC236}">
                  <a16:creationId xmlns:a16="http://schemas.microsoft.com/office/drawing/2014/main" id="{4B9B2D56-AB4E-48EE-B1D5-C2CB93E89D07}"/>
                </a:ext>
              </a:extLst>
            </p:cNvPr>
            <p:cNvSpPr>
              <a:spLocks/>
            </p:cNvSpPr>
            <p:nvPr/>
          </p:nvSpPr>
          <p:spPr>
            <a:xfrm>
              <a:off x="7743905" y="2792845"/>
              <a:ext cx="625693" cy="62569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grpSp>
        <p:nvGrpSpPr>
          <p:cNvPr id="2" name="Group 1">
            <a:extLst>
              <a:ext uri="{FF2B5EF4-FFF2-40B4-BE49-F238E27FC236}">
                <a16:creationId xmlns:a16="http://schemas.microsoft.com/office/drawing/2014/main" id="{292E2829-1364-B5F4-B2AD-E5322F22ABB6}"/>
              </a:ext>
            </a:extLst>
          </p:cNvPr>
          <p:cNvGrpSpPr>
            <a:grpSpLocks/>
          </p:cNvGrpSpPr>
          <p:nvPr/>
        </p:nvGrpSpPr>
        <p:grpSpPr>
          <a:xfrm>
            <a:off x="457291" y="2774721"/>
            <a:ext cx="1369383" cy="1369383"/>
            <a:chOff x="351785" y="2566941"/>
            <a:chExt cx="1090494" cy="1090494"/>
          </a:xfrm>
          <a:effectLst>
            <a:outerShdw blurRad="63500" sx="102000" sy="102000" algn="ctr" rotWithShape="0">
              <a:prstClr val="black">
                <a:alpha val="40000"/>
              </a:prstClr>
            </a:outerShdw>
          </a:effectLst>
        </p:grpSpPr>
        <p:sp>
          <p:nvSpPr>
            <p:cNvPr id="3" name="Oval 2">
              <a:extLst>
                <a:ext uri="{FF2B5EF4-FFF2-40B4-BE49-F238E27FC236}">
                  <a16:creationId xmlns:a16="http://schemas.microsoft.com/office/drawing/2014/main" id="{A45D5E21-15B6-A1D0-3E48-87831A6856B2}"/>
                </a:ext>
              </a:extLst>
            </p:cNvPr>
            <p:cNvSpPr>
              <a:spLocks/>
            </p:cNvSpPr>
            <p:nvPr/>
          </p:nvSpPr>
          <p:spPr>
            <a:xfrm>
              <a:off x="351785" y="2566941"/>
              <a:ext cx="1090494" cy="1090494"/>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a:ea typeface="+mn-ea"/>
                <a:cs typeface="+mn-cs"/>
              </a:endParaRPr>
            </a:p>
          </p:txBody>
        </p:sp>
        <p:sp>
          <p:nvSpPr>
            <p:cNvPr id="4" name="Rectangle 3" descr="Document">
              <a:extLst>
                <a:ext uri="{FF2B5EF4-FFF2-40B4-BE49-F238E27FC236}">
                  <a16:creationId xmlns:a16="http://schemas.microsoft.com/office/drawing/2014/main" id="{6911CCCD-984E-1514-7EA7-05242EB363E5}"/>
                </a:ext>
              </a:extLst>
            </p:cNvPr>
            <p:cNvSpPr>
              <a:spLocks/>
            </p:cNvSpPr>
            <p:nvPr/>
          </p:nvSpPr>
          <p:spPr>
            <a:xfrm>
              <a:off x="584185" y="2799342"/>
              <a:ext cx="625693" cy="625693"/>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sp>
        <p:nvSpPr>
          <p:cNvPr id="5" name="Freeform: Shape 4">
            <a:extLst>
              <a:ext uri="{FF2B5EF4-FFF2-40B4-BE49-F238E27FC236}">
                <a16:creationId xmlns:a16="http://schemas.microsoft.com/office/drawing/2014/main" id="{DC0EADAD-401B-1083-8FFD-D1353A6C2BE6}"/>
              </a:ext>
            </a:extLst>
          </p:cNvPr>
          <p:cNvSpPr>
            <a:spLocks/>
          </p:cNvSpPr>
          <p:nvPr/>
        </p:nvSpPr>
        <p:spPr>
          <a:xfrm>
            <a:off x="19538" y="4517757"/>
            <a:ext cx="2244890" cy="897956"/>
          </a:xfrm>
          <a:custGeom>
            <a:avLst/>
            <a:gdLst>
              <a:gd name="connsiteX0" fmla="*/ 0 w 1787695"/>
              <a:gd name="connsiteY0" fmla="*/ 0 h 715078"/>
              <a:gd name="connsiteX1" fmla="*/ 1787695 w 1787695"/>
              <a:gd name="connsiteY1" fmla="*/ 0 h 715078"/>
              <a:gd name="connsiteX2" fmla="*/ 1787695 w 1787695"/>
              <a:gd name="connsiteY2" fmla="*/ 715078 h 715078"/>
              <a:gd name="connsiteX3" fmla="*/ 0 w 1787695"/>
              <a:gd name="connsiteY3" fmla="*/ 715078 h 715078"/>
              <a:gd name="connsiteX4" fmla="*/ 0 w 1787695"/>
              <a:gd name="connsiteY4" fmla="*/ 0 h 715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7695" h="715078">
                <a:moveTo>
                  <a:pt x="0" y="0"/>
                </a:moveTo>
                <a:lnTo>
                  <a:pt x="1787695" y="0"/>
                </a:lnTo>
                <a:lnTo>
                  <a:pt x="1787695" y="715078"/>
                </a:lnTo>
                <a:lnTo>
                  <a:pt x="0" y="715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066800" rtl="0" eaLnBrk="1" fontAlgn="auto" latinLnBrk="0" hangingPunct="1">
              <a:lnSpc>
                <a:spcPct val="100000"/>
              </a:lnSpc>
              <a:spcBef>
                <a:spcPct val="0"/>
              </a:spcBef>
              <a:spcAft>
                <a:spcPct val="35000"/>
              </a:spcAft>
              <a:buClrTx/>
              <a:buSzTx/>
              <a:buFontTx/>
              <a:buNone/>
              <a:tabLst/>
              <a:defRPr cap="all"/>
            </a:pPr>
            <a:r>
              <a:rPr kumimoji="0" lang="en-US" sz="2000" b="0" i="0" u="none" strike="noStrike" kern="1200" cap="all" spc="0" normalizeH="0" baseline="0" noProof="0">
                <a:ln>
                  <a:noFill/>
                </a:ln>
                <a:solidFill>
                  <a:schemeClr val="accent1">
                    <a:lumMod val="75000"/>
                  </a:schemeClr>
                </a:solidFill>
                <a:effectLst/>
                <a:uLnTx/>
                <a:uFillTx/>
                <a:latin typeface="Franklin Gothic Book" panose="020B0503020102020204"/>
                <a:ea typeface="+mn-ea"/>
                <a:cs typeface="+mn-cs"/>
              </a:rPr>
              <a:t>Solicitation</a:t>
            </a:r>
          </a:p>
        </p:txBody>
      </p:sp>
      <p:grpSp>
        <p:nvGrpSpPr>
          <p:cNvPr id="8" name="Group 7">
            <a:extLst>
              <a:ext uri="{FF2B5EF4-FFF2-40B4-BE49-F238E27FC236}">
                <a16:creationId xmlns:a16="http://schemas.microsoft.com/office/drawing/2014/main" id="{00468EC4-9679-8D7A-7A6C-8787616A29EE}"/>
              </a:ext>
            </a:extLst>
          </p:cNvPr>
          <p:cNvGrpSpPr>
            <a:grpSpLocks/>
          </p:cNvGrpSpPr>
          <p:nvPr/>
        </p:nvGrpSpPr>
        <p:grpSpPr>
          <a:xfrm>
            <a:off x="2530828" y="2774721"/>
            <a:ext cx="1369383" cy="1369383"/>
            <a:chOff x="2452327" y="2566941"/>
            <a:chExt cx="1090494" cy="1090494"/>
          </a:xfrm>
          <a:effectLst>
            <a:outerShdw blurRad="63500" sx="102000" sy="102000" algn="ctr" rotWithShape="0">
              <a:prstClr val="black">
                <a:alpha val="40000"/>
              </a:prstClr>
            </a:outerShdw>
          </a:effectLst>
        </p:grpSpPr>
        <p:sp>
          <p:nvSpPr>
            <p:cNvPr id="12" name="Oval 11">
              <a:extLst>
                <a:ext uri="{FF2B5EF4-FFF2-40B4-BE49-F238E27FC236}">
                  <a16:creationId xmlns:a16="http://schemas.microsoft.com/office/drawing/2014/main" id="{58D314DA-2CA4-9D92-F446-6F0BBF3B1910}"/>
                </a:ext>
              </a:extLst>
            </p:cNvPr>
            <p:cNvSpPr>
              <a:spLocks/>
            </p:cNvSpPr>
            <p:nvPr/>
          </p:nvSpPr>
          <p:spPr>
            <a:xfrm>
              <a:off x="2452327" y="2566941"/>
              <a:ext cx="1090494" cy="1090494"/>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a:ea typeface="+mn-ea"/>
                <a:cs typeface="+mn-cs"/>
              </a:endParaRPr>
            </a:p>
          </p:txBody>
        </p:sp>
        <p:sp>
          <p:nvSpPr>
            <p:cNvPr id="24" name="Rectangle 23" descr="Arrow Circle">
              <a:extLst>
                <a:ext uri="{FF2B5EF4-FFF2-40B4-BE49-F238E27FC236}">
                  <a16:creationId xmlns:a16="http://schemas.microsoft.com/office/drawing/2014/main" id="{D001B848-8EA6-086C-66B9-5781368C7ABF}"/>
                </a:ext>
              </a:extLst>
            </p:cNvPr>
            <p:cNvSpPr>
              <a:spLocks/>
            </p:cNvSpPr>
            <p:nvPr/>
          </p:nvSpPr>
          <p:spPr>
            <a:xfrm>
              <a:off x="2684727" y="2799342"/>
              <a:ext cx="625693" cy="625693"/>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sp>
        <p:nvSpPr>
          <p:cNvPr id="25" name="Freeform: Shape 24">
            <a:extLst>
              <a:ext uri="{FF2B5EF4-FFF2-40B4-BE49-F238E27FC236}">
                <a16:creationId xmlns:a16="http://schemas.microsoft.com/office/drawing/2014/main" id="{9E284D08-9568-2262-DCDF-39C3E019732F}"/>
              </a:ext>
            </a:extLst>
          </p:cNvPr>
          <p:cNvSpPr>
            <a:spLocks/>
          </p:cNvSpPr>
          <p:nvPr/>
        </p:nvSpPr>
        <p:spPr>
          <a:xfrm>
            <a:off x="2027279" y="4517757"/>
            <a:ext cx="2244890" cy="897956"/>
          </a:xfrm>
          <a:custGeom>
            <a:avLst/>
            <a:gdLst>
              <a:gd name="connsiteX0" fmla="*/ 0 w 1787695"/>
              <a:gd name="connsiteY0" fmla="*/ 0 h 715078"/>
              <a:gd name="connsiteX1" fmla="*/ 1787695 w 1787695"/>
              <a:gd name="connsiteY1" fmla="*/ 0 h 715078"/>
              <a:gd name="connsiteX2" fmla="*/ 1787695 w 1787695"/>
              <a:gd name="connsiteY2" fmla="*/ 715078 h 715078"/>
              <a:gd name="connsiteX3" fmla="*/ 0 w 1787695"/>
              <a:gd name="connsiteY3" fmla="*/ 715078 h 715078"/>
              <a:gd name="connsiteX4" fmla="*/ 0 w 1787695"/>
              <a:gd name="connsiteY4" fmla="*/ 0 h 715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7695" h="715078">
                <a:moveTo>
                  <a:pt x="0" y="0"/>
                </a:moveTo>
                <a:lnTo>
                  <a:pt x="1787695" y="0"/>
                </a:lnTo>
                <a:lnTo>
                  <a:pt x="1787695" y="715078"/>
                </a:lnTo>
                <a:lnTo>
                  <a:pt x="0" y="715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066800" rtl="0" eaLnBrk="1" fontAlgn="auto" latinLnBrk="0" hangingPunct="1">
              <a:lnSpc>
                <a:spcPct val="100000"/>
              </a:lnSpc>
              <a:spcBef>
                <a:spcPct val="0"/>
              </a:spcBef>
              <a:spcAft>
                <a:spcPct val="35000"/>
              </a:spcAft>
              <a:buClrTx/>
              <a:buSzTx/>
              <a:buFontTx/>
              <a:buNone/>
              <a:tabLst/>
              <a:defRPr cap="all"/>
            </a:pPr>
            <a:r>
              <a:rPr kumimoji="0" lang="en-US" sz="2000" b="0" i="0" u="none" strike="noStrike" kern="1200" cap="all" spc="0" normalizeH="0" baseline="0" noProof="0">
                <a:ln>
                  <a:noFill/>
                </a:ln>
                <a:solidFill>
                  <a:schemeClr val="accent1">
                    <a:lumMod val="75000"/>
                  </a:schemeClr>
                </a:solidFill>
                <a:effectLst/>
                <a:uLnTx/>
                <a:uFillTx/>
                <a:latin typeface="Franklin Gothic Book" panose="020B0503020102020204"/>
                <a:ea typeface="+mn-ea"/>
                <a:cs typeface="+mn-cs"/>
              </a:rPr>
              <a:t>Application</a:t>
            </a:r>
          </a:p>
        </p:txBody>
      </p:sp>
      <p:cxnSp>
        <p:nvCxnSpPr>
          <p:cNvPr id="21" name="Straight Arrow Connector 20">
            <a:extLst>
              <a:ext uri="{FF2B5EF4-FFF2-40B4-BE49-F238E27FC236}">
                <a16:creationId xmlns:a16="http://schemas.microsoft.com/office/drawing/2014/main" id="{D74574E5-BEC9-DA1B-5E7F-5238E0BA09AE}"/>
              </a:ext>
            </a:extLst>
          </p:cNvPr>
          <p:cNvCxnSpPr>
            <a:cxnSpLocks/>
          </p:cNvCxnSpPr>
          <p:nvPr/>
        </p:nvCxnSpPr>
        <p:spPr>
          <a:xfrm>
            <a:off x="1953104" y="3459412"/>
            <a:ext cx="456196" cy="0"/>
          </a:xfrm>
          <a:prstGeom prst="straightConnector1">
            <a:avLst/>
          </a:prstGeom>
          <a:ln w="25400" cap="flat">
            <a:solidFill>
              <a:schemeClr val="bg1">
                <a:alpha val="50000"/>
              </a:schemeClr>
            </a:solidFill>
            <a:miter lim="800000"/>
            <a:tailEnd type="arrow"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F01969E-A6EE-86FE-B3EA-AD2CED7C6449}"/>
              </a:ext>
            </a:extLst>
          </p:cNvPr>
          <p:cNvCxnSpPr>
            <a:cxnSpLocks/>
          </p:cNvCxnSpPr>
          <p:nvPr/>
        </p:nvCxnSpPr>
        <p:spPr>
          <a:xfrm>
            <a:off x="3993637" y="3459412"/>
            <a:ext cx="456196" cy="0"/>
          </a:xfrm>
          <a:prstGeom prst="straightConnector1">
            <a:avLst/>
          </a:prstGeom>
          <a:ln w="25400" cap="flat">
            <a:solidFill>
              <a:schemeClr val="bg1">
                <a:alpha val="50000"/>
              </a:schemeClr>
            </a:solidFill>
            <a:miter lim="800000"/>
            <a:tailEnd type="arrow"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02C40AA-7425-7101-C955-F87860E87178}"/>
              </a:ext>
            </a:extLst>
          </p:cNvPr>
          <p:cNvCxnSpPr>
            <a:cxnSpLocks/>
          </p:cNvCxnSpPr>
          <p:nvPr/>
        </p:nvCxnSpPr>
        <p:spPr>
          <a:xfrm>
            <a:off x="6057900" y="3459412"/>
            <a:ext cx="456196" cy="0"/>
          </a:xfrm>
          <a:prstGeom prst="straightConnector1">
            <a:avLst/>
          </a:prstGeom>
          <a:ln w="25400" cap="flat">
            <a:solidFill>
              <a:schemeClr val="bg1">
                <a:alpha val="50000"/>
              </a:schemeClr>
            </a:solidFill>
            <a:miter lim="800000"/>
            <a:tailEnd type="arrow" w="lg"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0703F0E-9741-6704-46DC-D994A3E59AD1}"/>
              </a:ext>
            </a:extLst>
          </p:cNvPr>
          <p:cNvCxnSpPr>
            <a:cxnSpLocks/>
          </p:cNvCxnSpPr>
          <p:nvPr/>
        </p:nvCxnSpPr>
        <p:spPr>
          <a:xfrm>
            <a:off x="8088185" y="3459412"/>
            <a:ext cx="310701" cy="0"/>
          </a:xfrm>
          <a:prstGeom prst="straightConnector1">
            <a:avLst/>
          </a:prstGeom>
          <a:ln w="25400" cap="flat">
            <a:solidFill>
              <a:schemeClr val="bg1">
                <a:alpha val="50000"/>
              </a:schemeClr>
            </a:solidFill>
            <a:miter lim="800000"/>
            <a:tailEnd type="arrow"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8BECC8A-0C53-DDF4-AA4C-9CA6CE45B191}"/>
              </a:ext>
            </a:extLst>
          </p:cNvPr>
          <p:cNvCxnSpPr>
            <a:cxnSpLocks/>
          </p:cNvCxnSpPr>
          <p:nvPr/>
        </p:nvCxnSpPr>
        <p:spPr>
          <a:xfrm>
            <a:off x="9942614" y="3459412"/>
            <a:ext cx="310701" cy="0"/>
          </a:xfrm>
          <a:prstGeom prst="straightConnector1">
            <a:avLst/>
          </a:prstGeom>
          <a:ln w="25400" cap="flat">
            <a:solidFill>
              <a:schemeClr val="bg1">
                <a:alpha val="50000"/>
              </a:schemeClr>
            </a:solidFill>
            <a:miter lim="800000"/>
            <a:tailEnd type="arrow" w="lg" len="med"/>
          </a:ln>
        </p:spPr>
        <p:style>
          <a:lnRef idx="1">
            <a:schemeClr val="accent1"/>
          </a:lnRef>
          <a:fillRef idx="0">
            <a:schemeClr val="accent1"/>
          </a:fillRef>
          <a:effectRef idx="0">
            <a:schemeClr val="accent1"/>
          </a:effectRef>
          <a:fontRef idx="minor">
            <a:schemeClr val="tx1"/>
          </a:fontRef>
        </p:style>
      </p:cxnSp>
      <p:pic>
        <p:nvPicPr>
          <p:cNvPr id="42" name="Graphic 41" descr="Smart Phone with solid fill">
            <a:extLst>
              <a:ext uri="{FF2B5EF4-FFF2-40B4-BE49-F238E27FC236}">
                <a16:creationId xmlns:a16="http://schemas.microsoft.com/office/drawing/2014/main" id="{A33A9B70-7C0D-B986-FBD7-4B53ED4C01B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18459" y="3002212"/>
            <a:ext cx="914400" cy="914400"/>
          </a:xfrm>
          <a:prstGeom prst="rect">
            <a:avLst/>
          </a:prstGeom>
        </p:spPr>
      </p:pic>
    </p:spTree>
    <p:extLst>
      <p:ext uri="{BB962C8B-B14F-4D97-AF65-F5344CB8AC3E}">
        <p14:creationId xmlns:p14="http://schemas.microsoft.com/office/powerpoint/2010/main" val="3395645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73648-2496-D356-3E74-1405AA7556D8}"/>
              </a:ext>
            </a:extLst>
          </p:cNvPr>
          <p:cNvSpPr>
            <a:spLocks noGrp="1"/>
          </p:cNvSpPr>
          <p:nvPr>
            <p:ph type="title" idx="4294967295"/>
          </p:nvPr>
        </p:nvSpPr>
        <p:spPr>
          <a:xfrm>
            <a:off x="1661159" y="237667"/>
            <a:ext cx="8944495" cy="676733"/>
          </a:xfrm>
          <a:prstGeom prst="rect">
            <a:avLst/>
          </a:prstGeom>
        </p:spPr>
        <p:txBody>
          <a:bodyPr/>
          <a:lstStyle/>
          <a:p>
            <a:r>
              <a:rPr lang="en-US" sz="3600">
                <a:solidFill>
                  <a:srgbClr val="92D050"/>
                </a:solidFill>
              </a:rPr>
              <a:t>Online Application Connected to Database</a:t>
            </a:r>
          </a:p>
        </p:txBody>
      </p:sp>
      <p:pic>
        <p:nvPicPr>
          <p:cNvPr id="7" name="Picture 6">
            <a:extLst>
              <a:ext uri="{FF2B5EF4-FFF2-40B4-BE49-F238E27FC236}">
                <a16:creationId xmlns:a16="http://schemas.microsoft.com/office/drawing/2014/main" id="{FA7C9E80-29EF-4E16-FACC-FB58496B37ED}"/>
              </a:ext>
            </a:extLst>
          </p:cNvPr>
          <p:cNvPicPr>
            <a:picLocks noChangeAspect="1"/>
          </p:cNvPicPr>
          <p:nvPr/>
        </p:nvPicPr>
        <p:blipFill>
          <a:blip r:embed="rId3"/>
          <a:srcRect l="16403" t="8147" r="16903"/>
          <a:stretch/>
        </p:blipFill>
        <p:spPr>
          <a:xfrm>
            <a:off x="0" y="1669910"/>
            <a:ext cx="6035215" cy="4502290"/>
          </a:xfrm>
          <a:prstGeom prst="rect">
            <a:avLst/>
          </a:prstGeom>
        </p:spPr>
      </p:pic>
      <p:pic>
        <p:nvPicPr>
          <p:cNvPr id="9" name="Picture 8">
            <a:extLst>
              <a:ext uri="{FF2B5EF4-FFF2-40B4-BE49-F238E27FC236}">
                <a16:creationId xmlns:a16="http://schemas.microsoft.com/office/drawing/2014/main" id="{F684C877-9262-724A-B3C0-C6E50262D4E7}"/>
              </a:ext>
            </a:extLst>
          </p:cNvPr>
          <p:cNvPicPr>
            <a:picLocks noChangeAspect="1"/>
          </p:cNvPicPr>
          <p:nvPr/>
        </p:nvPicPr>
        <p:blipFill>
          <a:blip r:embed="rId4"/>
          <a:srcRect t="9248" r="56790" b="32063"/>
          <a:stretch/>
        </p:blipFill>
        <p:spPr>
          <a:xfrm>
            <a:off x="6072267" y="1669910"/>
            <a:ext cx="6119733" cy="4502290"/>
          </a:xfrm>
          <a:prstGeom prst="rect">
            <a:avLst/>
          </a:prstGeom>
        </p:spPr>
      </p:pic>
    </p:spTree>
    <p:extLst>
      <p:ext uri="{BB962C8B-B14F-4D97-AF65-F5344CB8AC3E}">
        <p14:creationId xmlns:p14="http://schemas.microsoft.com/office/powerpoint/2010/main" val="3288194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AE4F-D011-144A-C612-ED53BE82CC50}"/>
              </a:ext>
            </a:extLst>
          </p:cNvPr>
          <p:cNvSpPr>
            <a:spLocks noGrp="1"/>
          </p:cNvSpPr>
          <p:nvPr>
            <p:ph type="title" idx="4294967295"/>
          </p:nvPr>
        </p:nvSpPr>
        <p:spPr>
          <a:xfrm>
            <a:off x="1005841" y="271912"/>
            <a:ext cx="10309860" cy="572131"/>
          </a:xfrm>
          <a:prstGeom prst="rect">
            <a:avLst/>
          </a:prstGeom>
        </p:spPr>
        <p:txBody>
          <a:bodyPr/>
          <a:lstStyle/>
          <a:p>
            <a:pPr algn="ctr"/>
            <a:r>
              <a:rPr lang="en-US" sz="4000" dirty="0">
                <a:solidFill>
                  <a:srgbClr val="92D050"/>
                </a:solidFill>
              </a:rPr>
              <a:t>Application Guidance – </a:t>
            </a:r>
            <a:r>
              <a:rPr lang="en-US" sz="4000" dirty="0" err="1">
                <a:solidFill>
                  <a:srgbClr val="92D050"/>
                </a:solidFill>
              </a:rPr>
              <a:t>iButtons</a:t>
            </a:r>
            <a:r>
              <a:rPr lang="en-US" sz="4000" dirty="0">
                <a:solidFill>
                  <a:srgbClr val="92D050"/>
                </a:solidFill>
              </a:rPr>
              <a:t> + Templates</a:t>
            </a:r>
          </a:p>
        </p:txBody>
      </p:sp>
      <p:grpSp>
        <p:nvGrpSpPr>
          <p:cNvPr id="8" name="Group 7">
            <a:extLst>
              <a:ext uri="{FF2B5EF4-FFF2-40B4-BE49-F238E27FC236}">
                <a16:creationId xmlns:a16="http://schemas.microsoft.com/office/drawing/2014/main" id="{8EB4711F-8AAD-6024-8CF9-B5BA8FB01844}"/>
              </a:ext>
            </a:extLst>
          </p:cNvPr>
          <p:cNvGrpSpPr/>
          <p:nvPr/>
        </p:nvGrpSpPr>
        <p:grpSpPr>
          <a:xfrm>
            <a:off x="0" y="1163637"/>
            <a:ext cx="8029575" cy="4530725"/>
            <a:chOff x="0" y="1163637"/>
            <a:chExt cx="8029575" cy="4530725"/>
          </a:xfrm>
        </p:grpSpPr>
        <p:grpSp>
          <p:nvGrpSpPr>
            <p:cNvPr id="4" name="Group 3">
              <a:extLst>
                <a:ext uri="{FF2B5EF4-FFF2-40B4-BE49-F238E27FC236}">
                  <a16:creationId xmlns:a16="http://schemas.microsoft.com/office/drawing/2014/main" id="{34BFEE60-0487-069A-5862-D52AC1246005}"/>
                </a:ext>
              </a:extLst>
            </p:cNvPr>
            <p:cNvGrpSpPr/>
            <p:nvPr/>
          </p:nvGrpSpPr>
          <p:grpSpPr>
            <a:xfrm>
              <a:off x="0" y="1163637"/>
              <a:ext cx="8029575" cy="4530725"/>
              <a:chOff x="0" y="1163637"/>
              <a:chExt cx="8029575" cy="4530725"/>
            </a:xfrm>
          </p:grpSpPr>
          <p:pic>
            <p:nvPicPr>
              <p:cNvPr id="5" name="Picture 4">
                <a:extLst>
                  <a:ext uri="{FF2B5EF4-FFF2-40B4-BE49-F238E27FC236}">
                    <a16:creationId xmlns:a16="http://schemas.microsoft.com/office/drawing/2014/main" id="{86E9AED9-7811-6AA7-9ED1-BA40E4A2D0B5}"/>
                  </a:ext>
                </a:extLst>
              </p:cNvPr>
              <p:cNvPicPr>
                <a:picLocks noChangeAspect="1"/>
              </p:cNvPicPr>
              <p:nvPr/>
            </p:nvPicPr>
            <p:blipFill>
              <a:blip r:embed="rId3"/>
              <a:srcRect l="2305" t="8003" r="9381"/>
              <a:stretch/>
            </p:blipFill>
            <p:spPr>
              <a:xfrm>
                <a:off x="0" y="1163637"/>
                <a:ext cx="8029575" cy="4530725"/>
              </a:xfrm>
              <a:prstGeom prst="rect">
                <a:avLst/>
              </a:prstGeom>
            </p:spPr>
          </p:pic>
          <p:sp>
            <p:nvSpPr>
              <p:cNvPr id="3" name="Oval 2">
                <a:extLst>
                  <a:ext uri="{FF2B5EF4-FFF2-40B4-BE49-F238E27FC236}">
                    <a16:creationId xmlns:a16="http://schemas.microsoft.com/office/drawing/2014/main" id="{9C3A1938-3C7E-C296-B079-A6EC7C579E9A}"/>
                  </a:ext>
                </a:extLst>
              </p:cNvPr>
              <p:cNvSpPr/>
              <p:nvPr/>
            </p:nvSpPr>
            <p:spPr>
              <a:xfrm>
                <a:off x="2913529" y="1163637"/>
                <a:ext cx="591670" cy="351398"/>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Oval 5">
              <a:extLst>
                <a:ext uri="{FF2B5EF4-FFF2-40B4-BE49-F238E27FC236}">
                  <a16:creationId xmlns:a16="http://schemas.microsoft.com/office/drawing/2014/main" id="{070268D4-B8BA-E4C6-73C3-032BB0F443CE}"/>
                </a:ext>
              </a:extLst>
            </p:cNvPr>
            <p:cNvSpPr/>
            <p:nvPr/>
          </p:nvSpPr>
          <p:spPr>
            <a:xfrm>
              <a:off x="6822141" y="2205318"/>
              <a:ext cx="268941" cy="26063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381EABC0-BF3B-0444-A2F0-725BE753C000}"/>
              </a:ext>
            </a:extLst>
          </p:cNvPr>
          <p:cNvPicPr>
            <a:picLocks noChangeAspect="1"/>
          </p:cNvPicPr>
          <p:nvPr/>
        </p:nvPicPr>
        <p:blipFill>
          <a:blip r:embed="rId4"/>
          <a:srcRect l="15705" r="7038"/>
          <a:stretch/>
        </p:blipFill>
        <p:spPr>
          <a:xfrm>
            <a:off x="6471380" y="2562225"/>
            <a:ext cx="5606320" cy="3930645"/>
          </a:xfrm>
          <a:prstGeom prst="rect">
            <a:avLst/>
          </a:prstGeom>
        </p:spPr>
      </p:pic>
    </p:spTree>
    <p:extLst>
      <p:ext uri="{BB962C8B-B14F-4D97-AF65-F5344CB8AC3E}">
        <p14:creationId xmlns:p14="http://schemas.microsoft.com/office/powerpoint/2010/main" val="2757692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DF0E59D-9C0C-4ADF-A343-DA174A79E208}"/>
              </a:ext>
            </a:extLst>
          </p:cNvPr>
          <p:cNvSpPr txBox="1">
            <a:spLocks/>
          </p:cNvSpPr>
          <p:nvPr/>
        </p:nvSpPr>
        <p:spPr>
          <a:xfrm>
            <a:off x="1143000" y="60956"/>
            <a:ext cx="9829802" cy="78677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92D050"/>
                </a:solidFill>
              </a:rPr>
              <a:t>Decision Pathway to Fund Projects</a:t>
            </a:r>
          </a:p>
        </p:txBody>
      </p:sp>
      <p:sp>
        <p:nvSpPr>
          <p:cNvPr id="67" name="TextBox 66">
            <a:extLst>
              <a:ext uri="{FF2B5EF4-FFF2-40B4-BE49-F238E27FC236}">
                <a16:creationId xmlns:a16="http://schemas.microsoft.com/office/drawing/2014/main" id="{31C4E2A1-76C4-4AE0-AEB0-3A94113C248B}"/>
              </a:ext>
            </a:extLst>
          </p:cNvPr>
          <p:cNvSpPr txBox="1"/>
          <p:nvPr/>
        </p:nvSpPr>
        <p:spPr>
          <a:xfrm>
            <a:off x="417407" y="5211901"/>
            <a:ext cx="3058790" cy="1200329"/>
          </a:xfrm>
          <a:prstGeom prst="rect">
            <a:avLst/>
          </a:prstGeom>
          <a:noFill/>
        </p:spPr>
        <p:txBody>
          <a:bodyPr wrap="square" rtlCol="0">
            <a:spAutoFit/>
          </a:bodyPr>
          <a:lstStyle/>
          <a:p>
            <a:pPr algn="ctr"/>
            <a:r>
              <a:rPr lang="en-US" sz="2400">
                <a:solidFill>
                  <a:schemeClr val="accent3">
                    <a:lumMod val="50000"/>
                  </a:schemeClr>
                </a:solidFill>
                <a:latin typeface="+mj-lt"/>
              </a:rPr>
              <a:t>REVIEW TEAM</a:t>
            </a:r>
          </a:p>
          <a:p>
            <a:pPr algn="ctr"/>
            <a:r>
              <a:rPr lang="en-US" sz="2400">
                <a:solidFill>
                  <a:schemeClr val="accent3">
                    <a:lumMod val="50000"/>
                  </a:schemeClr>
                </a:solidFill>
                <a:latin typeface="+mj-lt"/>
              </a:rPr>
              <a:t>RECOMMENDATION TO STAFF</a:t>
            </a:r>
          </a:p>
        </p:txBody>
      </p:sp>
      <p:sp>
        <p:nvSpPr>
          <p:cNvPr id="68" name="TextBox 67">
            <a:extLst>
              <a:ext uri="{FF2B5EF4-FFF2-40B4-BE49-F238E27FC236}">
                <a16:creationId xmlns:a16="http://schemas.microsoft.com/office/drawing/2014/main" id="{B97ABF3D-AE0A-4091-9D43-47F8EE635A4E}"/>
              </a:ext>
            </a:extLst>
          </p:cNvPr>
          <p:cNvSpPr txBox="1"/>
          <p:nvPr/>
        </p:nvSpPr>
        <p:spPr>
          <a:xfrm>
            <a:off x="4229100" y="5396567"/>
            <a:ext cx="3733800" cy="830997"/>
          </a:xfrm>
          <a:prstGeom prst="rect">
            <a:avLst/>
          </a:prstGeom>
          <a:noFill/>
        </p:spPr>
        <p:txBody>
          <a:bodyPr wrap="square" rtlCol="0">
            <a:spAutoFit/>
          </a:bodyPr>
          <a:lstStyle/>
          <a:p>
            <a:pPr algn="ctr"/>
            <a:r>
              <a:rPr lang="en-US" sz="2400">
                <a:solidFill>
                  <a:srgbClr val="478F31"/>
                </a:solidFill>
                <a:latin typeface="+mj-lt"/>
              </a:rPr>
              <a:t>STAFF RECOMMENDATION</a:t>
            </a:r>
          </a:p>
          <a:p>
            <a:pPr algn="ctr"/>
            <a:r>
              <a:rPr lang="en-US" sz="2400">
                <a:solidFill>
                  <a:srgbClr val="478F31"/>
                </a:solidFill>
                <a:latin typeface="+mj-lt"/>
              </a:rPr>
              <a:t>TO THE OWEB BOARD</a:t>
            </a:r>
          </a:p>
        </p:txBody>
      </p:sp>
      <p:sp>
        <p:nvSpPr>
          <p:cNvPr id="69" name="TextBox 68">
            <a:extLst>
              <a:ext uri="{FF2B5EF4-FFF2-40B4-BE49-F238E27FC236}">
                <a16:creationId xmlns:a16="http://schemas.microsoft.com/office/drawing/2014/main" id="{26352EBE-BC3D-4254-A304-92217E397C92}"/>
              </a:ext>
            </a:extLst>
          </p:cNvPr>
          <p:cNvSpPr txBox="1"/>
          <p:nvPr/>
        </p:nvSpPr>
        <p:spPr>
          <a:xfrm>
            <a:off x="9832183" y="5396567"/>
            <a:ext cx="2281237" cy="830997"/>
          </a:xfrm>
          <a:prstGeom prst="rect">
            <a:avLst/>
          </a:prstGeom>
          <a:noFill/>
        </p:spPr>
        <p:txBody>
          <a:bodyPr wrap="square" rtlCol="0">
            <a:spAutoFit/>
          </a:bodyPr>
          <a:lstStyle/>
          <a:p>
            <a:pPr algn="ctr"/>
            <a:r>
              <a:rPr lang="en-US" sz="2400">
                <a:solidFill>
                  <a:srgbClr val="CC6600"/>
                </a:solidFill>
                <a:latin typeface="+mj-lt"/>
              </a:rPr>
              <a:t>BOARD</a:t>
            </a:r>
          </a:p>
          <a:p>
            <a:pPr algn="ctr"/>
            <a:r>
              <a:rPr lang="en-US" sz="2400">
                <a:solidFill>
                  <a:srgbClr val="CC6600"/>
                </a:solidFill>
                <a:latin typeface="+mj-lt"/>
              </a:rPr>
              <a:t>DECISION</a:t>
            </a:r>
          </a:p>
        </p:txBody>
      </p:sp>
      <p:pic>
        <p:nvPicPr>
          <p:cNvPr id="71" name="Picture 70">
            <a:extLst>
              <a:ext uri="{FF2B5EF4-FFF2-40B4-BE49-F238E27FC236}">
                <a16:creationId xmlns:a16="http://schemas.microsoft.com/office/drawing/2014/main" id="{E2242E36-270A-4CF2-BFFA-BD6D39251B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0972" y="1360170"/>
            <a:ext cx="11575837" cy="4023363"/>
          </a:xfrm>
          <a:prstGeom prst="rect">
            <a:avLst/>
          </a:prstGeom>
        </p:spPr>
      </p:pic>
    </p:spTree>
    <p:extLst>
      <p:ext uri="{BB962C8B-B14F-4D97-AF65-F5344CB8AC3E}">
        <p14:creationId xmlns:p14="http://schemas.microsoft.com/office/powerpoint/2010/main" val="3994756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DE156E2-27D0-4B67-8252-DAF7ACDBAFFB}"/>
              </a:ext>
            </a:extLst>
          </p:cNvPr>
          <p:cNvSpPr txBox="1">
            <a:spLocks/>
          </p:cNvSpPr>
          <p:nvPr/>
        </p:nvSpPr>
        <p:spPr>
          <a:xfrm>
            <a:off x="1130300" y="60956"/>
            <a:ext cx="9842502" cy="78677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92D050"/>
                </a:solidFill>
                <a:effectLst/>
                <a:uLnTx/>
                <a:uFillTx/>
                <a:latin typeface="Franklin Gothic Medium" panose="020B0603020102020204"/>
                <a:ea typeface="+mj-ea"/>
                <a:cs typeface="+mj-cs"/>
              </a:rPr>
              <a:t>Meeting Protocols</a:t>
            </a:r>
          </a:p>
        </p:txBody>
      </p:sp>
      <p:grpSp>
        <p:nvGrpSpPr>
          <p:cNvPr id="2" name="Group 1">
            <a:extLst>
              <a:ext uri="{FF2B5EF4-FFF2-40B4-BE49-F238E27FC236}">
                <a16:creationId xmlns:a16="http://schemas.microsoft.com/office/drawing/2014/main" id="{FC43546D-33D3-4307-919B-A95220E22EE3}"/>
              </a:ext>
            </a:extLst>
          </p:cNvPr>
          <p:cNvGrpSpPr/>
          <p:nvPr/>
        </p:nvGrpSpPr>
        <p:grpSpPr>
          <a:xfrm>
            <a:off x="242548" y="2432481"/>
            <a:ext cx="2213711" cy="4003935"/>
            <a:chOff x="242548" y="1297882"/>
            <a:chExt cx="2213711" cy="5138535"/>
          </a:xfrm>
        </p:grpSpPr>
        <p:grpSp>
          <p:nvGrpSpPr>
            <p:cNvPr id="4" name="Group 3">
              <a:extLst>
                <a:ext uri="{FF2B5EF4-FFF2-40B4-BE49-F238E27FC236}">
                  <a16:creationId xmlns:a16="http://schemas.microsoft.com/office/drawing/2014/main" id="{F691AC55-49C1-463F-AA15-C66447980B6E}"/>
                </a:ext>
              </a:extLst>
            </p:cNvPr>
            <p:cNvGrpSpPr/>
            <p:nvPr/>
          </p:nvGrpSpPr>
          <p:grpSpPr>
            <a:xfrm>
              <a:off x="247650" y="1297882"/>
              <a:ext cx="2208609" cy="1320132"/>
              <a:chOff x="5108" y="2486326"/>
              <a:chExt cx="2208609" cy="1320132"/>
            </a:xfrm>
          </p:grpSpPr>
          <p:sp>
            <p:nvSpPr>
              <p:cNvPr id="34" name="Rectangle 33">
                <a:extLst>
                  <a:ext uri="{FF2B5EF4-FFF2-40B4-BE49-F238E27FC236}">
                    <a16:creationId xmlns:a16="http://schemas.microsoft.com/office/drawing/2014/main" id="{CDFD36B2-BB89-4421-B160-225DF31991C9}"/>
                  </a:ext>
                </a:extLst>
              </p:cNvPr>
              <p:cNvSpPr/>
              <p:nvPr/>
            </p:nvSpPr>
            <p:spPr>
              <a:xfrm>
                <a:off x="5108" y="2486326"/>
                <a:ext cx="2208609" cy="1320131"/>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5" name="TextBox 34">
                <a:extLst>
                  <a:ext uri="{FF2B5EF4-FFF2-40B4-BE49-F238E27FC236}">
                    <a16:creationId xmlns:a16="http://schemas.microsoft.com/office/drawing/2014/main" id="{0AFC3C7B-B6BC-470A-808A-258F8AEAD2B3}"/>
                  </a:ext>
                </a:extLst>
              </p:cNvPr>
              <p:cNvSpPr txBox="1"/>
              <p:nvPr/>
            </p:nvSpPr>
            <p:spPr>
              <a:xfrm>
                <a:off x="5108" y="2486326"/>
                <a:ext cx="2208609" cy="1320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7536" rIns="91440" bIns="97536"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prstClr val="white"/>
                    </a:solidFill>
                    <a:effectLst/>
                    <a:uLnTx/>
                    <a:uFillTx/>
                    <a:latin typeface="Franklin Gothic Book" panose="020B0503020102020204"/>
                    <a:ea typeface="+mn-ea"/>
                    <a:cs typeface="+mn-cs"/>
                  </a:rPr>
                  <a:t>Trust</a:t>
                </a:r>
              </a:p>
            </p:txBody>
          </p:sp>
        </p:grpSp>
        <p:grpSp>
          <p:nvGrpSpPr>
            <p:cNvPr id="5" name="Group 4">
              <a:extLst>
                <a:ext uri="{FF2B5EF4-FFF2-40B4-BE49-F238E27FC236}">
                  <a16:creationId xmlns:a16="http://schemas.microsoft.com/office/drawing/2014/main" id="{B8ECFB4E-1042-4680-A3F6-3C813CC44E82}"/>
                </a:ext>
              </a:extLst>
            </p:cNvPr>
            <p:cNvGrpSpPr/>
            <p:nvPr/>
          </p:nvGrpSpPr>
          <p:grpSpPr>
            <a:xfrm>
              <a:off x="242548" y="2673294"/>
              <a:ext cx="2208609" cy="3763123"/>
              <a:chOff x="6" y="3861738"/>
              <a:chExt cx="2208609" cy="3763123"/>
            </a:xfrm>
          </p:grpSpPr>
          <p:sp>
            <p:nvSpPr>
              <p:cNvPr id="32" name="Rectangle 31">
                <a:extLst>
                  <a:ext uri="{FF2B5EF4-FFF2-40B4-BE49-F238E27FC236}">
                    <a16:creationId xmlns:a16="http://schemas.microsoft.com/office/drawing/2014/main" id="{3BA102A2-EEC3-4E0D-9C04-778DB42B73DE}"/>
                  </a:ext>
                </a:extLst>
              </p:cNvPr>
              <p:cNvSpPr/>
              <p:nvPr/>
            </p:nvSpPr>
            <p:spPr>
              <a:xfrm>
                <a:off x="6" y="3861738"/>
                <a:ext cx="2208609" cy="3763123"/>
              </a:xfrm>
              <a:prstGeom prst="rect">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a:ea typeface="+mn-ea"/>
                  <a:cs typeface="+mn-cs"/>
                </a:endParaRPr>
              </a:p>
            </p:txBody>
          </p:sp>
          <p:sp>
            <p:nvSpPr>
              <p:cNvPr id="33" name="TextBox 32">
                <a:extLst>
                  <a:ext uri="{FF2B5EF4-FFF2-40B4-BE49-F238E27FC236}">
                    <a16:creationId xmlns:a16="http://schemas.microsoft.com/office/drawing/2014/main" id="{A96C21BD-3C15-43F3-8CD6-4AC1A1C9E2AA}"/>
                  </a:ext>
                </a:extLst>
              </p:cNvPr>
              <p:cNvSpPr txBox="1"/>
              <p:nvPr/>
            </p:nvSpPr>
            <p:spPr>
              <a:xfrm>
                <a:off x="6" y="3861738"/>
                <a:ext cx="2208609" cy="376312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228600" marR="0" lvl="1" indent="-228600" algn="l" defTabSz="1022350" rtl="0" eaLnBrk="1" fontAlgn="auto" latinLnBrk="0" hangingPunct="1">
                  <a:lnSpc>
                    <a:spcPct val="90000"/>
                  </a:lnSpc>
                  <a:spcBef>
                    <a:spcPct val="0"/>
                  </a:spcBef>
                  <a:spcAft>
                    <a:spcPts val="1200"/>
                  </a:spcAft>
                  <a:buClrTx/>
                  <a:buSzTx/>
                  <a:buFontTx/>
                  <a:buChar char="•"/>
                  <a:tabLst/>
                  <a:defRPr/>
                </a:pPr>
                <a:r>
                  <a:rPr kumimoji="0" lang="en-US" sz="200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a:ea typeface="+mn-ea"/>
                    <a:cs typeface="+mn-cs"/>
                  </a:rPr>
                  <a:t>What is said at the team meeting stays at the team meeting</a:t>
                </a:r>
              </a:p>
            </p:txBody>
          </p:sp>
        </p:grpSp>
      </p:grpSp>
      <p:grpSp>
        <p:nvGrpSpPr>
          <p:cNvPr id="3" name="Group 2">
            <a:extLst>
              <a:ext uri="{FF2B5EF4-FFF2-40B4-BE49-F238E27FC236}">
                <a16:creationId xmlns:a16="http://schemas.microsoft.com/office/drawing/2014/main" id="{E3FA69E8-BED6-4EA0-AEB3-14966FE9619F}"/>
              </a:ext>
            </a:extLst>
          </p:cNvPr>
          <p:cNvGrpSpPr/>
          <p:nvPr/>
        </p:nvGrpSpPr>
        <p:grpSpPr>
          <a:xfrm>
            <a:off x="2643682" y="2432483"/>
            <a:ext cx="2122539" cy="4003934"/>
            <a:chOff x="2512712" y="1297884"/>
            <a:chExt cx="2122539" cy="5138533"/>
          </a:xfrm>
        </p:grpSpPr>
        <p:grpSp>
          <p:nvGrpSpPr>
            <p:cNvPr id="6" name="Group 5">
              <a:extLst>
                <a:ext uri="{FF2B5EF4-FFF2-40B4-BE49-F238E27FC236}">
                  <a16:creationId xmlns:a16="http://schemas.microsoft.com/office/drawing/2014/main" id="{19C4775A-C12B-4EB5-AAFE-500DB2780F1C}"/>
                </a:ext>
              </a:extLst>
            </p:cNvPr>
            <p:cNvGrpSpPr/>
            <p:nvPr/>
          </p:nvGrpSpPr>
          <p:grpSpPr>
            <a:xfrm>
              <a:off x="2517814" y="1297884"/>
              <a:ext cx="2117437" cy="1320130"/>
              <a:chOff x="2522922" y="2486328"/>
              <a:chExt cx="2117437" cy="1320130"/>
            </a:xfrm>
          </p:grpSpPr>
          <p:sp>
            <p:nvSpPr>
              <p:cNvPr id="30" name="Rectangle 29">
                <a:extLst>
                  <a:ext uri="{FF2B5EF4-FFF2-40B4-BE49-F238E27FC236}">
                    <a16:creationId xmlns:a16="http://schemas.microsoft.com/office/drawing/2014/main" id="{4689D855-D42C-4D55-A68E-C0C1C2446A17}"/>
                  </a:ext>
                </a:extLst>
              </p:cNvPr>
              <p:cNvSpPr/>
              <p:nvPr/>
            </p:nvSpPr>
            <p:spPr>
              <a:xfrm>
                <a:off x="2522922" y="2486328"/>
                <a:ext cx="2117437" cy="1320130"/>
              </a:xfrm>
              <a:prstGeom prst="rect">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1" name="TextBox 30">
                <a:extLst>
                  <a:ext uri="{FF2B5EF4-FFF2-40B4-BE49-F238E27FC236}">
                    <a16:creationId xmlns:a16="http://schemas.microsoft.com/office/drawing/2014/main" id="{04E06CE3-74A6-4904-B94F-32631AB240E1}"/>
                  </a:ext>
                </a:extLst>
              </p:cNvPr>
              <p:cNvSpPr txBox="1"/>
              <p:nvPr/>
            </p:nvSpPr>
            <p:spPr>
              <a:xfrm>
                <a:off x="2522922" y="2486328"/>
                <a:ext cx="2117437" cy="1320130"/>
              </a:xfrm>
              <a:prstGeom prst="rect">
                <a:avLst/>
              </a:prstGeom>
              <a:solidFill>
                <a:srgbClr val="09AFB7"/>
              </a:solidFill>
            </p:spPr>
            <p:style>
              <a:lnRef idx="0">
                <a:scrgbClr r="0" g="0" b="0"/>
              </a:lnRef>
              <a:fillRef idx="0">
                <a:scrgbClr r="0" g="0" b="0"/>
              </a:fillRef>
              <a:effectRef idx="0">
                <a:scrgbClr r="0" g="0" b="0"/>
              </a:effectRef>
              <a:fontRef idx="minor">
                <a:schemeClr val="lt1"/>
              </a:fontRef>
            </p:style>
            <p:txBody>
              <a:bodyPr spcFirstLastPara="0" vert="horz" wrap="square" lIns="91440" tIns="97536" rIns="91440" bIns="97536"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prstClr val="white"/>
                    </a:solidFill>
                    <a:effectLst/>
                    <a:uLnTx/>
                    <a:uFillTx/>
                    <a:latin typeface="Franklin Gothic Book" panose="020B0503020102020204"/>
                    <a:ea typeface="+mn-ea"/>
                    <a:cs typeface="+mn-cs"/>
                  </a:rPr>
                  <a:t>Consideration</a:t>
                </a:r>
              </a:p>
            </p:txBody>
          </p:sp>
        </p:grpSp>
        <p:grpSp>
          <p:nvGrpSpPr>
            <p:cNvPr id="7" name="Group 6">
              <a:extLst>
                <a:ext uri="{FF2B5EF4-FFF2-40B4-BE49-F238E27FC236}">
                  <a16:creationId xmlns:a16="http://schemas.microsoft.com/office/drawing/2014/main" id="{37700440-2B54-4DD0-B868-4F219322C28A}"/>
                </a:ext>
              </a:extLst>
            </p:cNvPr>
            <p:cNvGrpSpPr/>
            <p:nvPr/>
          </p:nvGrpSpPr>
          <p:grpSpPr>
            <a:xfrm>
              <a:off x="2512712" y="2673294"/>
              <a:ext cx="2117437" cy="3763123"/>
              <a:chOff x="2517820" y="3861738"/>
              <a:chExt cx="2117437" cy="3763123"/>
            </a:xfrm>
          </p:grpSpPr>
          <p:sp>
            <p:nvSpPr>
              <p:cNvPr id="28" name="Rectangle 27">
                <a:extLst>
                  <a:ext uri="{FF2B5EF4-FFF2-40B4-BE49-F238E27FC236}">
                    <a16:creationId xmlns:a16="http://schemas.microsoft.com/office/drawing/2014/main" id="{2B087822-C9B0-4A28-9CFA-292660AD9451}"/>
                  </a:ext>
                </a:extLst>
              </p:cNvPr>
              <p:cNvSpPr/>
              <p:nvPr/>
            </p:nvSpPr>
            <p:spPr>
              <a:xfrm>
                <a:off x="2517820" y="3861738"/>
                <a:ext cx="2117437" cy="3763123"/>
              </a:xfrm>
              <a:prstGeom prst="rect">
                <a:avLst/>
              </a:pr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a:ea typeface="+mn-ea"/>
                  <a:cs typeface="+mn-cs"/>
                </a:endParaRPr>
              </a:p>
            </p:txBody>
          </p:sp>
          <p:sp>
            <p:nvSpPr>
              <p:cNvPr id="29" name="TextBox 28">
                <a:extLst>
                  <a:ext uri="{FF2B5EF4-FFF2-40B4-BE49-F238E27FC236}">
                    <a16:creationId xmlns:a16="http://schemas.microsoft.com/office/drawing/2014/main" id="{293795B4-6465-43A9-8FF9-906171E7C211}"/>
                  </a:ext>
                </a:extLst>
              </p:cNvPr>
              <p:cNvSpPr txBox="1"/>
              <p:nvPr/>
            </p:nvSpPr>
            <p:spPr>
              <a:xfrm>
                <a:off x="2517820" y="3861738"/>
                <a:ext cx="2117437" cy="376312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228600" marR="0" lvl="1" indent="-228600" algn="l" defTabSz="1022350" rtl="0" eaLnBrk="1" fontAlgn="auto" latinLnBrk="0" hangingPunct="1">
                  <a:lnSpc>
                    <a:spcPct val="90000"/>
                  </a:lnSpc>
                  <a:spcBef>
                    <a:spcPct val="0"/>
                  </a:spcBef>
                  <a:spcAft>
                    <a:spcPts val="1200"/>
                  </a:spcAft>
                  <a:buClrTx/>
                  <a:buSzTx/>
                  <a:buFontTx/>
                  <a:buChar char="•"/>
                  <a:tabLst/>
                  <a:defRPr/>
                </a:pPr>
                <a:r>
                  <a:rPr kumimoji="0" lang="en-US" sz="200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a:ea typeface="+mn-ea"/>
                    <a:cs typeface="+mn-cs"/>
                  </a:rPr>
                  <a:t>Everyone’s input is important </a:t>
                </a:r>
              </a:p>
            </p:txBody>
          </p:sp>
        </p:grpSp>
      </p:grpSp>
      <p:grpSp>
        <p:nvGrpSpPr>
          <p:cNvPr id="36" name="Group 35">
            <a:extLst>
              <a:ext uri="{FF2B5EF4-FFF2-40B4-BE49-F238E27FC236}">
                <a16:creationId xmlns:a16="http://schemas.microsoft.com/office/drawing/2014/main" id="{63C69E8E-EF08-47AB-A9AC-97909A5D95AA}"/>
              </a:ext>
            </a:extLst>
          </p:cNvPr>
          <p:cNvGrpSpPr/>
          <p:nvPr/>
        </p:nvGrpSpPr>
        <p:grpSpPr>
          <a:xfrm>
            <a:off x="4953644" y="2432483"/>
            <a:ext cx="2444312" cy="4003934"/>
            <a:chOff x="4939356" y="1297884"/>
            <a:chExt cx="2444312" cy="5138533"/>
          </a:xfrm>
        </p:grpSpPr>
        <p:grpSp>
          <p:nvGrpSpPr>
            <p:cNvPr id="8" name="Group 7">
              <a:extLst>
                <a:ext uri="{FF2B5EF4-FFF2-40B4-BE49-F238E27FC236}">
                  <a16:creationId xmlns:a16="http://schemas.microsoft.com/office/drawing/2014/main" id="{36CF1887-71EE-451C-AD60-5C3B55ECF48F}"/>
                </a:ext>
              </a:extLst>
            </p:cNvPr>
            <p:cNvGrpSpPr/>
            <p:nvPr/>
          </p:nvGrpSpPr>
          <p:grpSpPr>
            <a:xfrm>
              <a:off x="4944458" y="1297884"/>
              <a:ext cx="2439210" cy="1320130"/>
              <a:chOff x="4949566" y="2486328"/>
              <a:chExt cx="2439210" cy="1320130"/>
            </a:xfrm>
          </p:grpSpPr>
          <p:sp>
            <p:nvSpPr>
              <p:cNvPr id="26" name="Rectangle 25">
                <a:extLst>
                  <a:ext uri="{FF2B5EF4-FFF2-40B4-BE49-F238E27FC236}">
                    <a16:creationId xmlns:a16="http://schemas.microsoft.com/office/drawing/2014/main" id="{6FB2A08D-81DE-4307-836E-58426BCC1423}"/>
                  </a:ext>
                </a:extLst>
              </p:cNvPr>
              <p:cNvSpPr/>
              <p:nvPr/>
            </p:nvSpPr>
            <p:spPr>
              <a:xfrm>
                <a:off x="4949566" y="2486328"/>
                <a:ext cx="2439210" cy="1320130"/>
              </a:xfrm>
              <a:prstGeom prst="rect">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7" name="TextBox 26">
                <a:extLst>
                  <a:ext uri="{FF2B5EF4-FFF2-40B4-BE49-F238E27FC236}">
                    <a16:creationId xmlns:a16="http://schemas.microsoft.com/office/drawing/2014/main" id="{4A417D79-0718-47AE-B1A7-F7AF5EEE3ED6}"/>
                  </a:ext>
                </a:extLst>
              </p:cNvPr>
              <p:cNvSpPr txBox="1"/>
              <p:nvPr/>
            </p:nvSpPr>
            <p:spPr>
              <a:xfrm>
                <a:off x="4949566" y="2486328"/>
                <a:ext cx="2439210" cy="1320130"/>
              </a:xfrm>
              <a:prstGeom prst="rect">
                <a:avLst/>
              </a:prstGeom>
              <a:solidFill>
                <a:srgbClr val="0CA87B"/>
              </a:solidFill>
            </p:spPr>
            <p:style>
              <a:lnRef idx="0">
                <a:scrgbClr r="0" g="0" b="0"/>
              </a:lnRef>
              <a:fillRef idx="0">
                <a:scrgbClr r="0" g="0" b="0"/>
              </a:fillRef>
              <a:effectRef idx="0">
                <a:scrgbClr r="0" g="0" b="0"/>
              </a:effectRef>
              <a:fontRef idx="minor">
                <a:schemeClr val="lt1"/>
              </a:fontRef>
            </p:style>
            <p:txBody>
              <a:bodyPr spcFirstLastPara="0" vert="horz" wrap="square" lIns="91440" tIns="97536" rIns="91440" bIns="97536"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prstClr val="white"/>
                    </a:solidFill>
                    <a:effectLst/>
                    <a:uLnTx/>
                    <a:uFillTx/>
                    <a:latin typeface="Franklin Gothic Book" panose="020B0503020102020204"/>
                    <a:ea typeface="+mn-ea"/>
                    <a:cs typeface="+mn-cs"/>
                  </a:rPr>
                  <a:t>Agree to Disagree</a:t>
                </a:r>
              </a:p>
            </p:txBody>
          </p:sp>
        </p:grpSp>
        <p:grpSp>
          <p:nvGrpSpPr>
            <p:cNvPr id="9" name="Group 8">
              <a:extLst>
                <a:ext uri="{FF2B5EF4-FFF2-40B4-BE49-F238E27FC236}">
                  <a16:creationId xmlns:a16="http://schemas.microsoft.com/office/drawing/2014/main" id="{9C4E45F1-BCC8-4003-85F9-15ED96681768}"/>
                </a:ext>
              </a:extLst>
            </p:cNvPr>
            <p:cNvGrpSpPr/>
            <p:nvPr/>
          </p:nvGrpSpPr>
          <p:grpSpPr>
            <a:xfrm>
              <a:off x="4939356" y="2673294"/>
              <a:ext cx="2439210" cy="3763123"/>
              <a:chOff x="4944464" y="3861738"/>
              <a:chExt cx="2439210" cy="3763123"/>
            </a:xfrm>
          </p:grpSpPr>
          <p:sp>
            <p:nvSpPr>
              <p:cNvPr id="24" name="Rectangle 23">
                <a:extLst>
                  <a:ext uri="{FF2B5EF4-FFF2-40B4-BE49-F238E27FC236}">
                    <a16:creationId xmlns:a16="http://schemas.microsoft.com/office/drawing/2014/main" id="{47069242-6E25-440B-AA8E-9D053B423D88}"/>
                  </a:ext>
                </a:extLst>
              </p:cNvPr>
              <p:cNvSpPr/>
              <p:nvPr/>
            </p:nvSpPr>
            <p:spPr>
              <a:xfrm>
                <a:off x="4944464" y="3861738"/>
                <a:ext cx="2439210" cy="3763123"/>
              </a:xfrm>
              <a:prstGeom prst="rect">
                <a:avLst/>
              </a:pr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a:ea typeface="+mn-ea"/>
                  <a:cs typeface="+mn-cs"/>
                </a:endParaRPr>
              </a:p>
            </p:txBody>
          </p:sp>
          <p:sp>
            <p:nvSpPr>
              <p:cNvPr id="25" name="TextBox 24">
                <a:extLst>
                  <a:ext uri="{FF2B5EF4-FFF2-40B4-BE49-F238E27FC236}">
                    <a16:creationId xmlns:a16="http://schemas.microsoft.com/office/drawing/2014/main" id="{1269829C-9FD4-4675-BF24-3874949A130E}"/>
                  </a:ext>
                </a:extLst>
              </p:cNvPr>
              <p:cNvSpPr txBox="1"/>
              <p:nvPr/>
            </p:nvSpPr>
            <p:spPr>
              <a:xfrm>
                <a:off x="4944464" y="3861738"/>
                <a:ext cx="2439210" cy="376312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228600" marR="0" lvl="1" indent="-228600" algn="l" defTabSz="1022350" rtl="0" eaLnBrk="1" fontAlgn="auto" latinLnBrk="0" hangingPunct="1">
                  <a:lnSpc>
                    <a:spcPct val="90000"/>
                  </a:lnSpc>
                  <a:spcBef>
                    <a:spcPct val="0"/>
                  </a:spcBef>
                  <a:spcAft>
                    <a:spcPts val="1200"/>
                  </a:spcAft>
                  <a:buClrTx/>
                  <a:buSzTx/>
                  <a:buFontTx/>
                  <a:buChar char="•"/>
                  <a:tabLst/>
                  <a:defRPr/>
                </a:pPr>
                <a:r>
                  <a:rPr kumimoji="0" lang="en-US" sz="200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a:ea typeface="+mn-ea"/>
                    <a:cs typeface="+mn-cs"/>
                  </a:rPr>
                  <a:t>If disagreement occurs, we will take a vote and move on</a:t>
                </a:r>
              </a:p>
              <a:p>
                <a:pPr marL="228600" marR="0" lvl="1" indent="-228600" algn="l" defTabSz="1022350" rtl="0" eaLnBrk="1" fontAlgn="auto" latinLnBrk="0" hangingPunct="1">
                  <a:lnSpc>
                    <a:spcPct val="90000"/>
                  </a:lnSpc>
                  <a:spcBef>
                    <a:spcPct val="0"/>
                  </a:spcBef>
                  <a:spcAft>
                    <a:spcPts val="1200"/>
                  </a:spcAft>
                  <a:buClrTx/>
                  <a:buSzTx/>
                  <a:buFontTx/>
                  <a:buChar char="•"/>
                  <a:tabLst/>
                  <a:defRPr/>
                </a:pPr>
                <a:r>
                  <a:rPr kumimoji="0" lang="en-US" sz="200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a:ea typeface="+mn-ea"/>
                    <a:cs typeface="+mn-cs"/>
                  </a:rPr>
                  <a:t>Tie vote = DNF</a:t>
                </a:r>
              </a:p>
            </p:txBody>
          </p:sp>
        </p:grpSp>
      </p:grpSp>
      <p:grpSp>
        <p:nvGrpSpPr>
          <p:cNvPr id="37" name="Group 36">
            <a:extLst>
              <a:ext uri="{FF2B5EF4-FFF2-40B4-BE49-F238E27FC236}">
                <a16:creationId xmlns:a16="http://schemas.microsoft.com/office/drawing/2014/main" id="{E16F3945-9DBF-49A8-8C37-D5F568A6B85E}"/>
              </a:ext>
            </a:extLst>
          </p:cNvPr>
          <p:cNvGrpSpPr/>
          <p:nvPr/>
        </p:nvGrpSpPr>
        <p:grpSpPr>
          <a:xfrm>
            <a:off x="7585378" y="2432483"/>
            <a:ext cx="2000536" cy="4003934"/>
            <a:chOff x="7687771" y="1297884"/>
            <a:chExt cx="2000536" cy="5138533"/>
          </a:xfrm>
        </p:grpSpPr>
        <p:grpSp>
          <p:nvGrpSpPr>
            <p:cNvPr id="10" name="Group 9">
              <a:extLst>
                <a:ext uri="{FF2B5EF4-FFF2-40B4-BE49-F238E27FC236}">
                  <a16:creationId xmlns:a16="http://schemas.microsoft.com/office/drawing/2014/main" id="{476466C4-4B53-4EDF-A5C8-22D67C17F46B}"/>
                </a:ext>
              </a:extLst>
            </p:cNvPr>
            <p:cNvGrpSpPr/>
            <p:nvPr/>
          </p:nvGrpSpPr>
          <p:grpSpPr>
            <a:xfrm>
              <a:off x="7692873" y="1297884"/>
              <a:ext cx="1995434" cy="1320130"/>
              <a:chOff x="7697981" y="2486328"/>
              <a:chExt cx="1995434" cy="1320130"/>
            </a:xfrm>
          </p:grpSpPr>
          <p:sp>
            <p:nvSpPr>
              <p:cNvPr id="22" name="Rectangle 21">
                <a:extLst>
                  <a:ext uri="{FF2B5EF4-FFF2-40B4-BE49-F238E27FC236}">
                    <a16:creationId xmlns:a16="http://schemas.microsoft.com/office/drawing/2014/main" id="{9496B1C0-82CA-4CF7-A62C-1D83C9A96574}"/>
                  </a:ext>
                </a:extLst>
              </p:cNvPr>
              <p:cNvSpPr/>
              <p:nvPr/>
            </p:nvSpPr>
            <p:spPr>
              <a:xfrm>
                <a:off x="7697981" y="2486328"/>
                <a:ext cx="1995434" cy="1320130"/>
              </a:xfrm>
              <a:prstGeom prst="rect">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3" name="TextBox 22">
                <a:extLst>
                  <a:ext uri="{FF2B5EF4-FFF2-40B4-BE49-F238E27FC236}">
                    <a16:creationId xmlns:a16="http://schemas.microsoft.com/office/drawing/2014/main" id="{1899201E-72CF-4ED2-A727-FF696DDD2088}"/>
                  </a:ext>
                </a:extLst>
              </p:cNvPr>
              <p:cNvSpPr txBox="1"/>
              <p:nvPr/>
            </p:nvSpPr>
            <p:spPr>
              <a:xfrm>
                <a:off x="7697981" y="2486328"/>
                <a:ext cx="1995434" cy="1320130"/>
              </a:xfrm>
              <a:prstGeom prst="rect">
                <a:avLst/>
              </a:prstGeom>
              <a:solidFill>
                <a:srgbClr val="5FBF41"/>
              </a:solidFill>
            </p:spPr>
            <p:style>
              <a:lnRef idx="0">
                <a:scrgbClr r="0" g="0" b="0"/>
              </a:lnRef>
              <a:fillRef idx="0">
                <a:scrgbClr r="0" g="0" b="0"/>
              </a:fillRef>
              <a:effectRef idx="0">
                <a:scrgbClr r="0" g="0" b="0"/>
              </a:effectRef>
              <a:fontRef idx="minor">
                <a:schemeClr val="lt1"/>
              </a:fontRef>
            </p:style>
            <p:txBody>
              <a:bodyPr spcFirstLastPara="0" vert="horz" wrap="square" lIns="91440" tIns="97536" rIns="91440" bIns="97536"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prstClr val="white"/>
                    </a:solidFill>
                    <a:effectLst/>
                    <a:uLnTx/>
                    <a:uFillTx/>
                    <a:latin typeface="Franklin Gothic Book" panose="020B0503020102020204"/>
                    <a:ea typeface="+mn-ea"/>
                    <a:cs typeface="+mn-cs"/>
                  </a:rPr>
                  <a:t>Conflict of Interest</a:t>
                </a:r>
              </a:p>
            </p:txBody>
          </p:sp>
        </p:grpSp>
        <p:grpSp>
          <p:nvGrpSpPr>
            <p:cNvPr id="11" name="Group 10">
              <a:extLst>
                <a:ext uri="{FF2B5EF4-FFF2-40B4-BE49-F238E27FC236}">
                  <a16:creationId xmlns:a16="http://schemas.microsoft.com/office/drawing/2014/main" id="{74DF673C-6DA4-4471-AE52-983582001898}"/>
                </a:ext>
              </a:extLst>
            </p:cNvPr>
            <p:cNvGrpSpPr/>
            <p:nvPr/>
          </p:nvGrpSpPr>
          <p:grpSpPr>
            <a:xfrm>
              <a:off x="7687771" y="2673294"/>
              <a:ext cx="1995434" cy="3763123"/>
              <a:chOff x="7692879" y="3861738"/>
              <a:chExt cx="1995434" cy="3763123"/>
            </a:xfrm>
          </p:grpSpPr>
          <p:sp>
            <p:nvSpPr>
              <p:cNvPr id="20" name="Rectangle 19">
                <a:extLst>
                  <a:ext uri="{FF2B5EF4-FFF2-40B4-BE49-F238E27FC236}">
                    <a16:creationId xmlns:a16="http://schemas.microsoft.com/office/drawing/2014/main" id="{077073D1-3633-4B3A-9CF0-16D694D2AADF}"/>
                  </a:ext>
                </a:extLst>
              </p:cNvPr>
              <p:cNvSpPr/>
              <p:nvPr/>
            </p:nvSpPr>
            <p:spPr>
              <a:xfrm>
                <a:off x="7692879" y="3861738"/>
                <a:ext cx="1995434" cy="3763123"/>
              </a:xfrm>
              <a:prstGeom prst="rect">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a:ea typeface="+mn-ea"/>
                  <a:cs typeface="+mn-cs"/>
                </a:endParaRPr>
              </a:p>
            </p:txBody>
          </p:sp>
          <p:sp>
            <p:nvSpPr>
              <p:cNvPr id="21" name="TextBox 20">
                <a:extLst>
                  <a:ext uri="{FF2B5EF4-FFF2-40B4-BE49-F238E27FC236}">
                    <a16:creationId xmlns:a16="http://schemas.microsoft.com/office/drawing/2014/main" id="{149EA536-B2F2-483F-A9C5-9764DB5ED047}"/>
                  </a:ext>
                </a:extLst>
              </p:cNvPr>
              <p:cNvSpPr txBox="1"/>
              <p:nvPr/>
            </p:nvSpPr>
            <p:spPr>
              <a:xfrm>
                <a:off x="7692879" y="3861738"/>
                <a:ext cx="1995434" cy="376312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228600" marR="0" lvl="1" indent="-228600" algn="l" defTabSz="1022350" rtl="0" eaLnBrk="1" fontAlgn="auto" latinLnBrk="0" hangingPunct="1">
                  <a:lnSpc>
                    <a:spcPct val="90000"/>
                  </a:lnSpc>
                  <a:spcBef>
                    <a:spcPct val="0"/>
                  </a:spcBef>
                  <a:spcAft>
                    <a:spcPts val="1200"/>
                  </a:spcAft>
                  <a:buClrTx/>
                  <a:buSzTx/>
                  <a:buFontTx/>
                  <a:buChar char="•"/>
                  <a:tabLst/>
                  <a:defRPr/>
                </a:pPr>
                <a:r>
                  <a:rPr kumimoji="0" lang="en-US" sz="200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a:ea typeface="+mn-ea"/>
                    <a:cs typeface="+mn-cs"/>
                  </a:rPr>
                  <a:t>Know the policy and declare as necessary</a:t>
                </a:r>
              </a:p>
              <a:p>
                <a:pPr marL="228600" marR="0" lvl="1" indent="-228600" algn="l" defTabSz="1022350" rtl="0" eaLnBrk="1" fontAlgn="auto" latinLnBrk="0" hangingPunct="1">
                  <a:lnSpc>
                    <a:spcPct val="90000"/>
                  </a:lnSpc>
                  <a:spcBef>
                    <a:spcPct val="0"/>
                  </a:spcBef>
                  <a:spcAft>
                    <a:spcPts val="1200"/>
                  </a:spcAft>
                  <a:buClrTx/>
                  <a:buSzTx/>
                  <a:buFontTx/>
                  <a:buChar char="•"/>
                  <a:tabLst/>
                  <a:defRPr/>
                </a:pPr>
                <a:r>
                  <a:rPr kumimoji="0" lang="en-US" sz="200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a:ea typeface="+mn-ea"/>
                    <a:cs typeface="+mn-cs"/>
                  </a:rPr>
                  <a:t>Conflict </a:t>
                </a:r>
                <a:br>
                  <a:rPr kumimoji="0" lang="en-US" sz="200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a:ea typeface="+mn-ea"/>
                    <a:cs typeface="+mn-cs"/>
                  </a:rPr>
                </a:br>
                <a:r>
                  <a:rPr kumimoji="0" lang="en-US" sz="200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a:ea typeface="+mn-ea"/>
                    <a:cs typeface="+mn-cs"/>
                  </a:rPr>
                  <a:t>vs bias</a:t>
                </a:r>
              </a:p>
              <a:p>
                <a:pPr marL="228600" marR="0" lvl="1" indent="-228600" algn="l" defTabSz="1022350" rtl="0" eaLnBrk="1" fontAlgn="auto" latinLnBrk="0" hangingPunct="1">
                  <a:lnSpc>
                    <a:spcPct val="90000"/>
                  </a:lnSpc>
                  <a:spcBef>
                    <a:spcPct val="0"/>
                  </a:spcBef>
                  <a:spcAft>
                    <a:spcPts val="1200"/>
                  </a:spcAft>
                  <a:buClrTx/>
                  <a:buSzTx/>
                  <a:buFontTx/>
                  <a:buChar char="•"/>
                  <a:tabLst/>
                  <a:defRPr/>
                </a:pPr>
                <a:r>
                  <a:rPr kumimoji="0" lang="en-US" sz="200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a:ea typeface="+mn-ea"/>
                    <a:cs typeface="+mn-cs"/>
                  </a:rPr>
                  <a:t>Waiting room</a:t>
                </a:r>
              </a:p>
            </p:txBody>
          </p:sp>
        </p:grpSp>
      </p:grpSp>
      <p:grpSp>
        <p:nvGrpSpPr>
          <p:cNvPr id="38" name="Group 37">
            <a:extLst>
              <a:ext uri="{FF2B5EF4-FFF2-40B4-BE49-F238E27FC236}">
                <a16:creationId xmlns:a16="http://schemas.microsoft.com/office/drawing/2014/main" id="{8E731B05-124D-411D-8878-0B5AB06DD621}"/>
              </a:ext>
            </a:extLst>
          </p:cNvPr>
          <p:cNvGrpSpPr/>
          <p:nvPr/>
        </p:nvGrpSpPr>
        <p:grpSpPr>
          <a:xfrm>
            <a:off x="9773336" y="2432483"/>
            <a:ext cx="2189372" cy="4003934"/>
            <a:chOff x="9773336" y="1297884"/>
            <a:chExt cx="2189372" cy="5138533"/>
          </a:xfrm>
        </p:grpSpPr>
        <p:grpSp>
          <p:nvGrpSpPr>
            <p:cNvPr id="12" name="Group 11">
              <a:extLst>
                <a:ext uri="{FF2B5EF4-FFF2-40B4-BE49-F238E27FC236}">
                  <a16:creationId xmlns:a16="http://schemas.microsoft.com/office/drawing/2014/main" id="{F383634E-3520-4968-ACE7-788EC8F91FF9}"/>
                </a:ext>
              </a:extLst>
            </p:cNvPr>
            <p:cNvGrpSpPr/>
            <p:nvPr/>
          </p:nvGrpSpPr>
          <p:grpSpPr>
            <a:xfrm>
              <a:off x="9778438" y="1297884"/>
              <a:ext cx="2184270" cy="1320130"/>
              <a:chOff x="10002621" y="2486328"/>
              <a:chExt cx="2184270" cy="1320130"/>
            </a:xfrm>
          </p:grpSpPr>
          <p:sp>
            <p:nvSpPr>
              <p:cNvPr id="17" name="Rectangle 16">
                <a:extLst>
                  <a:ext uri="{FF2B5EF4-FFF2-40B4-BE49-F238E27FC236}">
                    <a16:creationId xmlns:a16="http://schemas.microsoft.com/office/drawing/2014/main" id="{93DF1BD3-B262-433B-A9A8-98C32C1EBD38}"/>
                  </a:ext>
                </a:extLst>
              </p:cNvPr>
              <p:cNvSpPr/>
              <p:nvPr/>
            </p:nvSpPr>
            <p:spPr>
              <a:xfrm>
                <a:off x="10002621" y="2486328"/>
                <a:ext cx="2184270" cy="1320130"/>
              </a:xfrm>
              <a:prstGeom prst="rect">
                <a:avLst/>
              </a:pr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9" name="TextBox 18">
                <a:extLst>
                  <a:ext uri="{FF2B5EF4-FFF2-40B4-BE49-F238E27FC236}">
                    <a16:creationId xmlns:a16="http://schemas.microsoft.com/office/drawing/2014/main" id="{6E639C61-F2A7-42D3-8812-8F405D4E1525}"/>
                  </a:ext>
                </a:extLst>
              </p:cNvPr>
              <p:cNvSpPr txBox="1"/>
              <p:nvPr/>
            </p:nvSpPr>
            <p:spPr>
              <a:xfrm>
                <a:off x="10002621" y="2486328"/>
                <a:ext cx="2184270" cy="1320130"/>
              </a:xfrm>
              <a:prstGeom prst="rect">
                <a:avLst/>
              </a:prstGeom>
              <a:solidFill>
                <a:srgbClr val="91AC3A"/>
              </a:solidFill>
            </p:spPr>
            <p:style>
              <a:lnRef idx="0">
                <a:scrgbClr r="0" g="0" b="0"/>
              </a:lnRef>
              <a:fillRef idx="0">
                <a:scrgbClr r="0" g="0" b="0"/>
              </a:fillRef>
              <a:effectRef idx="0">
                <a:scrgbClr r="0" g="0" b="0"/>
              </a:effectRef>
              <a:fontRef idx="minor">
                <a:schemeClr val="lt1"/>
              </a:fontRef>
            </p:style>
            <p:txBody>
              <a:bodyPr spcFirstLastPara="0" vert="horz" wrap="square" lIns="91440" tIns="97536" rIns="91440" bIns="97536"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prstClr val="white"/>
                    </a:solidFill>
                    <a:effectLst/>
                    <a:uLnTx/>
                    <a:uFillTx/>
                    <a:latin typeface="Franklin Gothic Book" panose="020B0503020102020204"/>
                    <a:ea typeface="+mn-ea"/>
                    <a:cs typeface="+mn-cs"/>
                  </a:rPr>
                  <a:t>Avoid </a:t>
                </a:r>
                <a:br>
                  <a:rPr kumimoji="0" lang="en-US" sz="2400" b="1" i="0" u="none" strike="noStrike" kern="1200" cap="none" spc="0" normalizeH="0" baseline="0" noProof="0">
                    <a:ln>
                      <a:noFill/>
                    </a:ln>
                    <a:solidFill>
                      <a:prstClr val="white"/>
                    </a:solidFill>
                    <a:effectLst/>
                    <a:uLnTx/>
                    <a:uFillTx/>
                    <a:latin typeface="Franklin Gothic Book" panose="020B0503020102020204"/>
                    <a:ea typeface="+mn-ea"/>
                    <a:cs typeface="+mn-cs"/>
                  </a:rPr>
                </a:br>
                <a:r>
                  <a:rPr kumimoji="0" lang="en-US" sz="2400" b="1" i="0" u="none" strike="noStrike" kern="1200" cap="none" spc="0" normalizeH="0" baseline="0" noProof="0">
                    <a:ln>
                      <a:noFill/>
                    </a:ln>
                    <a:solidFill>
                      <a:prstClr val="white"/>
                    </a:solidFill>
                    <a:effectLst/>
                    <a:uLnTx/>
                    <a:uFillTx/>
                    <a:latin typeface="Franklin Gothic Book" panose="020B0503020102020204"/>
                    <a:ea typeface="+mn-ea"/>
                    <a:cs typeface="+mn-cs"/>
                  </a:rPr>
                  <a:t>Advocacy</a:t>
                </a:r>
              </a:p>
            </p:txBody>
          </p:sp>
        </p:grpSp>
        <p:grpSp>
          <p:nvGrpSpPr>
            <p:cNvPr id="13" name="Group 12">
              <a:extLst>
                <a:ext uri="{FF2B5EF4-FFF2-40B4-BE49-F238E27FC236}">
                  <a16:creationId xmlns:a16="http://schemas.microsoft.com/office/drawing/2014/main" id="{B0C2CB49-FCD6-44D2-8EDD-21BEEE2F67B7}"/>
                </a:ext>
              </a:extLst>
            </p:cNvPr>
            <p:cNvGrpSpPr/>
            <p:nvPr/>
          </p:nvGrpSpPr>
          <p:grpSpPr>
            <a:xfrm>
              <a:off x="9773336" y="2673294"/>
              <a:ext cx="2184270" cy="3763123"/>
              <a:chOff x="9997519" y="3861738"/>
              <a:chExt cx="2184270" cy="3763123"/>
            </a:xfrm>
          </p:grpSpPr>
          <p:sp>
            <p:nvSpPr>
              <p:cNvPr id="14" name="Rectangle 13">
                <a:extLst>
                  <a:ext uri="{FF2B5EF4-FFF2-40B4-BE49-F238E27FC236}">
                    <a16:creationId xmlns:a16="http://schemas.microsoft.com/office/drawing/2014/main" id="{C9DF8384-1560-4AF0-B798-251FCDD86CEF}"/>
                  </a:ext>
                </a:extLst>
              </p:cNvPr>
              <p:cNvSpPr/>
              <p:nvPr/>
            </p:nvSpPr>
            <p:spPr>
              <a:xfrm>
                <a:off x="9997519" y="3861738"/>
                <a:ext cx="2184270" cy="3763123"/>
              </a:xfrm>
              <a:prstGeom prst="rect">
                <a:avLst/>
              </a:prstGeom>
            </p:spPr>
            <p:style>
              <a:lnRef idx="2">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a:ea typeface="+mn-ea"/>
                  <a:cs typeface="+mn-cs"/>
                </a:endParaRPr>
              </a:p>
            </p:txBody>
          </p:sp>
          <p:sp>
            <p:nvSpPr>
              <p:cNvPr id="15" name="TextBox 14">
                <a:extLst>
                  <a:ext uri="{FF2B5EF4-FFF2-40B4-BE49-F238E27FC236}">
                    <a16:creationId xmlns:a16="http://schemas.microsoft.com/office/drawing/2014/main" id="{760C860B-83A3-474F-926C-18F860387EA7}"/>
                  </a:ext>
                </a:extLst>
              </p:cNvPr>
              <p:cNvSpPr txBox="1"/>
              <p:nvPr/>
            </p:nvSpPr>
            <p:spPr>
              <a:xfrm>
                <a:off x="9997519" y="3861738"/>
                <a:ext cx="2184270" cy="376312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228600" marR="0" lvl="1" indent="-228600" algn="l" defTabSz="1022350" rtl="0" eaLnBrk="1" fontAlgn="auto" latinLnBrk="0" hangingPunct="1">
                  <a:lnSpc>
                    <a:spcPct val="90000"/>
                  </a:lnSpc>
                  <a:spcBef>
                    <a:spcPct val="0"/>
                  </a:spcBef>
                  <a:spcAft>
                    <a:spcPts val="1200"/>
                  </a:spcAft>
                  <a:buClrTx/>
                  <a:buSzTx/>
                  <a:buFontTx/>
                  <a:buChar char="•"/>
                  <a:tabLst/>
                  <a:defRPr/>
                </a:pPr>
                <a:r>
                  <a:rPr kumimoji="0" lang="en-US" sz="2000" b="0" i="0" u="none" strike="noStrike" kern="1200" cap="none" spc="0" normalizeH="0" baseline="0" noProof="0">
                    <a:ln>
                      <a:noFill/>
                    </a:ln>
                    <a:solidFill>
                      <a:prstClr val="black">
                        <a:hueOff val="0"/>
                        <a:satOff val="0"/>
                        <a:lumOff val="0"/>
                        <a:alphaOff val="0"/>
                      </a:prstClr>
                    </a:solidFill>
                    <a:effectLst/>
                    <a:uLnTx/>
                    <a:uFillTx/>
                    <a:latin typeface="Franklin Gothic Book" panose="020B0503020102020204"/>
                    <a:ea typeface="+mn-ea"/>
                    <a:cs typeface="+mn-cs"/>
                  </a:rPr>
                  <a:t>Stick to technical review</a:t>
                </a:r>
              </a:p>
            </p:txBody>
          </p:sp>
        </p:grpSp>
      </p:grpSp>
      <p:pic>
        <p:nvPicPr>
          <p:cNvPr id="44" name="Graphic 43" descr="Handshake with solid fill">
            <a:extLst>
              <a:ext uri="{FF2B5EF4-FFF2-40B4-BE49-F238E27FC236}">
                <a16:creationId xmlns:a16="http://schemas.microsoft.com/office/drawing/2014/main" id="{4098F55C-A2F2-46AC-A52F-A17B51ADBA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1395" y="1148846"/>
            <a:ext cx="1473941" cy="1473941"/>
          </a:xfrm>
          <a:prstGeom prst="rect">
            <a:avLst/>
          </a:prstGeom>
        </p:spPr>
      </p:pic>
      <p:sp>
        <p:nvSpPr>
          <p:cNvPr id="66" name="Freeform: Shape 65">
            <a:extLst>
              <a:ext uri="{FF2B5EF4-FFF2-40B4-BE49-F238E27FC236}">
                <a16:creationId xmlns:a16="http://schemas.microsoft.com/office/drawing/2014/main" id="{96FCB05F-7BCC-42A9-B00F-950046CF79AF}"/>
              </a:ext>
            </a:extLst>
          </p:cNvPr>
          <p:cNvSpPr/>
          <p:nvPr/>
        </p:nvSpPr>
        <p:spPr>
          <a:xfrm>
            <a:off x="3437029" y="1576312"/>
            <a:ext cx="503433" cy="690113"/>
          </a:xfrm>
          <a:custGeom>
            <a:avLst/>
            <a:gdLst>
              <a:gd name="connsiteX0" fmla="*/ 382795 w 385976"/>
              <a:gd name="connsiteY0" fmla="*/ 123234 h 529101"/>
              <a:gd name="connsiteX1" fmla="*/ 372079 w 385976"/>
              <a:gd name="connsiteY1" fmla="*/ 87067 h 529101"/>
              <a:gd name="connsiteX2" fmla="*/ 335912 w 385976"/>
              <a:gd name="connsiteY2" fmla="*/ 97783 h 529101"/>
              <a:gd name="connsiteX3" fmla="*/ 282333 w 385976"/>
              <a:gd name="connsiteY3" fmla="*/ 192888 h 529101"/>
              <a:gd name="connsiteX4" fmla="*/ 318499 w 385976"/>
              <a:gd name="connsiteY4" fmla="*/ 49561 h 529101"/>
              <a:gd name="connsiteX5" fmla="*/ 298407 w 385976"/>
              <a:gd name="connsiteY5" fmla="*/ 17414 h 529101"/>
              <a:gd name="connsiteX6" fmla="*/ 266259 w 385976"/>
              <a:gd name="connsiteY6" fmla="*/ 37506 h 529101"/>
              <a:gd name="connsiteX7" fmla="*/ 235450 w 385976"/>
              <a:gd name="connsiteY7" fmla="*/ 160740 h 529101"/>
              <a:gd name="connsiteX8" fmla="*/ 235450 w 385976"/>
              <a:gd name="connsiteY8" fmla="*/ 26790 h 529101"/>
              <a:gd name="connsiteX9" fmla="*/ 208660 w 385976"/>
              <a:gd name="connsiteY9" fmla="*/ 0 h 529101"/>
              <a:gd name="connsiteX10" fmla="*/ 181870 w 385976"/>
              <a:gd name="connsiteY10" fmla="*/ 26790 h 529101"/>
              <a:gd name="connsiteX11" fmla="*/ 181870 w 385976"/>
              <a:gd name="connsiteY11" fmla="*/ 170116 h 529101"/>
              <a:gd name="connsiteX12" fmla="*/ 151062 w 385976"/>
              <a:gd name="connsiteY12" fmla="*/ 37506 h 529101"/>
              <a:gd name="connsiteX13" fmla="*/ 118914 w 385976"/>
              <a:gd name="connsiteY13" fmla="*/ 17414 h 529101"/>
              <a:gd name="connsiteX14" fmla="*/ 98821 w 385976"/>
              <a:gd name="connsiteY14" fmla="*/ 49561 h 529101"/>
              <a:gd name="connsiteX15" fmla="*/ 136327 w 385976"/>
              <a:gd name="connsiteY15" fmla="*/ 208962 h 529101"/>
              <a:gd name="connsiteX16" fmla="*/ 126951 w 385976"/>
              <a:gd name="connsiteY16" fmla="*/ 262542 h 529101"/>
              <a:gd name="connsiteX17" fmla="*/ 125611 w 385976"/>
              <a:gd name="connsiteY17" fmla="*/ 261202 h 529101"/>
              <a:gd name="connsiteX18" fmla="*/ 31846 w 385976"/>
              <a:gd name="connsiteY18" fmla="*/ 186190 h 529101"/>
              <a:gd name="connsiteX19" fmla="*/ 1038 w 385976"/>
              <a:gd name="connsiteY19" fmla="*/ 203604 h 529101"/>
              <a:gd name="connsiteX20" fmla="*/ 18451 w 385976"/>
              <a:gd name="connsiteY20" fmla="*/ 234412 h 529101"/>
              <a:gd name="connsiteX21" fmla="*/ 69352 w 385976"/>
              <a:gd name="connsiteY21" fmla="*/ 290671 h 529101"/>
              <a:gd name="connsiteX22" fmla="*/ 157759 w 385976"/>
              <a:gd name="connsiteY22" fmla="*/ 385775 h 529101"/>
              <a:gd name="connsiteX23" fmla="*/ 157759 w 385976"/>
              <a:gd name="connsiteY23" fmla="*/ 529102 h 529101"/>
              <a:gd name="connsiteX24" fmla="*/ 275635 w 385976"/>
              <a:gd name="connsiteY24" fmla="*/ 529102 h 529101"/>
              <a:gd name="connsiteX25" fmla="*/ 275635 w 385976"/>
              <a:gd name="connsiteY25" fmla="*/ 377738 h 529101"/>
              <a:gd name="connsiteX26" fmla="*/ 326536 w 385976"/>
              <a:gd name="connsiteY26" fmla="*/ 223696 h 529101"/>
              <a:gd name="connsiteX27" fmla="*/ 382795 w 385976"/>
              <a:gd name="connsiteY27" fmla="*/ 123234 h 52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5976" h="529101">
                <a:moveTo>
                  <a:pt x="382795" y="123234"/>
                </a:moveTo>
                <a:cubicBezTo>
                  <a:pt x="389492" y="109839"/>
                  <a:pt x="385474" y="93765"/>
                  <a:pt x="372079" y="87067"/>
                </a:cubicBezTo>
                <a:cubicBezTo>
                  <a:pt x="358684" y="80370"/>
                  <a:pt x="342610" y="84388"/>
                  <a:pt x="335912" y="97783"/>
                </a:cubicBezTo>
                <a:lnTo>
                  <a:pt x="282333" y="192888"/>
                </a:lnTo>
                <a:lnTo>
                  <a:pt x="318499" y="49561"/>
                </a:lnTo>
                <a:cubicBezTo>
                  <a:pt x="322518" y="34827"/>
                  <a:pt x="313141" y="20092"/>
                  <a:pt x="298407" y="17414"/>
                </a:cubicBezTo>
                <a:cubicBezTo>
                  <a:pt x="283672" y="13395"/>
                  <a:pt x="268938" y="22771"/>
                  <a:pt x="266259" y="37506"/>
                </a:cubicBezTo>
                <a:lnTo>
                  <a:pt x="235450" y="160740"/>
                </a:lnTo>
                <a:lnTo>
                  <a:pt x="235450" y="26790"/>
                </a:lnTo>
                <a:cubicBezTo>
                  <a:pt x="235450" y="12056"/>
                  <a:pt x="223395" y="0"/>
                  <a:pt x="208660" y="0"/>
                </a:cubicBezTo>
                <a:cubicBezTo>
                  <a:pt x="193926" y="0"/>
                  <a:pt x="181870" y="12056"/>
                  <a:pt x="181870" y="26790"/>
                </a:cubicBezTo>
                <a:lnTo>
                  <a:pt x="181870" y="170116"/>
                </a:lnTo>
                <a:lnTo>
                  <a:pt x="151062" y="37506"/>
                </a:lnTo>
                <a:cubicBezTo>
                  <a:pt x="148383" y="22771"/>
                  <a:pt x="133648" y="14735"/>
                  <a:pt x="118914" y="17414"/>
                </a:cubicBezTo>
                <a:cubicBezTo>
                  <a:pt x="104179" y="20092"/>
                  <a:pt x="96142" y="34827"/>
                  <a:pt x="98821" y="49561"/>
                </a:cubicBezTo>
                <a:lnTo>
                  <a:pt x="136327" y="208962"/>
                </a:lnTo>
                <a:cubicBezTo>
                  <a:pt x="134988" y="227715"/>
                  <a:pt x="130969" y="246468"/>
                  <a:pt x="126951" y="262542"/>
                </a:cubicBezTo>
                <a:cubicBezTo>
                  <a:pt x="126951" y="262542"/>
                  <a:pt x="126951" y="261202"/>
                  <a:pt x="125611" y="261202"/>
                </a:cubicBezTo>
                <a:cubicBezTo>
                  <a:pt x="102840" y="226375"/>
                  <a:pt x="66673" y="195567"/>
                  <a:pt x="31846" y="186190"/>
                </a:cubicBezTo>
                <a:cubicBezTo>
                  <a:pt x="18451" y="182172"/>
                  <a:pt x="5056" y="190209"/>
                  <a:pt x="1038" y="203604"/>
                </a:cubicBezTo>
                <a:cubicBezTo>
                  <a:pt x="-2980" y="216999"/>
                  <a:pt x="5056" y="230394"/>
                  <a:pt x="18451" y="234412"/>
                </a:cubicBezTo>
                <a:cubicBezTo>
                  <a:pt x="35865" y="238431"/>
                  <a:pt x="51939" y="263881"/>
                  <a:pt x="69352" y="290671"/>
                </a:cubicBezTo>
                <a:cubicBezTo>
                  <a:pt x="90784" y="324159"/>
                  <a:pt x="117574" y="363004"/>
                  <a:pt x="157759" y="385775"/>
                </a:cubicBezTo>
                <a:lnTo>
                  <a:pt x="157759" y="529102"/>
                </a:lnTo>
                <a:lnTo>
                  <a:pt x="275635" y="529102"/>
                </a:lnTo>
                <a:lnTo>
                  <a:pt x="275635" y="377738"/>
                </a:lnTo>
                <a:cubicBezTo>
                  <a:pt x="319839" y="354967"/>
                  <a:pt x="325197" y="259863"/>
                  <a:pt x="326536" y="223696"/>
                </a:cubicBezTo>
                <a:lnTo>
                  <a:pt x="382795" y="123234"/>
                </a:lnTo>
                <a:close/>
              </a:path>
            </a:pathLst>
          </a:custGeom>
          <a:solidFill>
            <a:srgbClr val="078187"/>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67" name="Freeform: Shape 66">
            <a:extLst>
              <a:ext uri="{FF2B5EF4-FFF2-40B4-BE49-F238E27FC236}">
                <a16:creationId xmlns:a16="http://schemas.microsoft.com/office/drawing/2014/main" id="{0A8955B1-1209-43AC-BE45-7C5C78695A32}"/>
              </a:ext>
            </a:extLst>
          </p:cNvPr>
          <p:cNvSpPr/>
          <p:nvPr/>
        </p:nvSpPr>
        <p:spPr>
          <a:xfrm rot="19761033">
            <a:off x="2820311" y="1403558"/>
            <a:ext cx="673987" cy="517817"/>
          </a:xfrm>
          <a:custGeom>
            <a:avLst/>
            <a:gdLst>
              <a:gd name="connsiteX0" fmla="*/ 346930 w 516737"/>
              <a:gd name="connsiteY0" fmla="*/ 297882 h 397004"/>
              <a:gd name="connsiteX1" fmla="*/ 463466 w 516737"/>
              <a:gd name="connsiteY1" fmla="*/ 299221 h 397004"/>
              <a:gd name="connsiteX2" fmla="*/ 463466 w 516737"/>
              <a:gd name="connsiteY2" fmla="*/ 299221 h 397004"/>
              <a:gd name="connsiteX3" fmla="*/ 490256 w 516737"/>
              <a:gd name="connsiteY3" fmla="*/ 272431 h 397004"/>
              <a:gd name="connsiteX4" fmla="*/ 463466 w 516737"/>
              <a:gd name="connsiteY4" fmla="*/ 245641 h 397004"/>
              <a:gd name="connsiteX5" fmla="*/ 354967 w 516737"/>
              <a:gd name="connsiteY5" fmla="*/ 244302 h 397004"/>
              <a:gd name="connsiteX6" fmla="*/ 496954 w 516737"/>
              <a:gd name="connsiteY6" fmla="*/ 208135 h 397004"/>
              <a:gd name="connsiteX7" fmla="*/ 515707 w 516737"/>
              <a:gd name="connsiteY7" fmla="*/ 175988 h 397004"/>
              <a:gd name="connsiteX8" fmla="*/ 483559 w 516737"/>
              <a:gd name="connsiteY8" fmla="*/ 157235 h 397004"/>
              <a:gd name="connsiteX9" fmla="*/ 360325 w 516737"/>
              <a:gd name="connsiteY9" fmla="*/ 189382 h 397004"/>
              <a:gd name="connsiteX10" fmla="*/ 478201 w 516737"/>
              <a:gd name="connsiteY10" fmla="*/ 125087 h 397004"/>
              <a:gd name="connsiteX11" fmla="*/ 488917 w 516737"/>
              <a:gd name="connsiteY11" fmla="*/ 88920 h 397004"/>
              <a:gd name="connsiteX12" fmla="*/ 452750 w 516737"/>
              <a:gd name="connsiteY12" fmla="*/ 78204 h 397004"/>
              <a:gd name="connsiteX13" fmla="*/ 326838 w 516737"/>
              <a:gd name="connsiteY13" fmla="*/ 145179 h 397004"/>
              <a:gd name="connsiteX14" fmla="*/ 428639 w 516737"/>
              <a:gd name="connsiteY14" fmla="*/ 55433 h 397004"/>
              <a:gd name="connsiteX15" fmla="*/ 431318 w 516737"/>
              <a:gd name="connsiteY15" fmla="*/ 17927 h 397004"/>
              <a:gd name="connsiteX16" fmla="*/ 393812 w 516737"/>
              <a:gd name="connsiteY16" fmla="*/ 15248 h 397004"/>
              <a:gd name="connsiteX17" fmla="*/ 270579 w 516737"/>
              <a:gd name="connsiteY17" fmla="*/ 122408 h 397004"/>
              <a:gd name="connsiteX18" fmla="*/ 218338 w 516737"/>
              <a:gd name="connsiteY18" fmla="*/ 138482 h 397004"/>
              <a:gd name="connsiteX19" fmla="*/ 219678 w 516737"/>
              <a:gd name="connsiteY19" fmla="*/ 137142 h 397004"/>
              <a:gd name="connsiteX20" fmla="*/ 241110 w 516737"/>
              <a:gd name="connsiteY20" fmla="*/ 19266 h 397004"/>
              <a:gd name="connsiteX21" fmla="*/ 210301 w 516737"/>
              <a:gd name="connsiteY21" fmla="*/ 513 h 397004"/>
              <a:gd name="connsiteX22" fmla="*/ 191548 w 516737"/>
              <a:gd name="connsiteY22" fmla="*/ 31322 h 397004"/>
              <a:gd name="connsiteX23" fmla="*/ 167437 w 516737"/>
              <a:gd name="connsiteY23" fmla="*/ 102315 h 397004"/>
              <a:gd name="connsiteX24" fmla="*/ 125913 w 516737"/>
              <a:gd name="connsiteY24" fmla="*/ 225549 h 397004"/>
              <a:gd name="connsiteX25" fmla="*/ 0 w 516737"/>
              <a:gd name="connsiteY25" fmla="*/ 293863 h 397004"/>
              <a:gd name="connsiteX26" fmla="*/ 56259 w 516737"/>
              <a:gd name="connsiteY26" fmla="*/ 397005 h 397004"/>
              <a:gd name="connsiteX27" fmla="*/ 188869 w 516737"/>
              <a:gd name="connsiteY27" fmla="*/ 326011 h 397004"/>
              <a:gd name="connsiteX28" fmla="*/ 346930 w 516737"/>
              <a:gd name="connsiteY28" fmla="*/ 297882 h 39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6737" h="397004">
                <a:moveTo>
                  <a:pt x="346930" y="297882"/>
                </a:moveTo>
                <a:lnTo>
                  <a:pt x="463466" y="299221"/>
                </a:lnTo>
                <a:cubicBezTo>
                  <a:pt x="463466" y="299221"/>
                  <a:pt x="463466" y="299221"/>
                  <a:pt x="463466" y="299221"/>
                </a:cubicBezTo>
                <a:cubicBezTo>
                  <a:pt x="478201" y="299221"/>
                  <a:pt x="490256" y="287166"/>
                  <a:pt x="490256" y="272431"/>
                </a:cubicBezTo>
                <a:cubicBezTo>
                  <a:pt x="490256" y="257697"/>
                  <a:pt x="478201" y="245641"/>
                  <a:pt x="463466" y="245641"/>
                </a:cubicBezTo>
                <a:lnTo>
                  <a:pt x="354967" y="244302"/>
                </a:lnTo>
                <a:lnTo>
                  <a:pt x="496954" y="208135"/>
                </a:lnTo>
                <a:cubicBezTo>
                  <a:pt x="511688" y="204117"/>
                  <a:pt x="519725" y="189382"/>
                  <a:pt x="515707" y="175988"/>
                </a:cubicBezTo>
                <a:cubicBezTo>
                  <a:pt x="511688" y="161253"/>
                  <a:pt x="496954" y="153216"/>
                  <a:pt x="483559" y="157235"/>
                </a:cubicBezTo>
                <a:lnTo>
                  <a:pt x="360325" y="189382"/>
                </a:lnTo>
                <a:lnTo>
                  <a:pt x="478201" y="125087"/>
                </a:lnTo>
                <a:cubicBezTo>
                  <a:pt x="491596" y="118389"/>
                  <a:pt x="495614" y="102315"/>
                  <a:pt x="488917" y="88920"/>
                </a:cubicBezTo>
                <a:cubicBezTo>
                  <a:pt x="482219" y="75525"/>
                  <a:pt x="466145" y="71507"/>
                  <a:pt x="452750" y="78204"/>
                </a:cubicBezTo>
                <a:lnTo>
                  <a:pt x="326838" y="145179"/>
                </a:lnTo>
                <a:lnTo>
                  <a:pt x="428639" y="55433"/>
                </a:lnTo>
                <a:cubicBezTo>
                  <a:pt x="439355" y="46056"/>
                  <a:pt x="440695" y="28643"/>
                  <a:pt x="431318" y="17927"/>
                </a:cubicBezTo>
                <a:cubicBezTo>
                  <a:pt x="421942" y="7211"/>
                  <a:pt x="404528" y="5871"/>
                  <a:pt x="393812" y="15248"/>
                </a:cubicBezTo>
                <a:lnTo>
                  <a:pt x="270579" y="122408"/>
                </a:lnTo>
                <a:cubicBezTo>
                  <a:pt x="253165" y="130445"/>
                  <a:pt x="235752" y="135803"/>
                  <a:pt x="218338" y="138482"/>
                </a:cubicBezTo>
                <a:cubicBezTo>
                  <a:pt x="218338" y="138482"/>
                  <a:pt x="218338" y="137142"/>
                  <a:pt x="219678" y="137142"/>
                </a:cubicBezTo>
                <a:cubicBezTo>
                  <a:pt x="239770" y="99636"/>
                  <a:pt x="249147" y="54093"/>
                  <a:pt x="241110" y="19266"/>
                </a:cubicBezTo>
                <a:cubicBezTo>
                  <a:pt x="238431" y="5871"/>
                  <a:pt x="223696" y="-2166"/>
                  <a:pt x="210301" y="513"/>
                </a:cubicBezTo>
                <a:cubicBezTo>
                  <a:pt x="196906" y="3192"/>
                  <a:pt x="188869" y="17927"/>
                  <a:pt x="191548" y="31322"/>
                </a:cubicBezTo>
                <a:cubicBezTo>
                  <a:pt x="195567" y="48735"/>
                  <a:pt x="182172" y="74186"/>
                  <a:pt x="167437" y="102315"/>
                </a:cubicBezTo>
                <a:cubicBezTo>
                  <a:pt x="148684" y="137142"/>
                  <a:pt x="127252" y="178667"/>
                  <a:pt x="125913" y="225549"/>
                </a:cubicBezTo>
                <a:lnTo>
                  <a:pt x="0" y="293863"/>
                </a:lnTo>
                <a:lnTo>
                  <a:pt x="56259" y="397005"/>
                </a:lnTo>
                <a:lnTo>
                  <a:pt x="188869" y="326011"/>
                </a:lnTo>
                <a:cubicBezTo>
                  <a:pt x="229054" y="354141"/>
                  <a:pt x="314782" y="313956"/>
                  <a:pt x="346930" y="297882"/>
                </a:cubicBezTo>
                <a:close/>
              </a:path>
            </a:pathLst>
          </a:custGeom>
          <a:solidFill>
            <a:srgbClr val="078187"/>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70" name="Freeform: Shape 69">
            <a:extLst>
              <a:ext uri="{FF2B5EF4-FFF2-40B4-BE49-F238E27FC236}">
                <a16:creationId xmlns:a16="http://schemas.microsoft.com/office/drawing/2014/main" id="{D3483AC5-482F-4290-8B30-8306B091E2FC}"/>
              </a:ext>
            </a:extLst>
          </p:cNvPr>
          <p:cNvSpPr/>
          <p:nvPr/>
        </p:nvSpPr>
        <p:spPr>
          <a:xfrm rot="998039">
            <a:off x="3959795" y="1376535"/>
            <a:ext cx="607002" cy="620884"/>
          </a:xfrm>
          <a:custGeom>
            <a:avLst/>
            <a:gdLst>
              <a:gd name="connsiteX0" fmla="*/ 465381 w 465381"/>
              <a:gd name="connsiteY0" fmla="*/ 395655 h 476024"/>
              <a:gd name="connsiteX1" fmla="*/ 363580 w 465381"/>
              <a:gd name="connsiteY1" fmla="*/ 284476 h 476024"/>
              <a:gd name="connsiteX2" fmla="*/ 296605 w 465381"/>
              <a:gd name="connsiteY2" fmla="*/ 137131 h 476024"/>
              <a:gd name="connsiteX3" fmla="*/ 269815 w 465381"/>
              <a:gd name="connsiteY3" fmla="*/ 24614 h 476024"/>
              <a:gd name="connsiteX4" fmla="*/ 237667 w 465381"/>
              <a:gd name="connsiteY4" fmla="*/ 4521 h 476024"/>
              <a:gd name="connsiteX5" fmla="*/ 217574 w 465381"/>
              <a:gd name="connsiteY5" fmla="*/ 36669 h 476024"/>
              <a:gd name="connsiteX6" fmla="*/ 243025 w 465381"/>
              <a:gd name="connsiteY6" fmla="*/ 142489 h 476024"/>
              <a:gd name="connsiteX7" fmla="*/ 172031 w 465381"/>
              <a:gd name="connsiteY7" fmla="*/ 13898 h 476024"/>
              <a:gd name="connsiteX8" fmla="*/ 135865 w 465381"/>
              <a:gd name="connsiteY8" fmla="*/ 3182 h 476024"/>
              <a:gd name="connsiteX9" fmla="*/ 125149 w 465381"/>
              <a:gd name="connsiteY9" fmla="*/ 39348 h 476024"/>
              <a:gd name="connsiteX10" fmla="*/ 186766 w 465381"/>
              <a:gd name="connsiteY10" fmla="*/ 151866 h 476024"/>
              <a:gd name="connsiteX11" fmla="*/ 95680 w 465381"/>
              <a:gd name="connsiteY11" fmla="*/ 54082 h 476024"/>
              <a:gd name="connsiteX12" fmla="*/ 58174 w 465381"/>
              <a:gd name="connsiteY12" fmla="*/ 52743 h 476024"/>
              <a:gd name="connsiteX13" fmla="*/ 56834 w 465381"/>
              <a:gd name="connsiteY13" fmla="*/ 90249 h 476024"/>
              <a:gd name="connsiteX14" fmla="*/ 154618 w 465381"/>
              <a:gd name="connsiteY14" fmla="*/ 196069 h 476024"/>
              <a:gd name="connsiteX15" fmla="*/ 42100 w 465381"/>
              <a:gd name="connsiteY15" fmla="*/ 119718 h 476024"/>
              <a:gd name="connsiteX16" fmla="*/ 4594 w 465381"/>
              <a:gd name="connsiteY16" fmla="*/ 126415 h 476024"/>
              <a:gd name="connsiteX17" fmla="*/ 11292 w 465381"/>
              <a:gd name="connsiteY17" fmla="*/ 163921 h 476024"/>
              <a:gd name="connsiteX18" fmla="*/ 146581 w 465381"/>
              <a:gd name="connsiteY18" fmla="*/ 256347 h 476024"/>
              <a:gd name="connsiteX19" fmla="*/ 176050 w 465381"/>
              <a:gd name="connsiteY19" fmla="*/ 301890 h 476024"/>
              <a:gd name="connsiteX20" fmla="*/ 174710 w 465381"/>
              <a:gd name="connsiteY20" fmla="*/ 301890 h 476024"/>
              <a:gd name="connsiteX21" fmla="*/ 55495 w 465381"/>
              <a:gd name="connsiteY21" fmla="*/ 311266 h 476024"/>
              <a:gd name="connsiteX22" fmla="*/ 44779 w 465381"/>
              <a:gd name="connsiteY22" fmla="*/ 344754 h 476024"/>
              <a:gd name="connsiteX23" fmla="*/ 78266 w 465381"/>
              <a:gd name="connsiteY23" fmla="*/ 355470 h 476024"/>
              <a:gd name="connsiteX24" fmla="*/ 153278 w 465381"/>
              <a:gd name="connsiteY24" fmla="*/ 362167 h 476024"/>
              <a:gd name="connsiteX25" fmla="*/ 283210 w 465381"/>
              <a:gd name="connsiteY25" fmla="*/ 371544 h 476024"/>
              <a:gd name="connsiteX26" fmla="*/ 379653 w 465381"/>
              <a:gd name="connsiteY26" fmla="*/ 476024 h 476024"/>
              <a:gd name="connsiteX27" fmla="*/ 465381 w 465381"/>
              <a:gd name="connsiteY27" fmla="*/ 395655 h 47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5381" h="476024">
                <a:moveTo>
                  <a:pt x="465381" y="395655"/>
                </a:moveTo>
                <a:lnTo>
                  <a:pt x="363580" y="284476"/>
                </a:lnTo>
                <a:cubicBezTo>
                  <a:pt x="380993" y="237594"/>
                  <a:pt x="320716" y="163921"/>
                  <a:pt x="296605" y="137131"/>
                </a:cubicBezTo>
                <a:lnTo>
                  <a:pt x="269815" y="24614"/>
                </a:lnTo>
                <a:cubicBezTo>
                  <a:pt x="265796" y="9879"/>
                  <a:pt x="252401" y="1842"/>
                  <a:pt x="237667" y="4521"/>
                </a:cubicBezTo>
                <a:cubicBezTo>
                  <a:pt x="222932" y="8540"/>
                  <a:pt x="214895" y="21935"/>
                  <a:pt x="217574" y="36669"/>
                </a:cubicBezTo>
                <a:lnTo>
                  <a:pt x="243025" y="142489"/>
                </a:lnTo>
                <a:lnTo>
                  <a:pt x="172031" y="13898"/>
                </a:lnTo>
                <a:cubicBezTo>
                  <a:pt x="165334" y="503"/>
                  <a:pt x="149260" y="-3516"/>
                  <a:pt x="135865" y="3182"/>
                </a:cubicBezTo>
                <a:cubicBezTo>
                  <a:pt x="122470" y="9879"/>
                  <a:pt x="118451" y="25953"/>
                  <a:pt x="125149" y="39348"/>
                </a:cubicBezTo>
                <a:lnTo>
                  <a:pt x="186766" y="151866"/>
                </a:lnTo>
                <a:lnTo>
                  <a:pt x="95680" y="54082"/>
                </a:lnTo>
                <a:cubicBezTo>
                  <a:pt x="84964" y="43367"/>
                  <a:pt x="68890" y="42027"/>
                  <a:pt x="58174" y="52743"/>
                </a:cubicBezTo>
                <a:cubicBezTo>
                  <a:pt x="47458" y="63459"/>
                  <a:pt x="46118" y="79533"/>
                  <a:pt x="56834" y="90249"/>
                </a:cubicBezTo>
                <a:lnTo>
                  <a:pt x="154618" y="196069"/>
                </a:lnTo>
                <a:lnTo>
                  <a:pt x="42100" y="119718"/>
                </a:lnTo>
                <a:cubicBezTo>
                  <a:pt x="30045" y="111681"/>
                  <a:pt x="12631" y="114360"/>
                  <a:pt x="4594" y="126415"/>
                </a:cubicBezTo>
                <a:cubicBezTo>
                  <a:pt x="-3443" y="138471"/>
                  <a:pt x="-764" y="155884"/>
                  <a:pt x="11292" y="163921"/>
                </a:cubicBezTo>
                <a:lnTo>
                  <a:pt x="146581" y="256347"/>
                </a:lnTo>
                <a:cubicBezTo>
                  <a:pt x="158636" y="271081"/>
                  <a:pt x="168013" y="287155"/>
                  <a:pt x="176050" y="301890"/>
                </a:cubicBezTo>
                <a:cubicBezTo>
                  <a:pt x="176050" y="301890"/>
                  <a:pt x="174710" y="301890"/>
                  <a:pt x="174710" y="301890"/>
                </a:cubicBezTo>
                <a:cubicBezTo>
                  <a:pt x="134525" y="292513"/>
                  <a:pt x="87643" y="293853"/>
                  <a:pt x="55495" y="311266"/>
                </a:cubicBezTo>
                <a:cubicBezTo>
                  <a:pt x="43440" y="317964"/>
                  <a:pt x="38081" y="332698"/>
                  <a:pt x="44779" y="344754"/>
                </a:cubicBezTo>
                <a:cubicBezTo>
                  <a:pt x="51476" y="356809"/>
                  <a:pt x="66211" y="362167"/>
                  <a:pt x="78266" y="355470"/>
                </a:cubicBezTo>
                <a:cubicBezTo>
                  <a:pt x="93001" y="347433"/>
                  <a:pt x="122470" y="354130"/>
                  <a:pt x="153278" y="362167"/>
                </a:cubicBezTo>
                <a:cubicBezTo>
                  <a:pt x="192124" y="371544"/>
                  <a:pt x="237667" y="382260"/>
                  <a:pt x="283210" y="371544"/>
                </a:cubicBezTo>
                <a:lnTo>
                  <a:pt x="379653" y="476024"/>
                </a:lnTo>
                <a:lnTo>
                  <a:pt x="465381" y="395655"/>
                </a:lnTo>
                <a:close/>
              </a:path>
            </a:pathLst>
          </a:custGeom>
          <a:solidFill>
            <a:srgbClr val="078187"/>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56" name="Graphic 55" descr="Scales of justice with solid fill">
            <a:extLst>
              <a:ext uri="{FF2B5EF4-FFF2-40B4-BE49-F238E27FC236}">
                <a16:creationId xmlns:a16="http://schemas.microsoft.com/office/drawing/2014/main" id="{C67F733C-E6C0-43CA-937A-00DEED0A73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10657" y="1226590"/>
            <a:ext cx="1109628" cy="1109628"/>
          </a:xfrm>
          <a:prstGeom prst="rect">
            <a:avLst/>
          </a:prstGeom>
        </p:spPr>
      </p:pic>
      <p:pic>
        <p:nvPicPr>
          <p:cNvPr id="61" name="Graphic 60" descr="Checklist with solid fill">
            <a:extLst>
              <a:ext uri="{FF2B5EF4-FFF2-40B4-BE49-F238E27FC236}">
                <a16:creationId xmlns:a16="http://schemas.microsoft.com/office/drawing/2014/main" id="{F0B2B861-027F-4405-A1CB-A32717C04E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65165" y="1291295"/>
            <a:ext cx="1035860" cy="1035860"/>
          </a:xfrm>
          <a:prstGeom prst="rect">
            <a:avLst/>
          </a:prstGeom>
        </p:spPr>
      </p:pic>
      <p:pic>
        <p:nvPicPr>
          <p:cNvPr id="63" name="Graphic 62" descr="Thumbs up sign with solid fill">
            <a:extLst>
              <a:ext uri="{FF2B5EF4-FFF2-40B4-BE49-F238E27FC236}">
                <a16:creationId xmlns:a16="http://schemas.microsoft.com/office/drawing/2014/main" id="{741C0134-31B7-4CA5-A4F0-3CC2F5E7450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65641" y="1439339"/>
            <a:ext cx="887815" cy="887815"/>
          </a:xfrm>
          <a:prstGeom prst="rect">
            <a:avLst/>
          </a:prstGeom>
        </p:spPr>
      </p:pic>
      <p:pic>
        <p:nvPicPr>
          <p:cNvPr id="69" name="Graphic 68" descr="Thumbs up sign with solid fill">
            <a:extLst>
              <a:ext uri="{FF2B5EF4-FFF2-40B4-BE49-F238E27FC236}">
                <a16:creationId xmlns:a16="http://schemas.microsoft.com/office/drawing/2014/main" id="{546FA7AF-FE80-406E-A075-9A8CE1FA64F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V="1">
            <a:off x="6230039" y="1439339"/>
            <a:ext cx="887815" cy="887815"/>
          </a:xfrm>
          <a:prstGeom prst="rect">
            <a:avLst/>
          </a:prstGeom>
        </p:spPr>
      </p:pic>
    </p:spTree>
    <p:extLst>
      <p:ext uri="{BB962C8B-B14F-4D97-AF65-F5344CB8AC3E}">
        <p14:creationId xmlns:p14="http://schemas.microsoft.com/office/powerpoint/2010/main" val="643662289"/>
      </p:ext>
    </p:extLst>
  </p:cSld>
  <p:clrMapOvr>
    <a:masterClrMapping/>
  </p:clrMapOvr>
</p:sld>
</file>

<file path=ppt/theme/theme1.xml><?xml version="1.0" encoding="utf-8"?>
<a:theme xmlns:a="http://schemas.openxmlformats.org/drawingml/2006/main" name="OWEB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WEB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b46514c-997e-4260-884a-d8316a327feb" xsi:nil="true"/>
    <lcf76f155ced4ddcb4097134ff3c332f xmlns="4ada41a8-94b0-490c-9c32-0008d32b6d6c">
      <Terms xmlns="http://schemas.microsoft.com/office/infopath/2007/PartnerControls"/>
    </lcf76f155ced4ddcb4097134ff3c332f>
    <person xmlns="4ada41a8-94b0-490c-9c32-0008d32b6d6c">
      <UserInfo>
        <DisplayName/>
        <AccountId xsi:nil="true"/>
        <AccountType/>
      </UserInfo>
    </person>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BFA3E28FA6DFB498481B9367EC19DDC" ma:contentTypeVersion="21" ma:contentTypeDescription="Create a new document." ma:contentTypeScope="" ma:versionID="e278a85e5e01a8856b6f16b17d89aff2">
  <xsd:schema xmlns:xsd="http://www.w3.org/2001/XMLSchema" xmlns:xs="http://www.w3.org/2001/XMLSchema" xmlns:p="http://schemas.microsoft.com/office/2006/metadata/properties" xmlns:ns2="4ada41a8-94b0-490c-9c32-0008d32b6d6c" xmlns:ns3="db46514c-997e-4260-884a-d8316a327feb" targetNamespace="http://schemas.microsoft.com/office/2006/metadata/properties" ma:root="true" ma:fieldsID="7d02cf2bb3d205886e678219b584283d" ns2:_="" ns3:_="">
    <xsd:import namespace="4ada41a8-94b0-490c-9c32-0008d32b6d6c"/>
    <xsd:import namespace="db46514c-997e-4260-884a-d8316a327fe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2:pers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da41a8-94b0-490c-9c32-0008d32b6d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bc13bb2-4050-4808-9050-3ebd68b2d7b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person" ma:index="23"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b46514c-997e-4260-884a-d8316a327fe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44f9989-85ee-4c77-bf52-34f28d84e96f}" ma:internalName="TaxCatchAll" ma:showField="CatchAllData" ma:web="db46514c-997e-4260-884a-d8316a327fe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E956DE-3A56-4282-A68B-5CF115EEC24C}">
  <ds:schemaRefs>
    <ds:schemaRef ds:uri="4ada41a8-94b0-490c-9c32-0008d32b6d6c"/>
    <ds:schemaRef ds:uri="db46514c-997e-4260-884a-d8316a327fe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B44BA6D-1118-4EB4-ACD3-2196FBDC14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da41a8-94b0-490c-9c32-0008d32b6d6c"/>
    <ds:schemaRef ds:uri="db46514c-997e-4260-884a-d8316a327f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FC9E7B-EB69-4D5C-88AF-39C76BD106A0}">
  <ds:schemaRefs>
    <ds:schemaRef ds:uri="http://schemas.microsoft.com/sharepoint/v3/contenttype/forms"/>
  </ds:schemaRefs>
</ds:datastoreItem>
</file>

<file path=docMetadata/LabelInfo.xml><?xml version="1.0" encoding="utf-8"?>
<clbl:labelList xmlns:clbl="http://schemas.microsoft.com/office/2020/mipLabelMetadata">
  <clbl:label id="{09b73270-2993-4076-be47-9c78f42a1e84}" enabled="1" method="Privileged" siteId="{aa3f6932-fa7c-47b4-a0ce-a598cad161cf}" removed="0"/>
</clbl:labelList>
</file>

<file path=docProps/app.xml><?xml version="1.0" encoding="utf-8"?>
<Properties xmlns="http://schemas.openxmlformats.org/officeDocument/2006/extended-properties" xmlns:vt="http://schemas.openxmlformats.org/officeDocument/2006/docPropsVTypes">
  <TotalTime>220</TotalTime>
  <Words>1796</Words>
  <Application>Microsoft Macintosh PowerPoint</Application>
  <PresentationFormat>Widescreen</PresentationFormat>
  <Paragraphs>187</Paragraphs>
  <Slides>15</Slides>
  <Notes>11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15</vt:i4>
      </vt:variant>
    </vt:vector>
  </HeadingPairs>
  <TitlesOfParts>
    <vt:vector size="26" baseType="lpstr">
      <vt:lpstr>Aptos</vt:lpstr>
      <vt:lpstr>Arial</vt:lpstr>
      <vt:lpstr>Arial Narrow</vt:lpstr>
      <vt:lpstr>Calibri</vt:lpstr>
      <vt:lpstr>Franklin Gothic Book</vt:lpstr>
      <vt:lpstr>Franklin Gothic Medium</vt:lpstr>
      <vt:lpstr>Lucida Sans</vt:lpstr>
      <vt:lpstr>Symbol</vt:lpstr>
      <vt:lpstr>OWEB THEME</vt:lpstr>
      <vt:lpstr>1_OWEB THEME</vt:lpstr>
      <vt:lpstr>Office Theme</vt:lpstr>
      <vt:lpstr>PowerPoint Presentation</vt:lpstr>
      <vt:lpstr>PowerPoint Presentation</vt:lpstr>
      <vt:lpstr>PowerPoint Presentation</vt:lpstr>
      <vt:lpstr>PowerPoint Presentation</vt:lpstr>
      <vt:lpstr>PowerPoint Presentation</vt:lpstr>
      <vt:lpstr>Online Application Connected to Database</vt:lpstr>
      <vt:lpstr>Application Guidance – iButtons + Templates</vt:lpstr>
      <vt:lpstr>PowerPoint Presentation</vt:lpstr>
      <vt:lpstr>PowerPoint Presentation</vt:lpstr>
      <vt:lpstr>PowerPoint Presentation</vt:lpstr>
      <vt:lpstr>Knitting it all Together</vt:lpstr>
      <vt:lpstr>Grantee OGMS Menu </vt:lpstr>
      <vt:lpstr>Reporting – Communicating Investments</vt:lpstr>
      <vt:lpstr>Upcoming Changes</vt:lpstr>
      <vt:lpstr>PowerPoint Presentation</vt:lpstr>
    </vt:vector>
  </TitlesOfParts>
  <Company>Oregon Water Resources Department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REDON Liz * OWEB</dc:creator>
  <cp:lastModifiedBy>Andrea Kreiner</cp:lastModifiedBy>
  <cp:revision>4</cp:revision>
  <dcterms:created xsi:type="dcterms:W3CDTF">2024-12-16T15:56:48Z</dcterms:created>
  <dcterms:modified xsi:type="dcterms:W3CDTF">2025-10-10T15:19:45Z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2024-12-16T15:59:52Z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3e9c3e20-3440-4ec5-9bd8-6b7fce4b0c0d</vt:lpwstr>
  </property>
  <property fmtid="{D5CDD505-2E9C-101B-9397-08002B2CF9AE}" pid="8" name="MSIP_Label_09b73270-2993-4076-be47-9c78f42a1e84_ContentBits">
    <vt:lpwstr>0</vt:lpwstr>
  </property>
  <property fmtid="{D5CDD505-2E9C-101B-9397-08002B2CF9AE}" pid="9" name="ContentTypeId">
    <vt:lpwstr>0x0101007BFA3E28FA6DFB498481B9367EC19DDC</vt:lpwstr>
  </property>
  <property fmtid="{D5CDD505-2E9C-101B-9397-08002B2CF9AE}" pid="10" name="MediaServiceImageTags">
    <vt:lpwstr/>
  </property>
</Properties>
</file>