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9" r:id="rId3"/>
    <p:sldId id="274" r:id="rId4"/>
    <p:sldId id="271" r:id="rId5"/>
    <p:sldId id="258" r:id="rId6"/>
    <p:sldId id="261" r:id="rId7"/>
    <p:sldId id="260" r:id="rId8"/>
    <p:sldId id="262" r:id="rId9"/>
    <p:sldId id="263" r:id="rId10"/>
    <p:sldId id="267" r:id="rId11"/>
    <p:sldId id="264" r:id="rId12"/>
    <p:sldId id="272" r:id="rId13"/>
    <p:sldId id="273" r:id="rId14"/>
    <p:sldId id="266" r:id="rId15"/>
    <p:sldId id="265" r:id="rId16"/>
    <p:sldId id="269" r:id="rId17"/>
    <p:sldId id="270" r:id="rId18"/>
    <p:sldId id="25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3" autoAdjust="0"/>
    <p:restoredTop sz="94668"/>
  </p:normalViewPr>
  <p:slideViewPr>
    <p:cSldViewPr snapToGrid="0">
      <p:cViewPr varScale="1">
        <p:scale>
          <a:sx n="105" d="100"/>
          <a:sy n="105" d="100"/>
        </p:scale>
        <p:origin x="8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B18C5-1F5E-41A7-A6F8-5414C632DC08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2F24A-BC3A-49B5-A452-1B7423910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69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source funding up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2F24A-BC3A-49B5-A452-1B74239107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72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applied in April</a:t>
            </a:r>
          </a:p>
          <a:p>
            <a:r>
              <a:rPr lang="en-US" dirty="0"/>
              <a:t>We are still in contracting – we are allowed to spend funds back to our application submittal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2F24A-BC3A-49B5-A452-1B74239107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9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A589-B1C9-42C1-B30E-B7412CE22C8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6818-7BFC-4879-ADEA-D8FA9977D10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006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A589-B1C9-42C1-B30E-B7412CE22C8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6818-7BFC-4879-ADEA-D8FA9977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7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A589-B1C9-42C1-B30E-B7412CE22C8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6818-7BFC-4879-ADEA-D8FA9977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20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A589-B1C9-42C1-B30E-B7412CE22C8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6818-7BFC-4879-ADEA-D8FA9977D10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2086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A589-B1C9-42C1-B30E-B7412CE22C8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6818-7BFC-4879-ADEA-D8FA9977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88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A589-B1C9-42C1-B30E-B7412CE22C8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6818-7BFC-4879-ADEA-D8FA9977D10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405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A589-B1C9-42C1-B30E-B7412CE22C8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6818-7BFC-4879-ADEA-D8FA9977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81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A589-B1C9-42C1-B30E-B7412CE22C8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6818-7BFC-4879-ADEA-D8FA9977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0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A589-B1C9-42C1-B30E-B7412CE22C8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6818-7BFC-4879-ADEA-D8FA9977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90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A589-B1C9-42C1-B30E-B7412CE22C8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6818-7BFC-4879-ADEA-D8FA9977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08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A589-B1C9-42C1-B30E-B7412CE22C8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6818-7BFC-4879-ADEA-D8FA9977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32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A589-B1C9-42C1-B30E-B7412CE22C8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6818-7BFC-4879-ADEA-D8FA9977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3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A589-B1C9-42C1-B30E-B7412CE22C8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6818-7BFC-4879-ADEA-D8FA9977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38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A589-B1C9-42C1-B30E-B7412CE22C8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6818-7BFC-4879-ADEA-D8FA9977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24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A589-B1C9-42C1-B30E-B7412CE22C8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6818-7BFC-4879-ADEA-D8FA9977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79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A589-B1C9-42C1-B30E-B7412CE22C8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6818-7BFC-4879-ADEA-D8FA9977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23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5A589-B1C9-42C1-B30E-B7412CE22C8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6818-7BFC-4879-ADEA-D8FA9977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5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6C5A589-B1C9-42C1-B30E-B7412CE22C80}" type="datetimeFigureOut">
              <a:rPr lang="en-US" smtClean="0"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5D86818-7BFC-4879-ADEA-D8FA9977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882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12F9CB-A1A0-4043-A103-F6A4B94B6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BE6588-EE16-4389-857C-86A156D49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FD48D2-B0A7-413D-B947-AA55AC12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BE668D0-D906-4EEE-B32F-8C028624B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DE67A3-B8F6-4CFD-A8E0-D15200F23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62362DE-7747-4D8B-99FA-8E36F0B15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282A87-D15F-4DDC-3B93-8F786B27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28" y="628618"/>
            <a:ext cx="10967284" cy="22061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/>
              <a:t>Residential Septic System Repair &amp; Replacement Program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123E6E-F713-4254-A6BF-358CC8EC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F690FE0-5412-4598-8AD6-769BB36E2C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4850BB6-6709-408E-BEFD-24DC5E3C2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A03B410-983E-40D8-A4EA-2BB747CB0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2B92421-6A58-4A51-AB7D-B97EA85E3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D092B0B-C6FB-4CDC-ABE8-5C817CAC6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22E464A-646B-8400-E407-2C13992A58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4" t="5017" r="1689" b="4956"/>
          <a:stretch/>
        </p:blipFill>
        <p:spPr>
          <a:xfrm>
            <a:off x="8501993" y="5445657"/>
            <a:ext cx="3580598" cy="1251390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1DC013-7BFA-1C8E-EED6-3AAB1DB242C4}"/>
              </a:ext>
            </a:extLst>
          </p:cNvPr>
          <p:cNvSpPr txBox="1"/>
          <p:nvPr/>
        </p:nvSpPr>
        <p:spPr>
          <a:xfrm>
            <a:off x="1070439" y="4430875"/>
            <a:ext cx="59105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Heather Nielsen</a:t>
            </a:r>
          </a:p>
          <a:p>
            <a:r>
              <a:rPr lang="en-US" sz="2400" dirty="0"/>
              <a:t>Conservation Investments Coordinator</a:t>
            </a:r>
          </a:p>
        </p:txBody>
      </p:sp>
    </p:spTree>
    <p:extLst>
      <p:ext uri="{BB962C8B-B14F-4D97-AF65-F5344CB8AC3E}">
        <p14:creationId xmlns:p14="http://schemas.microsoft.com/office/powerpoint/2010/main" val="310531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E9893-AE27-4EE7-E025-34D033D9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40" y="5350933"/>
            <a:ext cx="8534400" cy="1507067"/>
          </a:xfrm>
        </p:spPr>
        <p:txBody>
          <a:bodyPr/>
          <a:lstStyle/>
          <a:p>
            <a:r>
              <a:rPr lang="en-US" dirty="0" err="1"/>
              <a:t>CSWCD’s</a:t>
            </a:r>
            <a:r>
              <a:rPr lang="en-US" dirty="0"/>
              <a:t> Internal Process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E6D3B-89BA-20CF-58DE-ACE7A382B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88" y="91731"/>
            <a:ext cx="7293920" cy="4784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6A715C-1C6C-5819-8CB3-94D5CBE3BF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84" r="32154"/>
          <a:stretch/>
        </p:blipFill>
        <p:spPr>
          <a:xfrm>
            <a:off x="7262742" y="2438425"/>
            <a:ext cx="4835770" cy="4327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C3EE3C-E47D-2E44-5150-72F296665DC7}"/>
              </a:ext>
            </a:extLst>
          </p:cNvPr>
          <p:cNvSpPr txBox="1"/>
          <p:nvPr/>
        </p:nvSpPr>
        <p:spPr>
          <a:xfrm>
            <a:off x="7708816" y="175499"/>
            <a:ext cx="39282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Application</a:t>
            </a:r>
          </a:p>
          <a:p>
            <a:r>
              <a:rPr lang="en-US" dirty="0"/>
              <a:t>Grant/Loan Agreement</a:t>
            </a:r>
          </a:p>
          <a:p>
            <a:r>
              <a:rPr lang="en-US" dirty="0"/>
              <a:t>Completed Permit</a:t>
            </a:r>
          </a:p>
          <a:p>
            <a:r>
              <a:rPr lang="en-US" dirty="0"/>
              <a:t>Lien / </a:t>
            </a:r>
            <a:r>
              <a:rPr lang="en-US" dirty="0" err="1"/>
              <a:t>UCC</a:t>
            </a:r>
            <a:r>
              <a:rPr lang="en-US" dirty="0"/>
              <a:t> Filing (loans only)</a:t>
            </a:r>
          </a:p>
          <a:p>
            <a:r>
              <a:rPr lang="en-US" dirty="0"/>
              <a:t>Payment to Contractor</a:t>
            </a:r>
          </a:p>
          <a:p>
            <a:r>
              <a:rPr lang="en-US" dirty="0"/>
              <a:t>Reporting to DEQ</a:t>
            </a:r>
          </a:p>
          <a:p>
            <a:r>
              <a:rPr lang="en-US" dirty="0"/>
              <a:t>Draw down of Funds from DEQ</a:t>
            </a:r>
          </a:p>
        </p:txBody>
      </p:sp>
    </p:spTree>
    <p:extLst>
      <p:ext uri="{BB962C8B-B14F-4D97-AF65-F5344CB8AC3E}">
        <p14:creationId xmlns:p14="http://schemas.microsoft.com/office/powerpoint/2010/main" val="1691053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0BDA9-14A3-DFE8-7855-DD1D2B9B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93" y="4022818"/>
            <a:ext cx="8534400" cy="1507067"/>
          </a:xfrm>
        </p:spPr>
        <p:txBody>
          <a:bodyPr/>
          <a:lstStyle/>
          <a:p>
            <a:r>
              <a:rPr lang="en-US" dirty="0"/>
              <a:t>installation</a:t>
            </a:r>
          </a:p>
        </p:txBody>
      </p:sp>
      <p:pic>
        <p:nvPicPr>
          <p:cNvPr id="7" name="Picture 6" descr="A white pipes in a gravel area&#10;&#10;Description automatically generated with medium confidence">
            <a:extLst>
              <a:ext uri="{FF2B5EF4-FFF2-40B4-BE49-F238E27FC236}">
                <a16:creationId xmlns:a16="http://schemas.microsoft.com/office/drawing/2014/main" id="{1C1E0408-FB96-7E1D-5CCD-1C79BB257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0576" y="2627451"/>
            <a:ext cx="4692316" cy="3519238"/>
          </a:xfrm>
          <a:prstGeom prst="rect">
            <a:avLst/>
          </a:prstGeom>
        </p:spPr>
      </p:pic>
      <p:pic>
        <p:nvPicPr>
          <p:cNvPr id="9" name="Picture 8" descr="A long shot of a field&#10;&#10;Description automatically generated with medium confidence">
            <a:extLst>
              <a:ext uri="{FF2B5EF4-FFF2-40B4-BE49-F238E27FC236}">
                <a16:creationId xmlns:a16="http://schemas.microsoft.com/office/drawing/2014/main" id="{890243E0-D2D9-7373-0442-53EFE1049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720" y="124772"/>
            <a:ext cx="5493618" cy="3662412"/>
          </a:xfrm>
          <a:prstGeom prst="rect">
            <a:avLst/>
          </a:prstGeom>
        </p:spPr>
      </p:pic>
      <p:pic>
        <p:nvPicPr>
          <p:cNvPr id="13" name="Picture 12" descr="A red truck with a trailer in the back&#10;&#10;Description automatically generated with medium confidence">
            <a:extLst>
              <a:ext uri="{FF2B5EF4-FFF2-40B4-BE49-F238E27FC236}">
                <a16:creationId xmlns:a16="http://schemas.microsoft.com/office/drawing/2014/main" id="{25694B72-7CA4-1A62-7905-1C0FBB0E9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9570" y="689990"/>
            <a:ext cx="4521732" cy="33912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828F77-558D-9219-48A5-32C86C3AB5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4" t="5017" r="1689" b="4956"/>
          <a:stretch/>
        </p:blipFill>
        <p:spPr>
          <a:xfrm>
            <a:off x="113122" y="5481838"/>
            <a:ext cx="3580598" cy="12513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937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a forest&#10;&#10;Description automatically generated">
            <a:extLst>
              <a:ext uri="{FF2B5EF4-FFF2-40B4-BE49-F238E27FC236}">
                <a16:creationId xmlns:a16="http://schemas.microsoft.com/office/drawing/2014/main" id="{3A0C5B07-BB3F-0AD7-387D-7A81091BA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85FAA-E987-0DAE-B040-0FBD5EA2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CSWCD’s</a:t>
            </a:r>
            <a:r>
              <a:rPr lang="en-US" dirty="0"/>
              <a:t> Required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05C5C-5D29-0DB1-C13E-926120F4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4137954" cy="361526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Award Amount</a:t>
            </a:r>
          </a:p>
          <a:p>
            <a:r>
              <a:rPr lang="en-US" dirty="0">
                <a:solidFill>
                  <a:schemeClr val="tx1"/>
                </a:solidFill>
              </a:rPr>
              <a:t>Location</a:t>
            </a:r>
          </a:p>
          <a:p>
            <a:r>
              <a:rPr lang="en-US" dirty="0">
                <a:solidFill>
                  <a:schemeClr val="tx1"/>
                </a:solidFill>
              </a:rPr>
              <a:t>Date of Project Completion</a:t>
            </a:r>
          </a:p>
          <a:p>
            <a:r>
              <a:rPr lang="en-US" dirty="0">
                <a:solidFill>
                  <a:schemeClr val="tx1"/>
                </a:solidFill>
              </a:rPr>
              <a:t>Contractor Bid and Invoices</a:t>
            </a:r>
          </a:p>
          <a:p>
            <a:r>
              <a:rPr lang="en-US" dirty="0">
                <a:solidFill>
                  <a:schemeClr val="tx1"/>
                </a:solidFill>
              </a:rPr>
              <a:t>Project Accounting Report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1722EA-921E-B001-1FE6-039131C93B6F}"/>
              </a:ext>
            </a:extLst>
          </p:cNvPr>
          <p:cNvSpPr txBox="1">
            <a:spLocks/>
          </p:cNvSpPr>
          <p:nvPr/>
        </p:nvSpPr>
        <p:spPr>
          <a:xfrm>
            <a:off x="8501993" y="563034"/>
            <a:ext cx="4137954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Quarterly Reporting</a:t>
            </a:r>
          </a:p>
          <a:p>
            <a:r>
              <a:rPr lang="en-US" dirty="0">
                <a:solidFill>
                  <a:schemeClr val="tx1"/>
                </a:solidFill>
              </a:rPr>
              <a:t>Annual Reporting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Reporting Needed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588874-DB0D-10AE-FF99-FE1456EF20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4" t="5017" r="1689" b="4956"/>
          <a:stretch/>
        </p:blipFill>
        <p:spPr>
          <a:xfrm>
            <a:off x="8501993" y="5445657"/>
            <a:ext cx="3580598" cy="1251390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 construction site with a bucket and a green container&#10;&#10;Description automatically generated">
            <a:extLst>
              <a:ext uri="{FF2B5EF4-FFF2-40B4-BE49-F238E27FC236}">
                <a16:creationId xmlns:a16="http://schemas.microsoft.com/office/drawing/2014/main" id="{1D22AAE7-D62D-063A-A10E-03F90155A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166" y="1303509"/>
            <a:ext cx="3431138" cy="257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81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B71FB-F50E-70FD-9739-D94085660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4668610"/>
            <a:ext cx="10298213" cy="1547708"/>
          </a:xfrm>
        </p:spPr>
        <p:txBody>
          <a:bodyPr/>
          <a:lstStyle/>
          <a:p>
            <a:r>
              <a:rPr lang="en-US" dirty="0"/>
              <a:t>DEQ Onsite financial </a:t>
            </a:r>
            <a:br>
              <a:rPr lang="en-US" dirty="0"/>
            </a:br>
            <a:r>
              <a:rPr lang="en-US" dirty="0"/>
              <a:t>aid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92A27-E124-5EAE-B928-1556F6AE3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1053343"/>
            <a:ext cx="8534400" cy="3615267"/>
          </a:xfrm>
        </p:spPr>
        <p:txBody>
          <a:bodyPr>
            <a:normAutofit lnSpcReduction="10000"/>
          </a:bodyPr>
          <a:lstStyle/>
          <a:p>
            <a:r>
              <a:rPr lang="en-US" b="0" i="0" dirty="0">
                <a:solidFill>
                  <a:schemeClr val="tx1"/>
                </a:solidFill>
                <a:effectLst/>
              </a:rPr>
              <a:t>The DEQ Onsite Financial Aid Program supports programs to improve public health and water quality by providing grants and low-cost loans to address failing septic systems. </a:t>
            </a:r>
          </a:p>
          <a:p>
            <a:r>
              <a:rPr lang="en-US" b="0" i="0" dirty="0" err="1">
                <a:solidFill>
                  <a:schemeClr val="tx1"/>
                </a:solidFill>
                <a:effectLst/>
              </a:rPr>
              <a:t>OSFAP</a:t>
            </a:r>
            <a:r>
              <a:rPr lang="en-US" b="0" i="0" dirty="0">
                <a:solidFill>
                  <a:schemeClr val="tx1"/>
                </a:solidFill>
                <a:effectLst/>
              </a:rPr>
              <a:t> utilized $15 million in federal American Rescue Plan Act funds that the 2021 Oregon legislature allocated to DEQ. The legislature also prioritized the use of these funds for 2020 wildfire recovery.</a:t>
            </a:r>
          </a:p>
          <a:p>
            <a:r>
              <a:rPr lang="en-US" dirty="0">
                <a:solidFill>
                  <a:schemeClr val="tx1"/>
                </a:solidFill>
              </a:rPr>
              <a:t>9 organizations across the State received funding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4 Wildfire specific </a:t>
            </a:r>
          </a:p>
          <a:p>
            <a:pPr lvl="1"/>
            <a:r>
              <a:rPr lang="en-US" b="0" i="0" dirty="0">
                <a:solidFill>
                  <a:schemeClr val="tx1"/>
                </a:solidFill>
                <a:effectLst/>
              </a:rPr>
              <a:t>5 </a:t>
            </a:r>
            <a:r>
              <a:rPr lang="en-US" dirty="0">
                <a:solidFill>
                  <a:schemeClr val="tx1"/>
                </a:solidFill>
              </a:rPr>
              <a:t>General Septic Repair</a:t>
            </a:r>
            <a:endParaRPr lang="en-US" b="0" i="0" dirty="0">
              <a:solidFill>
                <a:schemeClr val="tx1"/>
              </a:solidFill>
              <a:effectLst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BD51B-5922-7655-29C2-41DF09E7C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34" y="131993"/>
            <a:ext cx="3403874" cy="92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F450D9-783F-860B-BB13-740B2C5683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4" t="5017" r="1689" b="4956"/>
          <a:stretch/>
        </p:blipFill>
        <p:spPr>
          <a:xfrm>
            <a:off x="8501993" y="5445657"/>
            <a:ext cx="3580598" cy="1251390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pipe system in the dirt&#10;&#10;Description automatically generated">
            <a:extLst>
              <a:ext uri="{FF2B5EF4-FFF2-40B4-BE49-F238E27FC236}">
                <a16:creationId xmlns:a16="http://schemas.microsoft.com/office/drawing/2014/main" id="{F63F22D3-7E83-A604-9AA3-EA1B9ED66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35752" y="1967172"/>
            <a:ext cx="3426006" cy="256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56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C371A-BBED-08BA-DA98-F3631D58A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083" y="4556300"/>
            <a:ext cx="6835383" cy="1778714"/>
          </a:xfrm>
        </p:spPr>
        <p:txBody>
          <a:bodyPr/>
          <a:lstStyle/>
          <a:p>
            <a:r>
              <a:rPr lang="en-US" dirty="0"/>
              <a:t>DEQ </a:t>
            </a:r>
            <a:r>
              <a:rPr lang="en-US" dirty="0" err="1"/>
              <a:t>Cleanwater</a:t>
            </a:r>
            <a:r>
              <a:rPr lang="en-US" dirty="0"/>
              <a:t> State </a:t>
            </a:r>
            <a:br>
              <a:rPr lang="en-US" dirty="0"/>
            </a:br>
            <a:r>
              <a:rPr lang="en-US" dirty="0"/>
              <a:t>Revolving Fund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A0625-7FF3-C014-1A4E-2E54E38FA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75" y="941033"/>
            <a:ext cx="8534400" cy="36152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Below-market rate loans for planning, design and construction to help protect public health, restore natural areas and promotes economic development. </a:t>
            </a:r>
          </a:p>
          <a:p>
            <a:r>
              <a:rPr lang="en-US" b="0" i="0" dirty="0">
                <a:solidFill>
                  <a:schemeClr val="tx1"/>
                </a:solidFill>
                <a:effectLst/>
              </a:rPr>
              <a:t>As money is paid back into the state's revolving loan fund, DEQ makes new loans to other recipients for high priority, water </a:t>
            </a:r>
            <a:br>
              <a:rPr lang="en-US" b="0" i="0" dirty="0">
                <a:solidFill>
                  <a:schemeClr val="tx1"/>
                </a:solidFill>
                <a:effectLst/>
              </a:rPr>
            </a:br>
            <a:r>
              <a:rPr lang="en-US" b="0" i="0" dirty="0">
                <a:solidFill>
                  <a:schemeClr val="tx1"/>
                </a:solidFill>
                <a:effectLst/>
              </a:rPr>
              <a:t>quality activities allowing the funds to "revolve" at the state </a:t>
            </a:r>
            <a:br>
              <a:rPr lang="en-US" b="0" i="0" dirty="0">
                <a:solidFill>
                  <a:schemeClr val="tx1"/>
                </a:solidFill>
                <a:effectLst/>
              </a:rPr>
            </a:br>
            <a:r>
              <a:rPr lang="en-US" b="0" i="0" dirty="0">
                <a:solidFill>
                  <a:schemeClr val="tx1"/>
                </a:solidFill>
                <a:effectLst/>
              </a:rPr>
              <a:t>level over time.</a:t>
            </a:r>
          </a:p>
          <a:p>
            <a:r>
              <a:rPr lang="en-US" b="0" i="0" dirty="0">
                <a:solidFill>
                  <a:schemeClr val="tx1"/>
                </a:solidFill>
                <a:effectLst/>
              </a:rPr>
              <a:t>Categories:  Point Source, Non-Point Source, Planning, and </a:t>
            </a:r>
            <a:br>
              <a:rPr lang="en-US" b="0" i="0" dirty="0">
                <a:solidFill>
                  <a:schemeClr val="tx1"/>
                </a:solidFill>
                <a:effectLst/>
              </a:rPr>
            </a:br>
            <a:r>
              <a:rPr lang="en-US" b="0" i="0" dirty="0">
                <a:solidFill>
                  <a:schemeClr val="tx1"/>
                </a:solidFill>
                <a:effectLst/>
              </a:rPr>
              <a:t>Local Community</a:t>
            </a:r>
          </a:p>
          <a:p>
            <a:r>
              <a:rPr lang="en-US" dirty="0">
                <a:solidFill>
                  <a:schemeClr val="tx1"/>
                </a:solidFill>
              </a:rPr>
              <a:t>Principle Forgiveness – up to 50%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(ADD FACTORS -IUP)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92F943-8E67-1FB9-F03B-B32A837C49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0" t="6692" r="9450" b="6524"/>
          <a:stretch/>
        </p:blipFill>
        <p:spPr>
          <a:xfrm>
            <a:off x="9135373" y="96649"/>
            <a:ext cx="2967487" cy="992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4F0A0F-E6BB-0C63-DFAF-B3D4121878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4" t="5017" r="1689" b="4956"/>
          <a:stretch/>
        </p:blipFill>
        <p:spPr>
          <a:xfrm>
            <a:off x="8501993" y="5445657"/>
            <a:ext cx="3580598" cy="1251390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green tube on a concrete surface&#10;&#10;Description automatically generated with medium confidence">
            <a:extLst>
              <a:ext uri="{FF2B5EF4-FFF2-40B4-BE49-F238E27FC236}">
                <a16:creationId xmlns:a16="http://schemas.microsoft.com/office/drawing/2014/main" id="{30786EBC-5619-AA13-8950-0ACBC99F0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688" y="2058856"/>
            <a:ext cx="3222172" cy="241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41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41387-27EE-6DCB-7E1A-4CF3077F7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47" y="4387116"/>
            <a:ext cx="10721725" cy="1528457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CleanWater</a:t>
            </a:r>
            <a:r>
              <a:rPr lang="en-US" dirty="0"/>
              <a:t> State Revolving Fund Application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642B4-4A43-3BED-68CC-2A3FD5864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57" y="685800"/>
            <a:ext cx="8534400" cy="361526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Three application cycles per year</a:t>
            </a:r>
          </a:p>
          <a:p>
            <a:r>
              <a:rPr lang="en-US" sz="2400" dirty="0">
                <a:solidFill>
                  <a:schemeClr val="tx1"/>
                </a:solidFill>
              </a:rPr>
              <a:t>Unique applications for each loan type (point source, non-point source, planning, local community, and community development)</a:t>
            </a:r>
          </a:p>
          <a:p>
            <a:r>
              <a:rPr lang="en-US" sz="2400" dirty="0">
                <a:solidFill>
                  <a:schemeClr val="tx1"/>
                </a:solidFill>
              </a:rPr>
              <a:t>Long agreement preparation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3B5315-1A34-921F-2CA8-9FCB7C4C34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4" t="5017" r="1689" b="4956"/>
          <a:stretch/>
        </p:blipFill>
        <p:spPr>
          <a:xfrm>
            <a:off x="8501993" y="5445657"/>
            <a:ext cx="3580598" cy="1251390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pipe in the dirt&#10;&#10;Description automatically generated">
            <a:extLst>
              <a:ext uri="{FF2B5EF4-FFF2-40B4-BE49-F238E27FC236}">
                <a16:creationId xmlns:a16="http://schemas.microsoft.com/office/drawing/2014/main" id="{818E71BB-09F1-25B4-4F90-5791633C6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81840" y="647987"/>
            <a:ext cx="4115144" cy="308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31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DA280-DAEC-4EE4-7123-9BCB483E2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Cleanwater</a:t>
            </a:r>
            <a:r>
              <a:rPr lang="en-US" dirty="0"/>
              <a:t> State Revolving Fund Repayment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18332-999E-966F-DC31-7B7017EF3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Reporting and payment requests throughout the active loan</a:t>
            </a:r>
          </a:p>
          <a:p>
            <a:r>
              <a:rPr lang="en-US" sz="2400" dirty="0">
                <a:solidFill>
                  <a:schemeClr val="tx1"/>
                </a:solidFill>
              </a:rPr>
              <a:t>DEQ approves and provides disbursements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The loan closes</a:t>
            </a:r>
          </a:p>
          <a:p>
            <a:r>
              <a:rPr lang="en-US" sz="2400" dirty="0">
                <a:solidFill>
                  <a:schemeClr val="tx1"/>
                </a:solidFill>
              </a:rPr>
              <a:t>DEQ may award loan forgiveness</a:t>
            </a:r>
          </a:p>
          <a:p>
            <a:r>
              <a:rPr lang="en-US" sz="2400" dirty="0">
                <a:solidFill>
                  <a:schemeClr val="tx1"/>
                </a:solidFill>
              </a:rPr>
              <a:t>Borrower begins repayment – up to 10 years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46B4F0-788C-DC84-80DD-0B0A625C50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4" t="5017" r="1689" b="4956"/>
          <a:stretch/>
        </p:blipFill>
        <p:spPr>
          <a:xfrm>
            <a:off x="8501993" y="5445657"/>
            <a:ext cx="3580598" cy="1251390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row of green plastic circles on dirt&#10;&#10;Description automatically generated with medium confidence">
            <a:extLst>
              <a:ext uri="{FF2B5EF4-FFF2-40B4-BE49-F238E27FC236}">
                <a16:creationId xmlns:a16="http://schemas.microsoft.com/office/drawing/2014/main" id="{5E73DFFD-AA50-F2DA-C1BE-9C90E5A32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05" y="160953"/>
            <a:ext cx="3024986" cy="403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61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DB33F8-2B5F-901E-7A78-9336DDCF1298}"/>
              </a:ext>
            </a:extLst>
          </p:cNvPr>
          <p:cNvSpPr txBox="1"/>
          <p:nvPr/>
        </p:nvSpPr>
        <p:spPr>
          <a:xfrm>
            <a:off x="861636" y="712269"/>
            <a:ext cx="38683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QUESTIONS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5213CF-F50D-56D1-6695-EDE9394D88E4}"/>
              </a:ext>
            </a:extLst>
          </p:cNvPr>
          <p:cNvSpPr txBox="1"/>
          <p:nvPr/>
        </p:nvSpPr>
        <p:spPr>
          <a:xfrm>
            <a:off x="861636" y="2544465"/>
            <a:ext cx="544091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0" i="0" dirty="0">
                <a:effectLst/>
                <a:latin typeface="Arial" panose="020B0604020202020204" pitchFamily="34" charset="0"/>
              </a:rPr>
              <a:t>Heather Nielsen, RG, WWS</a:t>
            </a:r>
            <a:br>
              <a:rPr lang="en-US" sz="2400" dirty="0"/>
            </a:br>
            <a:r>
              <a:rPr lang="en-US" sz="2400" b="0" i="0" dirty="0">
                <a:effectLst/>
                <a:latin typeface="Arial" panose="020B0604020202020204" pitchFamily="34" charset="0"/>
              </a:rPr>
              <a:t>Conservation Investments Coordinator</a:t>
            </a:r>
          </a:p>
          <a:p>
            <a:pPr algn="l"/>
            <a:endParaRPr lang="en-US" sz="2400" b="0" i="0" dirty="0">
              <a:effectLst/>
              <a:latin typeface="Arial" panose="020B0604020202020204" pitchFamily="34" charset="0"/>
            </a:endParaRPr>
          </a:p>
          <a:p>
            <a:pPr algn="l"/>
            <a:r>
              <a:rPr lang="en-US" sz="2400" b="0" i="0" dirty="0">
                <a:effectLst/>
                <a:latin typeface="Arial" panose="020B0604020202020204" pitchFamily="34" charset="0"/>
              </a:rPr>
              <a:t>Office: 503.210.6005</a:t>
            </a:r>
          </a:p>
          <a:p>
            <a:pPr algn="l"/>
            <a:r>
              <a:rPr lang="en-US" sz="2400" b="0" i="0" dirty="0">
                <a:effectLst/>
                <a:latin typeface="Arial" panose="020B0604020202020204" pitchFamily="34" charset="0"/>
              </a:rPr>
              <a:t>Cell: 971.825.2478</a:t>
            </a:r>
          </a:p>
          <a:p>
            <a:pPr algn="l"/>
            <a:r>
              <a:rPr lang="en-US" sz="2400" dirty="0">
                <a:latin typeface="Arial" panose="020B0604020202020204" pitchFamily="34" charset="0"/>
              </a:rPr>
              <a:t>hnielsen@conservationdistrict.org</a:t>
            </a:r>
            <a:endParaRPr lang="en-US" sz="2400" b="0" i="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9B89FC-372D-801B-AE7B-EE0131C92C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4" t="5017" r="1689" b="4956"/>
          <a:stretch/>
        </p:blipFill>
        <p:spPr>
          <a:xfrm>
            <a:off x="8501993" y="5445657"/>
            <a:ext cx="3580598" cy="1251390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field with a few rows of grass&#10;&#10;Description automatically generated with medium confidence">
            <a:extLst>
              <a:ext uri="{FF2B5EF4-FFF2-40B4-BE49-F238E27FC236}">
                <a16:creationId xmlns:a16="http://schemas.microsoft.com/office/drawing/2014/main" id="{503B37D6-0BF1-8AAE-7683-542F3B1BA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49" y="160953"/>
            <a:ext cx="5718628" cy="42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99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C5D59-BC4E-5E2A-1313-E650A9BB5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8" y="4710896"/>
            <a:ext cx="8534400" cy="1507067"/>
          </a:xfrm>
        </p:spPr>
        <p:txBody>
          <a:bodyPr/>
          <a:lstStyle/>
          <a:p>
            <a:r>
              <a:rPr lang="en-US" dirty="0"/>
              <a:t>Why did Clackamas SWCD set up a Loan Program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6E61C9-9B97-8885-7B33-CC97A2303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57200"/>
            <a:ext cx="5971231" cy="4253696"/>
          </a:xfrm>
        </p:spPr>
        <p:txBody>
          <a:bodyPr>
            <a:normAutofit fontScale="92500" lnSpcReduction="10000"/>
          </a:bodyPr>
          <a:lstStyle/>
          <a:p>
            <a:pPr marL="461963" lvl="1" indent="-461963">
              <a:spcBef>
                <a:spcPts val="1200"/>
              </a:spcBef>
            </a:pPr>
            <a:r>
              <a:rPr lang="en-US" sz="3200" dirty="0">
                <a:solidFill>
                  <a:schemeClr val="tx1"/>
                </a:solidFill>
              </a:rPr>
              <a:t>Serves the public by improving water quality and health conditions. </a:t>
            </a:r>
          </a:p>
          <a:p>
            <a:pPr marL="461963" lvl="1" indent="-461963">
              <a:spcBef>
                <a:spcPts val="1200"/>
              </a:spcBef>
            </a:pPr>
            <a:r>
              <a:rPr lang="en-US" sz="3200" dirty="0">
                <a:solidFill>
                  <a:schemeClr val="tx1"/>
                </a:solidFill>
              </a:rPr>
              <a:t>Helps homeowners invest in conservation.</a:t>
            </a:r>
          </a:p>
          <a:p>
            <a:pPr marL="461963" lvl="1" indent="-461963">
              <a:spcBef>
                <a:spcPts val="1200"/>
              </a:spcBef>
            </a:pPr>
            <a:r>
              <a:rPr lang="en-US" sz="3200" dirty="0">
                <a:solidFill>
                  <a:schemeClr val="tx1"/>
                </a:solidFill>
              </a:rPr>
              <a:t>Projects get done sooner. </a:t>
            </a:r>
          </a:p>
          <a:p>
            <a:pPr marL="461963" lvl="1" indent="-461963">
              <a:spcBef>
                <a:spcPts val="1200"/>
              </a:spcBef>
            </a:pPr>
            <a:r>
              <a:rPr lang="en-US" sz="3200" dirty="0">
                <a:solidFill>
                  <a:schemeClr val="tx1"/>
                </a:solidFill>
              </a:rPr>
              <a:t>Both the public and homeowners benefit.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C4687-AE9B-3426-AFAD-A57CBA4D6D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4" t="5017" r="1689" b="4956"/>
          <a:stretch/>
        </p:blipFill>
        <p:spPr>
          <a:xfrm>
            <a:off x="8501993" y="5445657"/>
            <a:ext cx="3580598" cy="125139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6E382F-3C91-B833-9FBD-1A6EA42D0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530" y="160953"/>
            <a:ext cx="5185358" cy="388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93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12691-5970-181C-0605-E54A88E4E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40" y="5232401"/>
            <a:ext cx="8534400" cy="1507067"/>
          </a:xfrm>
        </p:spPr>
        <p:txBody>
          <a:bodyPr/>
          <a:lstStyle/>
          <a:p>
            <a:r>
              <a:rPr lang="en-US" dirty="0" err="1"/>
              <a:t>CSWCD</a:t>
            </a:r>
            <a:r>
              <a:rPr lang="en-US" dirty="0"/>
              <a:t> and </a:t>
            </a:r>
            <a:r>
              <a:rPr lang="en-US" dirty="0" err="1"/>
              <a:t>CWSRF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5FECB-41A9-3E39-1755-913838C2D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872065"/>
            <a:ext cx="6005955" cy="4232370"/>
          </a:xfrm>
        </p:spPr>
        <p:txBody>
          <a:bodyPr>
            <a:normAutofit lnSpcReduction="10000"/>
          </a:bodyPr>
          <a:lstStyle/>
          <a:p>
            <a:pPr marL="461963" lvl="1" indent="-461963"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</a:rPr>
              <a:t>First loan in 2008 for water quality improvement projects.</a:t>
            </a:r>
          </a:p>
          <a:p>
            <a:pPr marL="461963" lvl="1" indent="-461963"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</a:rPr>
              <a:t>Expanded in 2016 by adding septic repair.</a:t>
            </a:r>
          </a:p>
          <a:p>
            <a:pPr marL="461963" lvl="1" indent="-461963"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</a:rPr>
              <a:t>Septic repair started in the Clackamas River Basin, quickly expanded. </a:t>
            </a:r>
          </a:p>
          <a:p>
            <a:pPr marL="461963" lvl="1" indent="-461963"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</a:rPr>
              <a:t>Now serves all of Clackamas County and septic repair loans are the primary use of the </a:t>
            </a:r>
            <a:r>
              <a:rPr lang="en-US" sz="2400" dirty="0" err="1">
                <a:solidFill>
                  <a:schemeClr val="tx1"/>
                </a:solidFill>
              </a:rPr>
              <a:t>CWSRF</a:t>
            </a:r>
            <a:r>
              <a:rPr lang="en-US" sz="2400" dirty="0">
                <a:solidFill>
                  <a:schemeClr val="tx1"/>
                </a:solidFill>
              </a:rPr>
              <a:t> loan.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BA4C54-ADFD-EF20-8CB1-0624BE511D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4" t="5017" r="1689" b="4956"/>
          <a:stretch/>
        </p:blipFill>
        <p:spPr>
          <a:xfrm>
            <a:off x="8501993" y="5515107"/>
            <a:ext cx="3580598" cy="125139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A5446-A73B-ED92-B44C-74D28DE78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033" y="135552"/>
            <a:ext cx="3950762" cy="526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60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a forest&#10;&#10;Description automatically generated">
            <a:extLst>
              <a:ext uri="{FF2B5EF4-FFF2-40B4-BE49-F238E27FC236}">
                <a16:creationId xmlns:a16="http://schemas.microsoft.com/office/drawing/2014/main" id="{3A0C5B07-BB3F-0AD7-387D-7A81091BA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57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A9103-745F-3D2B-AB78-82FCA59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01" y="-17291"/>
            <a:ext cx="8534400" cy="1507067"/>
          </a:xfrm>
        </p:spPr>
        <p:txBody>
          <a:bodyPr/>
          <a:lstStyle/>
          <a:p>
            <a:r>
              <a:rPr lang="en-US" dirty="0"/>
              <a:t>Septic System Basics</a:t>
            </a:r>
          </a:p>
        </p:txBody>
      </p:sp>
      <p:graphicFrame>
        <p:nvGraphicFramePr>
          <p:cNvPr id="4" name="Object 22">
            <a:extLst>
              <a:ext uri="{FF2B5EF4-FFF2-40B4-BE49-F238E27FC236}">
                <a16:creationId xmlns:a16="http://schemas.microsoft.com/office/drawing/2014/main" id="{1A86A49E-DFA5-6A14-C507-714547CA0E1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1600893"/>
              </p:ext>
            </p:extLst>
          </p:nvPr>
        </p:nvGraphicFramePr>
        <p:xfrm>
          <a:off x="428297" y="1357998"/>
          <a:ext cx="4594225" cy="531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705350" imgH="6521450" progId="">
                  <p:embed/>
                </p:oleObj>
              </mc:Choice>
              <mc:Fallback>
                <p:oleObj name="Clip" r:id="rId2" imgW="4705350" imgH="6521450" progId="">
                  <p:embed/>
                  <p:pic>
                    <p:nvPicPr>
                      <p:cNvPr id="1026" name="Object 22">
                        <a:extLst>
                          <a:ext uri="{FF2B5EF4-FFF2-40B4-BE49-F238E27FC236}">
                            <a16:creationId xmlns:a16="http://schemas.microsoft.com/office/drawing/2014/main" id="{7AC61C97-BC96-4222-3797-BCC9A6EADBBC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lum bright="-10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297" y="1357998"/>
                        <a:ext cx="4594225" cy="53101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7" descr="septic-system.gif">
            <a:extLst>
              <a:ext uri="{FF2B5EF4-FFF2-40B4-BE49-F238E27FC236}">
                <a16:creationId xmlns:a16="http://schemas.microsoft.com/office/drawing/2014/main" id="{69781600-40DA-B382-79C9-7F146DB08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828" y="1357998"/>
            <a:ext cx="5857875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F6A0FA-EA2A-5E55-C6A2-9594785909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4" t="5017" r="1689" b="4956"/>
          <a:stretch/>
        </p:blipFill>
        <p:spPr>
          <a:xfrm>
            <a:off x="8501993" y="5445657"/>
            <a:ext cx="3580598" cy="12513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751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1FE8-86E2-1672-5297-78162A18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113" y="0"/>
            <a:ext cx="3957638" cy="1602889"/>
          </a:xfrm>
        </p:spPr>
        <p:txBody>
          <a:bodyPr/>
          <a:lstStyle/>
          <a:p>
            <a:r>
              <a:rPr lang="en-US" dirty="0"/>
              <a:t>Septic Tank</a:t>
            </a:r>
          </a:p>
        </p:txBody>
      </p:sp>
      <p:pic>
        <p:nvPicPr>
          <p:cNvPr id="4" name="Picture 5" descr="septic_tank.jpg">
            <a:extLst>
              <a:ext uri="{FF2B5EF4-FFF2-40B4-BE49-F238E27FC236}">
                <a16:creationId xmlns:a16="http://schemas.microsoft.com/office/drawing/2014/main" id="{0C3A2573-EB8A-464E-E582-FFD07DA40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4" y="103981"/>
            <a:ext cx="82296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3 L2 slide38">
            <a:extLst>
              <a:ext uri="{FF2B5EF4-FFF2-40B4-BE49-F238E27FC236}">
                <a16:creationId xmlns:a16="http://schemas.microsoft.com/office/drawing/2014/main" id="{401752E2-0065-2432-D257-68A6D03F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4" y="3901281"/>
            <a:ext cx="3957638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3 L2 slide39">
            <a:extLst>
              <a:ext uri="{FF2B5EF4-FFF2-40B4-BE49-F238E27FC236}">
                <a16:creationId xmlns:a16="http://schemas.microsoft.com/office/drawing/2014/main" id="{5AC373B6-CC0F-D61A-CD4B-B058710AA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67" y="3901281"/>
            <a:ext cx="3957637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1022A9-625E-C2DE-6380-8C8A0D70E0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4" t="5017" r="1689" b="4956"/>
          <a:stretch/>
        </p:blipFill>
        <p:spPr>
          <a:xfrm>
            <a:off x="8457398" y="5502628"/>
            <a:ext cx="3580598" cy="12513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9629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D7D48-4A1F-5CBF-CA95-B3F230E58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51" y="117462"/>
            <a:ext cx="8534400" cy="1507067"/>
          </a:xfrm>
        </p:spPr>
        <p:txBody>
          <a:bodyPr/>
          <a:lstStyle/>
          <a:p>
            <a:r>
              <a:rPr lang="en-US" dirty="0" err="1"/>
              <a:t>Drainfield</a:t>
            </a:r>
            <a:endParaRPr lang="en-US" dirty="0"/>
          </a:p>
        </p:txBody>
      </p:sp>
      <p:pic>
        <p:nvPicPr>
          <p:cNvPr id="4" name="Picture 7" descr="soilwater3">
            <a:extLst>
              <a:ext uri="{FF2B5EF4-FFF2-40B4-BE49-F238E27FC236}">
                <a16:creationId xmlns:a16="http://schemas.microsoft.com/office/drawing/2014/main" id="{511FDFB6-5A7C-EAAB-3321-CF6B4F6F9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98" y="1468512"/>
            <a:ext cx="6957116" cy="372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rainfield">
            <a:extLst>
              <a:ext uri="{FF2B5EF4-FFF2-40B4-BE49-F238E27FC236}">
                <a16:creationId xmlns:a16="http://schemas.microsoft.com/office/drawing/2014/main" id="{A34060BE-D2D0-56FB-9282-B36FFFE21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" b="3404"/>
          <a:stretch>
            <a:fillRect/>
          </a:stretch>
        </p:blipFill>
        <p:spPr bwMode="auto">
          <a:xfrm>
            <a:off x="7428714" y="117462"/>
            <a:ext cx="4611688" cy="3630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6" descr="drainfield.jpg">
            <a:extLst>
              <a:ext uri="{FF2B5EF4-FFF2-40B4-BE49-F238E27FC236}">
                <a16:creationId xmlns:a16="http://schemas.microsoft.com/office/drawing/2014/main" id="{3D99DE2D-1F34-E1F4-7BAE-8AF65AF03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1391" y="3825788"/>
            <a:ext cx="3886334" cy="291475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D833FA-54A5-388F-516F-A1E4FB9435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4" t="5017" r="1689" b="4956"/>
          <a:stretch/>
        </p:blipFill>
        <p:spPr>
          <a:xfrm>
            <a:off x="138578" y="5489148"/>
            <a:ext cx="3580598" cy="12513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425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8C8B69-2F8B-F7C1-05DC-63940254EDD9}"/>
              </a:ext>
            </a:extLst>
          </p:cNvPr>
          <p:cNvSpPr txBox="1">
            <a:spLocks/>
          </p:cNvSpPr>
          <p:nvPr/>
        </p:nvSpPr>
        <p:spPr>
          <a:xfrm>
            <a:off x="549275" y="261938"/>
            <a:ext cx="8042275" cy="15843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/>
              <a:t>Contaminants of Concern in Sewage</a:t>
            </a:r>
            <a:endParaRPr lang="en-US" alt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34CBC8F-E1DD-F7E8-C81A-8717980626D3}"/>
              </a:ext>
            </a:extLst>
          </p:cNvPr>
          <p:cNvSpPr txBox="1">
            <a:spLocks/>
          </p:cNvSpPr>
          <p:nvPr/>
        </p:nvSpPr>
        <p:spPr>
          <a:xfrm>
            <a:off x="549275" y="2236788"/>
            <a:ext cx="8042275" cy="3706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sz="2400" dirty="0">
                <a:solidFill>
                  <a:schemeClr val="tx1"/>
                </a:solidFill>
              </a:rPr>
              <a:t>Pathogens-bacteria &amp; viruses</a:t>
            </a:r>
          </a:p>
          <a:p>
            <a:pPr lvl="1"/>
            <a:r>
              <a:rPr lang="en-US" altLang="en-US" sz="2400" dirty="0">
                <a:solidFill>
                  <a:schemeClr val="tx1"/>
                </a:solidFill>
              </a:rPr>
              <a:t>Nutrients-Nitrogen &amp; Phosphorous</a:t>
            </a:r>
          </a:p>
          <a:p>
            <a:pPr lvl="2"/>
            <a:r>
              <a:rPr lang="en-US" altLang="en-US" sz="2400" dirty="0">
                <a:solidFill>
                  <a:schemeClr val="tx1"/>
                </a:solidFill>
              </a:rPr>
              <a:t>Nitrate is of particular concern for water quality</a:t>
            </a:r>
          </a:p>
          <a:p>
            <a:pPr lvl="1"/>
            <a:r>
              <a:rPr lang="en-US" altLang="en-US" sz="2400" dirty="0">
                <a:solidFill>
                  <a:schemeClr val="tx1"/>
                </a:solidFill>
              </a:rPr>
              <a:t>Residual chemicals/toxics/pharmaceuticals</a:t>
            </a:r>
          </a:p>
          <a:p>
            <a:pPr lvl="2"/>
            <a:r>
              <a:rPr lang="en-US" altLang="en-US" sz="2400" dirty="0">
                <a:solidFill>
                  <a:schemeClr val="tx1"/>
                </a:solidFill>
              </a:rPr>
              <a:t>Whatever goes down the drain becomes sewage</a:t>
            </a:r>
            <a:r>
              <a:rPr lang="en-US" altLang="en-US" sz="2400" dirty="0"/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C91E7-97D9-CB02-ABBC-6324CB045B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4" t="5017" r="1689" b="4956"/>
          <a:stretch/>
        </p:blipFill>
        <p:spPr>
          <a:xfrm>
            <a:off x="8501993" y="5445657"/>
            <a:ext cx="3580598" cy="1251390"/>
          </a:xfrm>
          <a:prstGeom prst="rect">
            <a:avLst/>
          </a:prstGeom>
          <a:ln>
            <a:noFill/>
          </a:ln>
        </p:spPr>
      </p:pic>
      <p:pic>
        <p:nvPicPr>
          <p:cNvPr id="7" name="Picture 7" descr="092308 012b">
            <a:extLst>
              <a:ext uri="{FF2B5EF4-FFF2-40B4-BE49-F238E27FC236}">
                <a16:creationId xmlns:a16="http://schemas.microsoft.com/office/drawing/2014/main" id="{E76E329A-AF08-3BC5-4EAB-C711FFADC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458" y="1219200"/>
            <a:ext cx="3810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404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2E5C46-DA9C-55B9-483D-E81D8A38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55" y="4843862"/>
            <a:ext cx="10269521" cy="1788227"/>
          </a:xfrm>
        </p:spPr>
        <p:txBody>
          <a:bodyPr>
            <a:normAutofit fontScale="90000"/>
          </a:bodyPr>
          <a:lstStyle/>
          <a:p>
            <a:r>
              <a:rPr lang="en-US" altLang="en-US" sz="4800" dirty="0"/>
              <a:t>The Importance of Septic System Operations and Maintenance</a:t>
            </a:r>
            <a:endParaRPr lang="en-US" alt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5E9C48-9EDD-703F-8613-4B3327A60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76" y="650687"/>
            <a:ext cx="9345496" cy="4032852"/>
          </a:xfrm>
        </p:spPr>
        <p:txBody>
          <a:bodyPr>
            <a:normAutofit lnSpcReduction="10000"/>
          </a:bodyPr>
          <a:lstStyle/>
          <a:p>
            <a:r>
              <a:rPr lang="en-US" altLang="en-US" sz="2600" dirty="0">
                <a:solidFill>
                  <a:schemeClr val="tx1"/>
                </a:solidFill>
              </a:rPr>
              <a:t>Protect your investment</a:t>
            </a:r>
          </a:p>
          <a:p>
            <a:pPr lvl="1"/>
            <a:r>
              <a:rPr lang="en-US" altLang="en-US" sz="2600" dirty="0">
                <a:solidFill>
                  <a:schemeClr val="tx1"/>
                </a:solidFill>
              </a:rPr>
              <a:t>New systems cost $8,000 - $50,000</a:t>
            </a:r>
          </a:p>
          <a:p>
            <a:pPr lvl="1"/>
            <a:r>
              <a:rPr lang="en-US" altLang="en-US" sz="2600" dirty="0">
                <a:solidFill>
                  <a:schemeClr val="tx1"/>
                </a:solidFill>
              </a:rPr>
              <a:t>Septic systems have life spans</a:t>
            </a:r>
          </a:p>
          <a:p>
            <a:pPr lvl="1"/>
            <a:r>
              <a:rPr lang="en-US" altLang="en-US" sz="2600" dirty="0">
                <a:solidFill>
                  <a:schemeClr val="tx1"/>
                </a:solidFill>
              </a:rPr>
              <a:t>Regular O &amp; M can extend the life</a:t>
            </a:r>
          </a:p>
          <a:p>
            <a:r>
              <a:rPr lang="en-US" altLang="en-US" sz="2600" dirty="0">
                <a:solidFill>
                  <a:schemeClr val="tx1"/>
                </a:solidFill>
              </a:rPr>
              <a:t>Protect your health and that of the environment</a:t>
            </a:r>
          </a:p>
          <a:p>
            <a:pPr lvl="1"/>
            <a:r>
              <a:rPr lang="en-US" altLang="en-US" sz="2600" dirty="0">
                <a:solidFill>
                  <a:schemeClr val="tx1"/>
                </a:solidFill>
              </a:rPr>
              <a:t>Sewage contains numerous disease causing organisms</a:t>
            </a:r>
          </a:p>
          <a:p>
            <a:pPr lvl="1"/>
            <a:r>
              <a:rPr lang="en-US" altLang="en-US" sz="2600" dirty="0">
                <a:solidFill>
                  <a:schemeClr val="tx1"/>
                </a:solidFill>
              </a:rPr>
              <a:t>Animals can carry and spread these organisms </a:t>
            </a:r>
          </a:p>
          <a:p>
            <a:pPr>
              <a:buFont typeface="Wingdings 2" pitchFamily="2" charset="2"/>
              <a:buNone/>
            </a:pPr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26FE2-6AA5-FE90-89D4-454C32E96D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4" t="5017" r="1689" b="4956"/>
          <a:stretch/>
        </p:blipFill>
        <p:spPr>
          <a:xfrm>
            <a:off x="8512750" y="120621"/>
            <a:ext cx="3580598" cy="1251390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group of green plastic barrels in a dirt pit&#10;&#10;Description automatically generated with medium confidence">
            <a:extLst>
              <a:ext uri="{FF2B5EF4-FFF2-40B4-BE49-F238E27FC236}">
                <a16:creationId xmlns:a16="http://schemas.microsoft.com/office/drawing/2014/main" id="{A9793D47-2C84-20AF-D2BA-B8B9FF9B8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63447" y="1903811"/>
            <a:ext cx="3360058" cy="252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62758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1600</TotalTime>
  <Words>551</Words>
  <Application>Microsoft Macintosh PowerPoint</Application>
  <PresentationFormat>Widescreen</PresentationFormat>
  <Paragraphs>81</Paragraphs>
  <Slides>18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</vt:lpstr>
      <vt:lpstr>Arial</vt:lpstr>
      <vt:lpstr>Century Gothic</vt:lpstr>
      <vt:lpstr>Wingdings 2</vt:lpstr>
      <vt:lpstr>Wingdings 3</vt:lpstr>
      <vt:lpstr>Slice</vt:lpstr>
      <vt:lpstr>Clip</vt:lpstr>
      <vt:lpstr>Residential Septic System Repair &amp; Replacement Program</vt:lpstr>
      <vt:lpstr>Why did Clackamas SWCD set up a Loan Program</vt:lpstr>
      <vt:lpstr>CSWCD and CWSRF</vt:lpstr>
      <vt:lpstr>PowerPoint Presentation</vt:lpstr>
      <vt:lpstr>Septic System Basics</vt:lpstr>
      <vt:lpstr>Septic Tank</vt:lpstr>
      <vt:lpstr>Drainfield</vt:lpstr>
      <vt:lpstr>PowerPoint Presentation</vt:lpstr>
      <vt:lpstr>The Importance of Septic System Operations and Maintenance</vt:lpstr>
      <vt:lpstr>CSWCD’s Internal Process</vt:lpstr>
      <vt:lpstr>installation</vt:lpstr>
      <vt:lpstr>PowerPoint Presentation</vt:lpstr>
      <vt:lpstr>CSWCD’s Required Reporting</vt:lpstr>
      <vt:lpstr>DEQ Onsite financial  aid program</vt:lpstr>
      <vt:lpstr>DEQ Cleanwater State  Revolving Fund</vt:lpstr>
      <vt:lpstr>The CleanWater State Revolving Fund Application Process</vt:lpstr>
      <vt:lpstr>Cleanwater State Revolving Fund Repayment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Heather Nielsen</dc:creator>
  <cp:lastModifiedBy>Andrea Kreiner</cp:lastModifiedBy>
  <cp:revision>12</cp:revision>
  <dcterms:created xsi:type="dcterms:W3CDTF">2024-09-19T16:15:11Z</dcterms:created>
  <dcterms:modified xsi:type="dcterms:W3CDTF">2024-10-10T22:54:37Z</dcterms:modified>
</cp:coreProperties>
</file>