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9" r:id="rId2"/>
    <p:sldId id="270" r:id="rId3"/>
    <p:sldId id="287" r:id="rId4"/>
    <p:sldId id="288" r:id="rId5"/>
    <p:sldId id="276" r:id="rId6"/>
    <p:sldId id="274" r:id="rId7"/>
    <p:sldId id="277" r:id="rId8"/>
    <p:sldId id="280" r:id="rId9"/>
    <p:sldId id="279" r:id="rId10"/>
    <p:sldId id="278" r:id="rId11"/>
    <p:sldId id="283" r:id="rId12"/>
    <p:sldId id="28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7C79"/>
    <a:srgbClr val="477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D2E439-325C-1746-A6A4-9396AB9B6C32}" v="167" dt="2025-10-11T22:39:07.7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58"/>
    <p:restoredTop sz="95794"/>
  </p:normalViewPr>
  <p:slideViewPr>
    <p:cSldViewPr snapToGrid="0" snapToObjects="1">
      <p:cViewPr varScale="1">
        <p:scale>
          <a:sx n="106" d="100"/>
          <a:sy n="106" d="100"/>
        </p:scale>
        <p:origin x="11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A0F86-74A4-304D-AC40-B4338ED5C8A1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055A4-3989-7343-ACF4-F96D7A3D5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06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Shared Wisdom: Building a Best Practices CAYUSE</a:t>
            </a:r>
          </a:p>
          <a:p>
            <a:endParaRPr lang="en-US" dirty="0"/>
          </a:p>
          <a:p>
            <a:r>
              <a:rPr lang="en-US" dirty="0"/>
              <a:t>Framework for Oregon SWCDs</a:t>
            </a:r>
          </a:p>
          <a:p>
            <a:r>
              <a:rPr lang="en-US" dirty="0"/>
              <a:t>From budgets to HR to planning, each district has some approaches</a:t>
            </a:r>
          </a:p>
          <a:p>
            <a:r>
              <a:rPr lang="en-US" dirty="0"/>
              <a:t>you think are spot on and some that make you groan. This fall, OACD</a:t>
            </a:r>
          </a:p>
          <a:p>
            <a:r>
              <a:rPr lang="en-US" dirty="0"/>
              <a:t>launches a project to identify best practices in various aspects of district</a:t>
            </a:r>
          </a:p>
          <a:p>
            <a:r>
              <a:rPr lang="en-US" dirty="0"/>
              <a:t>operations; your feedback is the first step. At this kickoff session you will</a:t>
            </a:r>
          </a:p>
          <a:p>
            <a:r>
              <a:rPr lang="en-US" dirty="0"/>
              <a:t>provide feedback and insights about your highest priority needs, existing</a:t>
            </a:r>
          </a:p>
          <a:p>
            <a:r>
              <a:rPr lang="en-US" dirty="0"/>
              <a:t>assets, and how to bring the OACD community together to create a</a:t>
            </a:r>
          </a:p>
          <a:p>
            <a:r>
              <a:rPr lang="en-US" dirty="0"/>
              <a:t>strong and supportive best practices framework for critical operations</a:t>
            </a:r>
          </a:p>
          <a:p>
            <a:r>
              <a:rPr lang="en-US" dirty="0"/>
              <a:t>needs, Amy Stork and Allison Handler, OACD Consultants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055A4-3989-7343-ACF4-F96D7A3D53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08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F2DEC-9308-8B8E-8B1D-CE1104C9C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4852ED-1BE9-16BC-27EF-0B92D7C954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C1BB08-F35A-F4CB-85DD-AB0C1EC0EF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DA50F-9165-9F2F-BF49-E75C5B2461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055A4-3989-7343-ACF4-F96D7A3D53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92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9" name="Google Shape;10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055A4-3989-7343-ACF4-F96D7A3D53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88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055A4-3989-7343-ACF4-F96D7A3D53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47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B473B-027C-BEF7-4F45-3E16355C0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021733-0559-AB68-1BF3-FDE845BAC1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0B4BE8-8B12-E4A5-2966-46F4549B98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B2378-C632-DABC-0968-9F720C19DD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055A4-3989-7343-ACF4-F96D7A3D53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20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BC1F0-95BE-88E7-E67D-3BB6027E9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65EB71-34C6-DFDD-724B-9B8B4070A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42DB0B-218B-CABE-739A-D47104D265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5FFF1-0E4F-AC2B-BF41-0CA83BFCFB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055A4-3989-7343-ACF4-F96D7A3D53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13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8783F-C4C5-42BB-9A1E-55537956B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77A68F-EF2C-7AF3-064F-95DF55BC5E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FAC951-FF77-7EC6-49AC-73928DACF7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961D23-66F8-5EC0-1CB4-3216FCADD4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055A4-3989-7343-ACF4-F96D7A3D53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9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38CB7-8751-2875-7AA1-6588A8123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767A1E-BE35-AE1F-3D6F-012F1B36E3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FD3893-9EB2-270F-D162-42D914C42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14C5D-A5D8-B90B-91EC-6573F0F2F0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055A4-3989-7343-ACF4-F96D7A3D53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42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31823-E3A1-5868-6142-43AE8208F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1C9666-E5F6-3D01-2F30-2D7FCD3B37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8244AD-5973-0813-232A-2D1F15878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AB17A-ABB2-FBF2-E803-4B2EA56D8E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055A4-3989-7343-ACF4-F96D7A3D53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83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54ED3-C568-4B4D-B72C-FA5910BA66B8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5449A-02E6-6B48-A24C-194A1A47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04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54ED3-C568-4B4D-B72C-FA5910BA66B8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5449A-02E6-6B48-A24C-194A1A47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51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54ED3-C568-4B4D-B72C-FA5910BA66B8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5449A-02E6-6B48-A24C-194A1A47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31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54ED3-C568-4B4D-B72C-FA5910BA66B8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5449A-02E6-6B48-A24C-194A1A47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7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54ED3-C568-4B4D-B72C-FA5910BA66B8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5449A-02E6-6B48-A24C-194A1A47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89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54ED3-C568-4B4D-B72C-FA5910BA66B8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5449A-02E6-6B48-A24C-194A1A47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25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54ED3-C568-4B4D-B72C-FA5910BA66B8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5449A-02E6-6B48-A24C-194A1A47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54ED3-C568-4B4D-B72C-FA5910BA66B8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5449A-02E6-6B48-A24C-194A1A47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9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54ED3-C568-4B4D-B72C-FA5910BA66B8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5449A-02E6-6B48-A24C-194A1A47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50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54ED3-C568-4B4D-B72C-FA5910BA66B8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5449A-02E6-6B48-A24C-194A1A47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21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54ED3-C568-4B4D-B72C-FA5910BA66B8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5449A-02E6-6B48-A24C-194A1A47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9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54ED3-C568-4B4D-B72C-FA5910BA66B8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5449A-02E6-6B48-A24C-194A1A47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9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3BD0B92-88E1-D126-4620-C400D3A5FBBC}"/>
              </a:ext>
            </a:extLst>
          </p:cNvPr>
          <p:cNvSpPr/>
          <p:nvPr/>
        </p:nvSpPr>
        <p:spPr>
          <a:xfrm>
            <a:off x="-1" y="0"/>
            <a:ext cx="5003515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852862-5C84-D858-E7CD-3B55675C2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9549" y="3812651"/>
            <a:ext cx="6382157" cy="242869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Shared Wisdom:  </a:t>
            </a:r>
            <a:br>
              <a:rPr lang="en-US" sz="3600" b="1" dirty="0">
                <a:latin typeface="Century Gothic" panose="020B0502020202020204" pitchFamily="34" charset="0"/>
              </a:rPr>
            </a:br>
            <a:r>
              <a:rPr lang="en-US" sz="3600" b="1" dirty="0">
                <a:latin typeface="Century Gothic" panose="020B0502020202020204" pitchFamily="34" charset="0"/>
              </a:rPr>
              <a:t>A Best Practices Framework for Oregon SWCDs</a:t>
            </a:r>
            <a:br>
              <a:rPr lang="en-US" sz="3600" b="1" dirty="0">
                <a:latin typeface="Century Gothic" panose="020B0502020202020204" pitchFamily="34" charset="0"/>
              </a:rPr>
            </a:br>
            <a:br>
              <a:rPr lang="en-US" sz="3600" b="1" dirty="0">
                <a:latin typeface="Century Gothic" panose="020B0502020202020204" pitchFamily="34" charset="0"/>
              </a:rPr>
            </a:br>
            <a:r>
              <a:rPr lang="en-US" sz="2800" b="1" i="1" dirty="0">
                <a:latin typeface="Century Gothic" panose="020B0502020202020204" pitchFamily="34" charset="0"/>
              </a:rPr>
              <a:t>Conference Kickoff 2025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1E3D7C-BD07-9F17-D7DC-71535E696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459" y="1189812"/>
            <a:ext cx="2239188" cy="2239188"/>
          </a:xfrm>
          <a:prstGeom prst="rect">
            <a:avLst/>
          </a:prstGeom>
        </p:spPr>
      </p:pic>
      <p:pic>
        <p:nvPicPr>
          <p:cNvPr id="6" name="Google Shape;116;p3">
            <a:extLst>
              <a:ext uri="{FF2B5EF4-FFF2-40B4-BE49-F238E27FC236}">
                <a16:creationId xmlns:a16="http://schemas.microsoft.com/office/drawing/2014/main" id="{C4B8CBDF-DFF7-1CDF-21EF-1A633B6E801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48429" y="4086226"/>
            <a:ext cx="2685402" cy="1611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Oregon Association of Conservation Districts">
            <a:extLst>
              <a:ext uri="{FF2B5EF4-FFF2-40B4-BE49-F238E27FC236}">
                <a16:creationId xmlns:a16="http://schemas.microsoft.com/office/drawing/2014/main" id="{BEFCACC2-746F-AD96-62FB-D370C0260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695" y="337186"/>
            <a:ext cx="3409866" cy="340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074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32D91-2FC4-5B11-E707-AA2FE004B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3FF18D-639B-8243-C33B-5E44B2225F18}"/>
              </a:ext>
            </a:extLst>
          </p:cNvPr>
          <p:cNvSpPr/>
          <p:nvPr/>
        </p:nvSpPr>
        <p:spPr>
          <a:xfrm>
            <a:off x="13964" y="-198639"/>
            <a:ext cx="12192000" cy="1631216"/>
          </a:xfrm>
          <a:prstGeom prst="rect">
            <a:avLst/>
          </a:prstGeom>
          <a:solidFill>
            <a:srgbClr val="337C79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OACD Best Practices Framework - Workgroups 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8BE5EA-276B-0A03-3FE8-5B714983156D}"/>
              </a:ext>
            </a:extLst>
          </p:cNvPr>
          <p:cNvSpPr txBox="1"/>
          <p:nvPr/>
        </p:nvSpPr>
        <p:spPr>
          <a:xfrm>
            <a:off x="361949" y="2061716"/>
            <a:ext cx="2760664" cy="107721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Four workgroups  </a:t>
            </a:r>
            <a:endParaRPr lang="en-US" sz="3200" b="1" i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CDF449-4D8C-51A0-FE0F-9D58A3A5124A}"/>
              </a:ext>
            </a:extLst>
          </p:cNvPr>
          <p:cNvSpPr txBox="1"/>
          <p:nvPr/>
        </p:nvSpPr>
        <p:spPr>
          <a:xfrm>
            <a:off x="3360420" y="2061716"/>
            <a:ext cx="8206740" cy="4062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15000"/>
              </a:lnSpc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Candara" panose="020E05020303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Employee recruitment and development / succession planning</a:t>
            </a:r>
          </a:p>
          <a:p>
            <a:pPr marL="457200" marR="0" indent="-457200">
              <a:lnSpc>
                <a:spcPct val="115000"/>
              </a:lnSpc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Candara" panose="020E05020303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HR services and personnel policies</a:t>
            </a:r>
          </a:p>
          <a:p>
            <a:pPr marL="457200" marR="0" indent="-457200">
              <a:lnSpc>
                <a:spcPct val="115000"/>
              </a:lnSpc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Candara" panose="020E05020303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Strategic and annual planning</a:t>
            </a:r>
          </a:p>
          <a:p>
            <a:pPr marL="457200" marR="0" indent="-457200">
              <a:lnSpc>
                <a:spcPct val="115000"/>
              </a:lnSpc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Candara" panose="020E05020303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Board development/functioning</a:t>
            </a:r>
          </a:p>
          <a:p>
            <a:pPr marL="457200" marR="0" indent="-4572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Candara" panose="020E05020303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*Advocacy will be served through other trainings</a:t>
            </a:r>
          </a:p>
        </p:txBody>
      </p:sp>
    </p:spTree>
    <p:extLst>
      <p:ext uri="{BB962C8B-B14F-4D97-AF65-F5344CB8AC3E}">
        <p14:creationId xmlns:p14="http://schemas.microsoft.com/office/powerpoint/2010/main" val="2825896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5EB76-2884-A241-719D-E258E1ADE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nk arrow with a white background&#10;&#10;AI-generated content may be incorrect.">
            <a:extLst>
              <a:ext uri="{FF2B5EF4-FFF2-40B4-BE49-F238E27FC236}">
                <a16:creationId xmlns:a16="http://schemas.microsoft.com/office/drawing/2014/main" id="{DBFE7DE1-5EB6-27EE-B3F6-CD6F0954F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264012" y="3959978"/>
            <a:ext cx="1273936" cy="22612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A9F235-8325-3E4C-F01B-2F01307DF9A2}"/>
              </a:ext>
            </a:extLst>
          </p:cNvPr>
          <p:cNvSpPr/>
          <p:nvPr/>
        </p:nvSpPr>
        <p:spPr>
          <a:xfrm>
            <a:off x="0" y="8782"/>
            <a:ext cx="12192000" cy="1631216"/>
          </a:xfrm>
          <a:prstGeom prst="rect">
            <a:avLst/>
          </a:prstGeom>
          <a:solidFill>
            <a:srgbClr val="337C79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OACD Best Practices Framework - Workgroups 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24" name="Picture 23" descr="A pink arrow with a white background&#10;&#10;AI-generated content may be incorrect.">
            <a:extLst>
              <a:ext uri="{FF2B5EF4-FFF2-40B4-BE49-F238E27FC236}">
                <a16:creationId xmlns:a16="http://schemas.microsoft.com/office/drawing/2014/main" id="{95B14745-827E-5CE0-27AF-5D533BF17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5956" y="2609276"/>
            <a:ext cx="1273936" cy="2261236"/>
          </a:xfrm>
          <a:prstGeom prst="rect">
            <a:avLst/>
          </a:prstGeom>
        </p:spPr>
      </p:pic>
      <p:pic>
        <p:nvPicPr>
          <p:cNvPr id="23" name="Picture 22" descr="A pink arrow with a white background&#10;&#10;AI-generated content may be incorrect.">
            <a:extLst>
              <a:ext uri="{FF2B5EF4-FFF2-40B4-BE49-F238E27FC236}">
                <a16:creationId xmlns:a16="http://schemas.microsoft.com/office/drawing/2014/main" id="{A53A1EB7-4ADF-C359-5166-1F95BCE5B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052" y="2609276"/>
            <a:ext cx="1273936" cy="2261236"/>
          </a:xfrm>
          <a:prstGeom prst="rect">
            <a:avLst/>
          </a:prstGeom>
        </p:spPr>
      </p:pic>
      <p:pic>
        <p:nvPicPr>
          <p:cNvPr id="16" name="Picture 15" descr="A pink arrow with a white background&#10;&#10;AI-generated content may be incorrect.">
            <a:extLst>
              <a:ext uri="{FF2B5EF4-FFF2-40B4-BE49-F238E27FC236}">
                <a16:creationId xmlns:a16="http://schemas.microsoft.com/office/drawing/2014/main" id="{CADC1C70-C5F8-0A29-36A2-0BA378633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999" y="2609276"/>
            <a:ext cx="1273936" cy="2261236"/>
          </a:xfrm>
          <a:prstGeom prst="rect">
            <a:avLst/>
          </a:prstGeom>
        </p:spPr>
      </p:pic>
      <p:pic>
        <p:nvPicPr>
          <p:cNvPr id="4" name="Picture 3" descr="A pink arrow with a white background&#10;&#10;AI-generated content may be incorrect.">
            <a:extLst>
              <a:ext uri="{FF2B5EF4-FFF2-40B4-BE49-F238E27FC236}">
                <a16:creationId xmlns:a16="http://schemas.microsoft.com/office/drawing/2014/main" id="{A235F151-0B70-DD70-B7A5-517512A22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684" y="2609276"/>
            <a:ext cx="1273936" cy="2261236"/>
          </a:xfrm>
          <a:prstGeom prst="rect">
            <a:avLst/>
          </a:prstGeom>
        </p:spPr>
      </p:pic>
      <p:pic>
        <p:nvPicPr>
          <p:cNvPr id="11" name="Picture 10" descr="A group of brown dots&#10;&#10;AI-generated content may be incorrect.">
            <a:extLst>
              <a:ext uri="{FF2B5EF4-FFF2-40B4-BE49-F238E27FC236}">
                <a16:creationId xmlns:a16="http://schemas.microsoft.com/office/drawing/2014/main" id="{50697A1A-01EB-15D9-712E-15C48AF29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54089"/>
            <a:ext cx="2617373" cy="23716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E11EA6-B4CF-DA3B-58B4-05E624B963C6}"/>
              </a:ext>
            </a:extLst>
          </p:cNvPr>
          <p:cNvSpPr txBox="1"/>
          <p:nvPr/>
        </p:nvSpPr>
        <p:spPr>
          <a:xfrm>
            <a:off x="612057" y="3337871"/>
            <a:ext cx="1912965" cy="804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latin typeface="Candara" panose="020E0502030303020204" pitchFamily="34" charset="0"/>
              </a:rPr>
              <a:t>Survey + Conference</a:t>
            </a:r>
            <a:endParaRPr lang="en-US" sz="2400" i="1" dirty="0">
              <a:latin typeface="Candara" panose="020E05020303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9B0D1B-8FF0-BD26-27C9-AB77049805F9}"/>
              </a:ext>
            </a:extLst>
          </p:cNvPr>
          <p:cNvSpPr txBox="1"/>
          <p:nvPr/>
        </p:nvSpPr>
        <p:spPr>
          <a:xfrm>
            <a:off x="2991126" y="3159194"/>
            <a:ext cx="2041824" cy="1161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latin typeface="Candara" panose="020E0502030303020204" pitchFamily="34" charset="0"/>
              </a:rPr>
              <a:t>Form</a:t>
            </a:r>
          </a:p>
          <a:p>
            <a:pPr lvl="0" algn="ctr"/>
            <a:r>
              <a:rPr lang="en-US" sz="2400" dirty="0">
                <a:latin typeface="Candara" panose="020E0502030303020204" pitchFamily="34" charset="0"/>
              </a:rPr>
              <a:t>four workgroups</a:t>
            </a:r>
            <a:endParaRPr lang="en-US" sz="2400" i="1" dirty="0">
              <a:latin typeface="Candara" panose="020E0502030303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7A7373D-FE7F-84D0-23A8-77CFF3E0BD3F}"/>
              </a:ext>
            </a:extLst>
          </p:cNvPr>
          <p:cNvGrpSpPr/>
          <p:nvPr/>
        </p:nvGrpSpPr>
        <p:grpSpPr>
          <a:xfrm>
            <a:off x="5289246" y="2996923"/>
            <a:ext cx="2122775" cy="1485942"/>
            <a:chOff x="3229991" y="1247448"/>
            <a:chExt cx="2193925" cy="153574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BB0733D-1BF9-0BC8-D200-05358277D22B}"/>
                </a:ext>
              </a:extLst>
            </p:cNvPr>
            <p:cNvSpPr/>
            <p:nvPr/>
          </p:nvSpPr>
          <p:spPr>
            <a:xfrm>
              <a:off x="3229991" y="1247448"/>
              <a:ext cx="2193925" cy="153574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400">
                <a:latin typeface="Candara" panose="020E0502030303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F6584E4-4E22-1300-8F63-558555DEC1B6}"/>
                </a:ext>
              </a:extLst>
            </p:cNvPr>
            <p:cNvSpPr txBox="1"/>
            <p:nvPr/>
          </p:nvSpPr>
          <p:spPr>
            <a:xfrm>
              <a:off x="3229991" y="1247448"/>
              <a:ext cx="2193925" cy="15357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020" tIns="33020" rIns="33020" bIns="3302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Candara" panose="020E0502030303020204" pitchFamily="34" charset="0"/>
                </a:rPr>
                <a:t>Collect and review </a:t>
              </a:r>
              <a:br>
                <a:rPr lang="en-US" sz="2400" dirty="0">
                  <a:latin typeface="Candara" panose="020E0502030303020204" pitchFamily="34" charset="0"/>
                </a:rPr>
              </a:br>
              <a:r>
                <a:rPr lang="en-US" sz="2400" kern="1200" dirty="0">
                  <a:latin typeface="Candara" panose="020E0502030303020204" pitchFamily="34" charset="0"/>
                </a:rPr>
                <a:t>practices</a:t>
              </a:r>
              <a:endParaRPr lang="en-US" sz="2400" i="1" kern="1200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1A7839-842F-1EA8-37FD-15AF01C6A3B2}"/>
              </a:ext>
            </a:extLst>
          </p:cNvPr>
          <p:cNvGrpSpPr/>
          <p:nvPr/>
        </p:nvGrpSpPr>
        <p:grpSpPr>
          <a:xfrm>
            <a:off x="7412020" y="2996923"/>
            <a:ext cx="2122775" cy="1485942"/>
            <a:chOff x="3229991" y="1247448"/>
            <a:chExt cx="2193925" cy="153574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0796C6B-B8D7-9D57-8FF6-CC162A77960A}"/>
                </a:ext>
              </a:extLst>
            </p:cNvPr>
            <p:cNvSpPr/>
            <p:nvPr/>
          </p:nvSpPr>
          <p:spPr>
            <a:xfrm>
              <a:off x="3229991" y="1247448"/>
              <a:ext cx="2193925" cy="153574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400">
                <a:latin typeface="Candara" panose="020E0502030303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A413A2-BD31-A7CE-EB85-692E06B41035}"/>
                </a:ext>
              </a:extLst>
            </p:cNvPr>
            <p:cNvSpPr txBox="1"/>
            <p:nvPr/>
          </p:nvSpPr>
          <p:spPr>
            <a:xfrm>
              <a:off x="3229991" y="1247448"/>
              <a:ext cx="2193925" cy="15357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020" tIns="33020" rIns="33020" bIns="3302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Candara" panose="020E0502030303020204" pitchFamily="34" charset="0"/>
                </a:rPr>
                <a:t>Compile </a:t>
              </a:r>
              <a:br>
                <a:rPr lang="en-US" sz="2400" kern="1200" dirty="0">
                  <a:latin typeface="Candara" panose="020E0502030303020204" pitchFamily="34" charset="0"/>
                </a:rPr>
              </a:br>
              <a:r>
                <a:rPr lang="en-US" sz="2400" kern="1200" dirty="0">
                  <a:latin typeface="Candara" panose="020E0502030303020204" pitchFamily="34" charset="0"/>
                </a:rPr>
                <a:t>best </a:t>
              </a:r>
              <a:br>
                <a:rPr lang="en-US" sz="2400" kern="1200" dirty="0">
                  <a:latin typeface="Candara" panose="020E0502030303020204" pitchFamily="34" charset="0"/>
                </a:rPr>
              </a:br>
              <a:r>
                <a:rPr lang="en-US" sz="2400" kern="1200" dirty="0">
                  <a:latin typeface="Candara" panose="020E0502030303020204" pitchFamily="34" charset="0"/>
                </a:rPr>
                <a:t>practices</a:t>
              </a:r>
              <a:endParaRPr lang="en-US" sz="2400" i="1" kern="1200" dirty="0">
                <a:latin typeface="Candara" panose="020E0502030303020204" pitchFamily="34" charset="0"/>
              </a:endParaRP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1E2D065F-F867-96B5-2CDD-853076B4B574}"/>
              </a:ext>
            </a:extLst>
          </p:cNvPr>
          <p:cNvSpPr/>
          <p:nvPr/>
        </p:nvSpPr>
        <p:spPr>
          <a:xfrm>
            <a:off x="9959892" y="2789415"/>
            <a:ext cx="1900957" cy="190095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Present and discuss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2C9AB7-2554-658C-6573-AB6C7E582C9C}"/>
              </a:ext>
            </a:extLst>
          </p:cNvPr>
          <p:cNvSpPr txBox="1"/>
          <p:nvPr/>
        </p:nvSpPr>
        <p:spPr>
          <a:xfrm>
            <a:off x="412418" y="1889021"/>
            <a:ext cx="19129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 b="1" i="1" dirty="0">
                <a:latin typeface="Candara" panose="020E0502030303020204" pitchFamily="34" charset="0"/>
              </a:rPr>
              <a:t>October </a:t>
            </a:r>
            <a:br>
              <a:rPr lang="en-US" sz="2000" b="1" i="1" dirty="0">
                <a:latin typeface="Candara" panose="020E0502030303020204" pitchFamily="34" charset="0"/>
              </a:rPr>
            </a:br>
            <a:r>
              <a:rPr lang="en-US" sz="2000" b="1" i="1" dirty="0">
                <a:latin typeface="Candara" panose="020E0502030303020204" pitchFamily="34" charset="0"/>
              </a:rPr>
              <a:t>2025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0533C5-DBAF-6D34-FD5F-DE484FC10CC5}"/>
              </a:ext>
            </a:extLst>
          </p:cNvPr>
          <p:cNvSpPr txBox="1"/>
          <p:nvPr/>
        </p:nvSpPr>
        <p:spPr>
          <a:xfrm>
            <a:off x="2969143" y="1889021"/>
            <a:ext cx="19129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 b="1" i="1" dirty="0">
                <a:latin typeface="Candara" panose="020E0502030303020204" pitchFamily="34" charset="0"/>
              </a:rPr>
              <a:t>November-December 2025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D75EF0-C6E3-89DC-95B8-7A0B9D15A2F1}"/>
              </a:ext>
            </a:extLst>
          </p:cNvPr>
          <p:cNvSpPr txBox="1"/>
          <p:nvPr/>
        </p:nvSpPr>
        <p:spPr>
          <a:xfrm>
            <a:off x="5289246" y="1859946"/>
            <a:ext cx="19129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 b="1" i="1" dirty="0">
                <a:latin typeface="Candara" panose="020E0502030303020204" pitchFamily="34" charset="0"/>
              </a:rPr>
              <a:t>January- </a:t>
            </a:r>
            <a:br>
              <a:rPr lang="en-US" sz="2000" b="1" i="1" dirty="0">
                <a:latin typeface="Candara" panose="020E0502030303020204" pitchFamily="34" charset="0"/>
              </a:rPr>
            </a:br>
            <a:r>
              <a:rPr lang="en-US" sz="2000" b="1" i="1" dirty="0">
                <a:latin typeface="Candara" panose="020E0502030303020204" pitchFamily="34" charset="0"/>
              </a:rPr>
              <a:t>April 2026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670CDF-E8E2-25E0-172B-AEC1E85F330F}"/>
              </a:ext>
            </a:extLst>
          </p:cNvPr>
          <p:cNvSpPr txBox="1"/>
          <p:nvPr/>
        </p:nvSpPr>
        <p:spPr>
          <a:xfrm>
            <a:off x="9839594" y="1752224"/>
            <a:ext cx="19129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 b="1" i="1" dirty="0">
                <a:latin typeface="Candara" panose="020E0502030303020204" pitchFamily="34" charset="0"/>
              </a:rPr>
              <a:t>OACD Conference 2026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BA2455-09B4-52EA-B44B-AB1A525F88E9}"/>
              </a:ext>
            </a:extLst>
          </p:cNvPr>
          <p:cNvSpPr txBox="1"/>
          <p:nvPr/>
        </p:nvSpPr>
        <p:spPr>
          <a:xfrm>
            <a:off x="7564420" y="1859946"/>
            <a:ext cx="19129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 b="1" i="1" dirty="0">
                <a:latin typeface="Candara" panose="020E0502030303020204" pitchFamily="34" charset="0"/>
              </a:rPr>
              <a:t>May-June 2026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1F2245B-CB32-E977-33B7-AD9AFD7E5D5C}"/>
              </a:ext>
            </a:extLst>
          </p:cNvPr>
          <p:cNvSpPr/>
          <p:nvPr/>
        </p:nvSpPr>
        <p:spPr>
          <a:xfrm>
            <a:off x="9944497" y="5727564"/>
            <a:ext cx="1912966" cy="7952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OACD Library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844A9C-7221-62D0-872B-25F24FF2C6E7}"/>
              </a:ext>
            </a:extLst>
          </p:cNvPr>
          <p:cNvSpPr txBox="1"/>
          <p:nvPr/>
        </p:nvSpPr>
        <p:spPr>
          <a:xfrm>
            <a:off x="3072516" y="4657994"/>
            <a:ext cx="1569465" cy="12772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- Confirm participation</a:t>
            </a:r>
          </a:p>
          <a:p>
            <a:pPr lvl="0">
              <a:spcBef>
                <a:spcPts val="600"/>
              </a:spcBef>
            </a:pPr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- Schedule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966775-AB59-7279-412B-7DA1C601C172}"/>
              </a:ext>
            </a:extLst>
          </p:cNvPr>
          <p:cNvSpPr txBox="1"/>
          <p:nvPr/>
        </p:nvSpPr>
        <p:spPr>
          <a:xfrm>
            <a:off x="4955967" y="4690372"/>
            <a:ext cx="2456053" cy="21852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lvl="0" indent="0" defTabSz="1155700">
              <a:spcBef>
                <a:spcPts val="600"/>
              </a:spcBef>
              <a:buNone/>
            </a:pPr>
            <a:r>
              <a:rPr lang="en-US" sz="1800" b="1" i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- Two 2- hour virtual meetings</a:t>
            </a:r>
            <a:endParaRPr lang="en-US" sz="1800" b="1" i="1" kern="1200" dirty="0">
              <a:solidFill>
                <a:schemeClr val="accent4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0" lvl="0" indent="0" defTabSz="1155700">
              <a:spcBef>
                <a:spcPts val="600"/>
              </a:spcBef>
              <a:buNone/>
            </a:pPr>
            <a:r>
              <a:rPr lang="en-US" sz="1800" b="1" i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- “Homework” between</a:t>
            </a:r>
          </a:p>
          <a:p>
            <a:pPr marL="0" lvl="0" indent="0" defTabSz="1155700">
              <a:spcBef>
                <a:spcPts val="600"/>
              </a:spcBef>
              <a:buNone/>
            </a:pPr>
            <a:r>
              <a:rPr lang="en-US" b="1" i="1" kern="1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- Review at CONNECT **</a:t>
            </a:r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or** additional virtual meetings </a:t>
            </a:r>
            <a:endParaRPr lang="en-US" sz="1800" b="1" i="1" kern="1200" dirty="0">
              <a:solidFill>
                <a:schemeClr val="accent4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DBD3B5-85CF-88D6-6E84-123C83A453E1}"/>
              </a:ext>
            </a:extLst>
          </p:cNvPr>
          <p:cNvSpPr txBox="1"/>
          <p:nvPr/>
        </p:nvSpPr>
        <p:spPr>
          <a:xfrm>
            <a:off x="7699680" y="4639238"/>
            <a:ext cx="1694839" cy="14859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Volunteers compile the workgroup- recommended practices 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35B947-28E2-3D9A-7AA0-73F1BEAE98E1}"/>
              </a:ext>
            </a:extLst>
          </p:cNvPr>
          <p:cNvSpPr/>
          <p:nvPr/>
        </p:nvSpPr>
        <p:spPr>
          <a:xfrm>
            <a:off x="1128938" y="4925699"/>
            <a:ext cx="1802421" cy="1802421"/>
          </a:xfrm>
          <a:prstGeom prst="ellipse">
            <a:avLst/>
          </a:prstGeom>
          <a:solidFill>
            <a:srgbClr val="337C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About 16-20 total hours</a:t>
            </a:r>
          </a:p>
        </p:txBody>
      </p:sp>
    </p:spTree>
    <p:extLst>
      <p:ext uri="{BB962C8B-B14F-4D97-AF65-F5344CB8AC3E}">
        <p14:creationId xmlns:p14="http://schemas.microsoft.com/office/powerpoint/2010/main" val="69142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2" grpId="0" animBg="1"/>
      <p:bldP spid="3" grpId="0" build="allAtOnce" animBg="1"/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A81D8-E73D-A816-CED3-C76131EBC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138D18-746E-16AF-761F-B9C90EDD9B2D}"/>
              </a:ext>
            </a:extLst>
          </p:cNvPr>
          <p:cNvSpPr/>
          <p:nvPr/>
        </p:nvSpPr>
        <p:spPr>
          <a:xfrm>
            <a:off x="0" y="8782"/>
            <a:ext cx="12192000" cy="1631216"/>
          </a:xfrm>
          <a:prstGeom prst="rect">
            <a:avLst/>
          </a:prstGeom>
          <a:solidFill>
            <a:srgbClr val="337C79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OACD Best Practices Framework - Workgroups 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24" name="Picture 23" descr="A pink arrow with a white background&#10;&#10;AI-generated content may be incorrect.">
            <a:extLst>
              <a:ext uri="{FF2B5EF4-FFF2-40B4-BE49-F238E27FC236}">
                <a16:creationId xmlns:a16="http://schemas.microsoft.com/office/drawing/2014/main" id="{9D6F1E6D-5BCB-CEE9-AC95-ADEE51C08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5956" y="2609276"/>
            <a:ext cx="1273936" cy="2261236"/>
          </a:xfrm>
          <a:prstGeom prst="rect">
            <a:avLst/>
          </a:prstGeom>
        </p:spPr>
      </p:pic>
      <p:pic>
        <p:nvPicPr>
          <p:cNvPr id="23" name="Picture 22" descr="A pink arrow with a white background&#10;&#10;AI-generated content may be incorrect.">
            <a:extLst>
              <a:ext uri="{FF2B5EF4-FFF2-40B4-BE49-F238E27FC236}">
                <a16:creationId xmlns:a16="http://schemas.microsoft.com/office/drawing/2014/main" id="{3AD74B37-AC6E-9326-704F-8003A80A0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052" y="2609276"/>
            <a:ext cx="1273936" cy="2261236"/>
          </a:xfrm>
          <a:prstGeom prst="rect">
            <a:avLst/>
          </a:prstGeom>
        </p:spPr>
      </p:pic>
      <p:pic>
        <p:nvPicPr>
          <p:cNvPr id="16" name="Picture 15" descr="A pink arrow with a white background&#10;&#10;AI-generated content may be incorrect.">
            <a:extLst>
              <a:ext uri="{FF2B5EF4-FFF2-40B4-BE49-F238E27FC236}">
                <a16:creationId xmlns:a16="http://schemas.microsoft.com/office/drawing/2014/main" id="{D6845076-FC49-AA5E-78CF-18266496B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999" y="2609276"/>
            <a:ext cx="1273936" cy="2261236"/>
          </a:xfrm>
          <a:prstGeom prst="rect">
            <a:avLst/>
          </a:prstGeom>
        </p:spPr>
      </p:pic>
      <p:pic>
        <p:nvPicPr>
          <p:cNvPr id="4" name="Picture 3" descr="A pink arrow with a white background&#10;&#10;AI-generated content may be incorrect.">
            <a:extLst>
              <a:ext uri="{FF2B5EF4-FFF2-40B4-BE49-F238E27FC236}">
                <a16:creationId xmlns:a16="http://schemas.microsoft.com/office/drawing/2014/main" id="{4B260713-040D-8463-1B29-879C3CF41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684" y="2609276"/>
            <a:ext cx="1273936" cy="2261236"/>
          </a:xfrm>
          <a:prstGeom prst="rect">
            <a:avLst/>
          </a:prstGeom>
        </p:spPr>
      </p:pic>
      <p:pic>
        <p:nvPicPr>
          <p:cNvPr id="11" name="Picture 10" descr="A group of brown dots&#10;&#10;AI-generated content may be incorrect.">
            <a:extLst>
              <a:ext uri="{FF2B5EF4-FFF2-40B4-BE49-F238E27FC236}">
                <a16:creationId xmlns:a16="http://schemas.microsoft.com/office/drawing/2014/main" id="{77A2A43D-C4B8-F2A3-E424-6EC674C06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54089"/>
            <a:ext cx="2617373" cy="23716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A9502F-AA51-8388-6AF0-5D5E38E1F6B0}"/>
              </a:ext>
            </a:extLst>
          </p:cNvPr>
          <p:cNvSpPr txBox="1"/>
          <p:nvPr/>
        </p:nvSpPr>
        <p:spPr>
          <a:xfrm>
            <a:off x="612057" y="3337871"/>
            <a:ext cx="1912965" cy="804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latin typeface="Candara" panose="020E0502030303020204" pitchFamily="34" charset="0"/>
              </a:rPr>
              <a:t>Survey + Conference</a:t>
            </a:r>
            <a:endParaRPr lang="en-US" sz="2400" i="1" dirty="0">
              <a:latin typeface="Candara" panose="020E05020303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4CC184-516C-1A9C-0237-BF2F764930AC}"/>
              </a:ext>
            </a:extLst>
          </p:cNvPr>
          <p:cNvSpPr txBox="1"/>
          <p:nvPr/>
        </p:nvSpPr>
        <p:spPr>
          <a:xfrm>
            <a:off x="2991126" y="3159194"/>
            <a:ext cx="2041824" cy="1161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latin typeface="Candara" panose="020E0502030303020204" pitchFamily="34" charset="0"/>
              </a:rPr>
              <a:t>Form</a:t>
            </a:r>
          </a:p>
          <a:p>
            <a:pPr lvl="0" algn="ctr"/>
            <a:r>
              <a:rPr lang="en-US" sz="2400" dirty="0">
                <a:latin typeface="Candara" panose="020E0502030303020204" pitchFamily="34" charset="0"/>
              </a:rPr>
              <a:t>four workgroups</a:t>
            </a:r>
            <a:endParaRPr lang="en-US" sz="2400" i="1" dirty="0">
              <a:latin typeface="Candara" panose="020E0502030303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B9407A-4C8B-B105-5BFA-44977D76200F}"/>
              </a:ext>
            </a:extLst>
          </p:cNvPr>
          <p:cNvGrpSpPr/>
          <p:nvPr/>
        </p:nvGrpSpPr>
        <p:grpSpPr>
          <a:xfrm>
            <a:off x="5289246" y="2996923"/>
            <a:ext cx="2122775" cy="1485942"/>
            <a:chOff x="3229991" y="1247448"/>
            <a:chExt cx="2193925" cy="153574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FAA350D-DC67-0829-5C77-E72DE48A4686}"/>
                </a:ext>
              </a:extLst>
            </p:cNvPr>
            <p:cNvSpPr/>
            <p:nvPr/>
          </p:nvSpPr>
          <p:spPr>
            <a:xfrm>
              <a:off x="3229991" y="1247448"/>
              <a:ext cx="2193925" cy="153574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400">
                <a:latin typeface="Candara" panose="020E0502030303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BECC4A2-ABB8-2C0E-65E7-E40B4F7C3456}"/>
                </a:ext>
              </a:extLst>
            </p:cNvPr>
            <p:cNvSpPr txBox="1"/>
            <p:nvPr/>
          </p:nvSpPr>
          <p:spPr>
            <a:xfrm>
              <a:off x="3229991" y="1247448"/>
              <a:ext cx="2193925" cy="15357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020" tIns="33020" rIns="33020" bIns="3302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Candara" panose="020E0502030303020204" pitchFamily="34" charset="0"/>
                </a:rPr>
                <a:t>Collect and review </a:t>
              </a:r>
              <a:br>
                <a:rPr lang="en-US" sz="2400" dirty="0">
                  <a:latin typeface="Candara" panose="020E0502030303020204" pitchFamily="34" charset="0"/>
                </a:rPr>
              </a:br>
              <a:r>
                <a:rPr lang="en-US" sz="2400" kern="1200" dirty="0">
                  <a:latin typeface="Candara" panose="020E0502030303020204" pitchFamily="34" charset="0"/>
                </a:rPr>
                <a:t>practices</a:t>
              </a:r>
              <a:endParaRPr lang="en-US" sz="2400" i="1" kern="1200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C0F3B4E-60CC-8C41-F01A-03F9F1B77BFC}"/>
              </a:ext>
            </a:extLst>
          </p:cNvPr>
          <p:cNvGrpSpPr/>
          <p:nvPr/>
        </p:nvGrpSpPr>
        <p:grpSpPr>
          <a:xfrm>
            <a:off x="7412020" y="2996923"/>
            <a:ext cx="2122775" cy="1485942"/>
            <a:chOff x="3229991" y="1247448"/>
            <a:chExt cx="2193925" cy="153574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9760720-82CE-4164-43F8-3F3A2FABBD1E}"/>
                </a:ext>
              </a:extLst>
            </p:cNvPr>
            <p:cNvSpPr/>
            <p:nvPr/>
          </p:nvSpPr>
          <p:spPr>
            <a:xfrm>
              <a:off x="3229991" y="1247448"/>
              <a:ext cx="2193925" cy="153574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400">
                <a:latin typeface="Candara" panose="020E0502030303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989DD40-C23B-862E-7D59-9AF7E789DAFA}"/>
                </a:ext>
              </a:extLst>
            </p:cNvPr>
            <p:cNvSpPr txBox="1"/>
            <p:nvPr/>
          </p:nvSpPr>
          <p:spPr>
            <a:xfrm>
              <a:off x="3229991" y="1247448"/>
              <a:ext cx="2193925" cy="15357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020" tIns="33020" rIns="33020" bIns="3302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Candara" panose="020E0502030303020204" pitchFamily="34" charset="0"/>
                </a:rPr>
                <a:t>Compile </a:t>
              </a:r>
              <a:br>
                <a:rPr lang="en-US" sz="2400" kern="1200" dirty="0">
                  <a:latin typeface="Candara" panose="020E0502030303020204" pitchFamily="34" charset="0"/>
                </a:rPr>
              </a:br>
              <a:r>
                <a:rPr lang="en-US" sz="2400" kern="1200" dirty="0">
                  <a:latin typeface="Candara" panose="020E0502030303020204" pitchFamily="34" charset="0"/>
                </a:rPr>
                <a:t>best </a:t>
              </a:r>
              <a:br>
                <a:rPr lang="en-US" sz="2400" kern="1200" dirty="0">
                  <a:latin typeface="Candara" panose="020E0502030303020204" pitchFamily="34" charset="0"/>
                </a:rPr>
              </a:br>
              <a:r>
                <a:rPr lang="en-US" sz="2400" kern="1200" dirty="0">
                  <a:latin typeface="Candara" panose="020E0502030303020204" pitchFamily="34" charset="0"/>
                </a:rPr>
                <a:t>practices</a:t>
              </a:r>
              <a:endParaRPr lang="en-US" sz="2400" i="1" kern="1200" dirty="0">
                <a:latin typeface="Candara" panose="020E0502030303020204" pitchFamily="34" charset="0"/>
              </a:endParaRP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56B2D936-09E4-0C38-4A09-D3F8477AE5DD}"/>
              </a:ext>
            </a:extLst>
          </p:cNvPr>
          <p:cNvSpPr/>
          <p:nvPr/>
        </p:nvSpPr>
        <p:spPr>
          <a:xfrm>
            <a:off x="9959892" y="2789415"/>
            <a:ext cx="1900957" cy="190095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Present and discuss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A33DBC-DF63-46D4-AF72-78C4F3C76476}"/>
              </a:ext>
            </a:extLst>
          </p:cNvPr>
          <p:cNvSpPr txBox="1"/>
          <p:nvPr/>
        </p:nvSpPr>
        <p:spPr>
          <a:xfrm>
            <a:off x="412418" y="1889021"/>
            <a:ext cx="19129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 b="1" i="1" dirty="0">
                <a:latin typeface="Candara" panose="020E0502030303020204" pitchFamily="34" charset="0"/>
              </a:rPr>
              <a:t>October </a:t>
            </a:r>
            <a:br>
              <a:rPr lang="en-US" sz="2000" b="1" i="1" dirty="0">
                <a:latin typeface="Candara" panose="020E0502030303020204" pitchFamily="34" charset="0"/>
              </a:rPr>
            </a:br>
            <a:r>
              <a:rPr lang="en-US" sz="2000" b="1" i="1" dirty="0">
                <a:latin typeface="Candara" panose="020E0502030303020204" pitchFamily="34" charset="0"/>
              </a:rPr>
              <a:t>2025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D5CA0E-9AE2-1368-AFDE-09F99222DE24}"/>
              </a:ext>
            </a:extLst>
          </p:cNvPr>
          <p:cNvSpPr txBox="1"/>
          <p:nvPr/>
        </p:nvSpPr>
        <p:spPr>
          <a:xfrm>
            <a:off x="2969143" y="1889021"/>
            <a:ext cx="19129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 b="1" i="1" dirty="0">
                <a:latin typeface="Candara" panose="020E0502030303020204" pitchFamily="34" charset="0"/>
              </a:rPr>
              <a:t>November-December 2025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2FA7F8-058B-0C3B-D65E-B227EA1C8E35}"/>
              </a:ext>
            </a:extLst>
          </p:cNvPr>
          <p:cNvSpPr txBox="1"/>
          <p:nvPr/>
        </p:nvSpPr>
        <p:spPr>
          <a:xfrm>
            <a:off x="5289246" y="1859946"/>
            <a:ext cx="19129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 b="1" i="1" dirty="0">
                <a:latin typeface="Candara" panose="020E0502030303020204" pitchFamily="34" charset="0"/>
              </a:rPr>
              <a:t>January- </a:t>
            </a:r>
            <a:br>
              <a:rPr lang="en-US" sz="2000" b="1" i="1" dirty="0">
                <a:latin typeface="Candara" panose="020E0502030303020204" pitchFamily="34" charset="0"/>
              </a:rPr>
            </a:br>
            <a:r>
              <a:rPr lang="en-US" sz="2000" b="1" i="1" dirty="0">
                <a:latin typeface="Candara" panose="020E0502030303020204" pitchFamily="34" charset="0"/>
              </a:rPr>
              <a:t>April 2026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86F916-8E4E-36EB-82CB-C25329CA83F8}"/>
              </a:ext>
            </a:extLst>
          </p:cNvPr>
          <p:cNvSpPr txBox="1"/>
          <p:nvPr/>
        </p:nvSpPr>
        <p:spPr>
          <a:xfrm>
            <a:off x="9839594" y="1752224"/>
            <a:ext cx="19129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 b="1" i="1" dirty="0">
                <a:latin typeface="Candara" panose="020E0502030303020204" pitchFamily="34" charset="0"/>
              </a:rPr>
              <a:t>OACD Conference 2026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198DE8-B2DC-50F0-13D5-460221B4F5BA}"/>
              </a:ext>
            </a:extLst>
          </p:cNvPr>
          <p:cNvSpPr txBox="1"/>
          <p:nvPr/>
        </p:nvSpPr>
        <p:spPr>
          <a:xfrm>
            <a:off x="7564420" y="1859946"/>
            <a:ext cx="19129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 b="1" i="1" dirty="0">
                <a:latin typeface="Candara" panose="020E0502030303020204" pitchFamily="34" charset="0"/>
              </a:rPr>
              <a:t>May-June 2026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E71E10-188A-93C1-1D90-793C7CE4FC2D}"/>
              </a:ext>
            </a:extLst>
          </p:cNvPr>
          <p:cNvSpPr/>
          <p:nvPr/>
        </p:nvSpPr>
        <p:spPr>
          <a:xfrm>
            <a:off x="2525022" y="4734660"/>
            <a:ext cx="9427176" cy="1894114"/>
          </a:xfrm>
          <a:prstGeom prst="ellipse">
            <a:avLst/>
          </a:prstGeom>
          <a:noFill/>
          <a:ln w="76200">
            <a:solidFill>
              <a:srgbClr val="337C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337C79"/>
                </a:solidFill>
                <a:latin typeface="Candara" panose="020E0502030303020204" pitchFamily="34" charset="0"/>
              </a:rPr>
              <a:t>Interested?</a:t>
            </a:r>
          </a:p>
          <a:p>
            <a:pPr algn="ctr"/>
            <a:r>
              <a:rPr lang="en-US" sz="3600" b="1" dirty="0">
                <a:solidFill>
                  <a:srgbClr val="337C79"/>
                </a:solidFill>
                <a:latin typeface="Candara" panose="020E0502030303020204" pitchFamily="34" charset="0"/>
              </a:rPr>
              <a:t>Let us Know Today or </a:t>
            </a:r>
            <a:br>
              <a:rPr lang="en-US" sz="3600" b="1" dirty="0">
                <a:solidFill>
                  <a:srgbClr val="337C79"/>
                </a:solidFill>
                <a:latin typeface="Candara" panose="020E0502030303020204" pitchFamily="34" charset="0"/>
              </a:rPr>
            </a:br>
            <a:r>
              <a:rPr lang="en-US" sz="3600" b="1" dirty="0">
                <a:solidFill>
                  <a:srgbClr val="337C79"/>
                </a:solidFill>
                <a:latin typeface="Candara" panose="020E0502030303020204" pitchFamily="34" charset="0"/>
              </a:rPr>
              <a:t>Contact Andrea by 10/31 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D2CBB8-5C0F-A9B0-B82B-8B7F194A1635}"/>
              </a:ext>
            </a:extLst>
          </p:cNvPr>
          <p:cNvSpPr/>
          <p:nvPr/>
        </p:nvSpPr>
        <p:spPr>
          <a:xfrm>
            <a:off x="467689" y="4870512"/>
            <a:ext cx="1802421" cy="1802421"/>
          </a:xfrm>
          <a:prstGeom prst="ellipse">
            <a:avLst/>
          </a:prstGeom>
          <a:solidFill>
            <a:srgbClr val="337C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About 16-20 total hours</a:t>
            </a:r>
          </a:p>
        </p:txBody>
      </p:sp>
    </p:spTree>
    <p:extLst>
      <p:ext uri="{BB962C8B-B14F-4D97-AF65-F5344CB8AC3E}">
        <p14:creationId xmlns:p14="http://schemas.microsoft.com/office/powerpoint/2010/main" val="3872102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 txBox="1"/>
          <p:nvPr/>
        </p:nvSpPr>
        <p:spPr>
          <a:xfrm>
            <a:off x="754769" y="3974755"/>
            <a:ext cx="4667838" cy="26741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20+ years as a consultant, executive staff, and volunteer leader </a:t>
            </a:r>
            <a:endParaRPr sz="2000" b="0" i="0" u="none" strike="noStrike" cap="none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Nonprofit and public sectors   </a:t>
            </a:r>
            <a:endParaRPr sz="2000" b="0" i="0" u="none" strike="noStrike" cap="none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Organizational assessment, strategic planning, staffing planning, leadership development </a:t>
            </a:r>
            <a:endParaRPr sz="2000" b="0" i="0" u="none" strike="noStrike" cap="none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228600" marR="0" lvl="0" indent="-120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12" name="Google Shape;112;p3"/>
          <p:cNvPicPr preferRelativeResize="0"/>
          <p:nvPr/>
        </p:nvPicPr>
        <p:blipFill rotWithShape="1">
          <a:blip r:embed="rId3">
            <a:alphaModFix/>
          </a:blip>
          <a:srcRect t="6981" b="16818"/>
          <a:stretch/>
        </p:blipFill>
        <p:spPr>
          <a:xfrm>
            <a:off x="2132406" y="668305"/>
            <a:ext cx="2750288" cy="314347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/>
          <p:nvPr/>
        </p:nvSpPr>
        <p:spPr>
          <a:xfrm>
            <a:off x="6769395" y="3980183"/>
            <a:ext cx="4586158" cy="26741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25+ years in land use planning, land conservation, affordable housing, community development  </a:t>
            </a:r>
            <a:endParaRPr sz="2000" b="0" i="0" u="none" strike="noStrike" cap="none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Nonprofit and public sectors  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Strategic planning, board development,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collaboration &amp; merger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Climate resilience and inclusion as driving concerns  </a:t>
            </a:r>
          </a:p>
        </p:txBody>
      </p:sp>
      <p:pic>
        <p:nvPicPr>
          <p:cNvPr id="114" name="Google Shape;114;p3"/>
          <p:cNvPicPr preferRelativeResize="0"/>
          <p:nvPr/>
        </p:nvPicPr>
        <p:blipFill rotWithShape="1">
          <a:blip r:embed="rId4">
            <a:alphaModFix amt="85000"/>
          </a:blip>
          <a:srcRect t="6828" b="6836"/>
          <a:stretch/>
        </p:blipFill>
        <p:spPr>
          <a:xfrm>
            <a:off x="7309306" y="668307"/>
            <a:ext cx="2750288" cy="31434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Google Shape;115;p3"/>
          <p:cNvCxnSpPr/>
          <p:nvPr/>
        </p:nvCxnSpPr>
        <p:spPr>
          <a:xfrm>
            <a:off x="6105919" y="276230"/>
            <a:ext cx="0" cy="630554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6" name="Google Shape;116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650" y="673111"/>
            <a:ext cx="1753235" cy="105219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 txBox="1"/>
          <p:nvPr/>
        </p:nvSpPr>
        <p:spPr>
          <a:xfrm>
            <a:off x="10273735" y="1757590"/>
            <a:ext cx="156306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ndara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Allison Handler</a:t>
            </a:r>
            <a:endParaRPr sz="1600" b="0" i="0" u="none" strike="noStrike" cap="none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18" name="Google Shape;118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0883" y="668305"/>
            <a:ext cx="1258542" cy="1258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307A8-27D6-12FC-D6DF-F935DAD03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lose-up of a wooden structure&#10;&#10;AI-generated content may be incorrect.">
            <a:extLst>
              <a:ext uri="{FF2B5EF4-FFF2-40B4-BE49-F238E27FC236}">
                <a16:creationId xmlns:a16="http://schemas.microsoft.com/office/drawing/2014/main" id="{A2D7B9AD-DA2B-3279-5A52-B27FCD2278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739"/>
          <a:stretch>
            <a:fillRect/>
          </a:stretch>
        </p:blipFill>
        <p:spPr>
          <a:xfrm>
            <a:off x="0" y="-198639"/>
            <a:ext cx="12178036" cy="70566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E89FB9-9AA2-CD82-A3F7-8DC315535E22}"/>
              </a:ext>
            </a:extLst>
          </p:cNvPr>
          <p:cNvSpPr/>
          <p:nvPr/>
        </p:nvSpPr>
        <p:spPr>
          <a:xfrm>
            <a:off x="13964" y="-198639"/>
            <a:ext cx="12192000" cy="1631216"/>
          </a:xfrm>
          <a:prstGeom prst="rect">
            <a:avLst/>
          </a:prstGeom>
          <a:solidFill>
            <a:srgbClr val="337C79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OACD Best Practices Framework - Overview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206ECB-6E41-9476-9066-D090DC922D41}"/>
              </a:ext>
            </a:extLst>
          </p:cNvPr>
          <p:cNvSpPr/>
          <p:nvPr/>
        </p:nvSpPr>
        <p:spPr>
          <a:xfrm>
            <a:off x="3558209" y="1715046"/>
            <a:ext cx="8249478" cy="4271417"/>
          </a:xfrm>
          <a:prstGeom prst="rect">
            <a:avLst/>
          </a:prstGeom>
          <a:solidFill>
            <a:schemeClr val="bg1">
              <a:alpha val="76443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r>
              <a:rPr lang="en-US" sz="32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do we mean? </a:t>
            </a:r>
            <a:br>
              <a:rPr lang="en-US" sz="32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chemeClr val="tx1"/>
              </a:solidFill>
              <a:latin typeface="Candara" panose="020E05020303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Plans, policies, processes, practices</a:t>
            </a:r>
          </a:p>
          <a:p>
            <a:pPr marL="1028700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 have proven effective for Districts</a:t>
            </a:r>
          </a:p>
          <a:p>
            <a:pPr marL="1028700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have been vetted by the SWCD community</a:t>
            </a:r>
          </a:p>
          <a:p>
            <a:pPr lvl="1"/>
            <a:endParaRPr lang="en-US" sz="3600" dirty="0">
              <a:solidFill>
                <a:schemeClr val="tx1"/>
              </a:solidFill>
              <a:latin typeface="Candara" panose="020E05020303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558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0E3EB-6DC9-AA4A-0A2E-08C80290D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se-up of a wooden structure&#10;&#10;AI-generated content may be incorrect.">
            <a:extLst>
              <a:ext uri="{FF2B5EF4-FFF2-40B4-BE49-F238E27FC236}">
                <a16:creationId xmlns:a16="http://schemas.microsoft.com/office/drawing/2014/main" id="{5404A837-7BFF-C183-7B70-4191F93974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2739"/>
          <a:stretch>
            <a:fillRect/>
          </a:stretch>
        </p:blipFill>
        <p:spPr>
          <a:xfrm>
            <a:off x="0" y="-198639"/>
            <a:ext cx="12178036" cy="70566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D00B58-EF51-7AA6-2314-2673B9A11196}"/>
              </a:ext>
            </a:extLst>
          </p:cNvPr>
          <p:cNvSpPr/>
          <p:nvPr/>
        </p:nvSpPr>
        <p:spPr>
          <a:xfrm>
            <a:off x="13964" y="-198639"/>
            <a:ext cx="12192000" cy="1631216"/>
          </a:xfrm>
          <a:prstGeom prst="rect">
            <a:avLst/>
          </a:prstGeom>
          <a:solidFill>
            <a:srgbClr val="337C79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OACD Best Practices Framework - Overview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3F2EEA-4AEF-D249-DA07-2348E8EB328B}"/>
              </a:ext>
            </a:extLst>
          </p:cNvPr>
          <p:cNvSpPr/>
          <p:nvPr/>
        </p:nvSpPr>
        <p:spPr>
          <a:xfrm>
            <a:off x="2380919" y="1703616"/>
            <a:ext cx="8249478" cy="4271417"/>
          </a:xfrm>
          <a:prstGeom prst="rect">
            <a:avLst/>
          </a:prstGeom>
          <a:solidFill>
            <a:schemeClr val="bg1">
              <a:alpha val="76443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r>
              <a:rPr lang="en-US" sz="32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Why?</a:t>
            </a: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Operational excellence</a:t>
            </a: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Increased efficiency </a:t>
            </a:r>
            <a:br>
              <a:rPr lang="en-US" sz="3200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(less reinventing the wheel)</a:t>
            </a: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Share wisdom and experience </a:t>
            </a:r>
            <a:br>
              <a:rPr lang="en-US" sz="3200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across the SWCD community</a:t>
            </a:r>
          </a:p>
          <a:p>
            <a:pPr lvl="1"/>
            <a:endParaRPr lang="en-US" sz="3200" dirty="0">
              <a:solidFill>
                <a:schemeClr val="tx1"/>
              </a:solidFill>
              <a:latin typeface="Candara" panose="020E05020303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763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C70DB-4606-C0C8-2E09-4E48BE08F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se-up of a wooden structure&#10;&#10;AI-generated content may be incorrect.">
            <a:extLst>
              <a:ext uri="{FF2B5EF4-FFF2-40B4-BE49-F238E27FC236}">
                <a16:creationId xmlns:a16="http://schemas.microsoft.com/office/drawing/2014/main" id="{73A8E597-ED25-CC52-2094-CD61AC76CE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2739"/>
          <a:stretch>
            <a:fillRect/>
          </a:stretch>
        </p:blipFill>
        <p:spPr>
          <a:xfrm>
            <a:off x="0" y="-198639"/>
            <a:ext cx="12178036" cy="70566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0BB58C-AD5D-ABE3-D3E9-6925DB3DDB3B}"/>
              </a:ext>
            </a:extLst>
          </p:cNvPr>
          <p:cNvSpPr/>
          <p:nvPr/>
        </p:nvSpPr>
        <p:spPr>
          <a:xfrm>
            <a:off x="13964" y="-198639"/>
            <a:ext cx="12192000" cy="1631216"/>
          </a:xfrm>
          <a:prstGeom prst="rect">
            <a:avLst/>
          </a:prstGeom>
          <a:solidFill>
            <a:srgbClr val="337C79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Example of Best Practices Framework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8C840B-9CA5-E035-57D6-52F020E56131}"/>
              </a:ext>
            </a:extLst>
          </p:cNvPr>
          <p:cNvSpPr/>
          <p:nvPr/>
        </p:nvSpPr>
        <p:spPr>
          <a:xfrm>
            <a:off x="3558209" y="1715046"/>
            <a:ext cx="8249478" cy="4674324"/>
          </a:xfrm>
          <a:prstGeom prst="rect">
            <a:avLst/>
          </a:prstGeom>
          <a:solidFill>
            <a:schemeClr val="bg1">
              <a:alpha val="76443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r>
              <a:rPr lang="en-US" sz="32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  <a:r>
              <a:rPr lang="en-US" sz="3200" b="1" u="sng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Advocacy</a:t>
            </a:r>
            <a:r>
              <a:rPr lang="en-US" sz="32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best practices</a:t>
            </a:r>
          </a:p>
          <a:p>
            <a:endParaRPr lang="en-US" sz="1200" b="1" dirty="0">
              <a:solidFill>
                <a:schemeClr val="tx1"/>
              </a:solidFill>
              <a:latin typeface="Candara" panose="020E05020303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Advocacy Committee with a clear set of responsibilities</a:t>
            </a: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Advocacy policy</a:t>
            </a: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Building positive </a:t>
            </a:r>
            <a:r>
              <a:rPr lang="en-US" sz="3200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relationships </a:t>
            </a:r>
            <a:r>
              <a:rPr lang="en-US" sz="320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 decision-makers</a:t>
            </a:r>
            <a:endParaRPr lang="en-US" sz="3200" dirty="0">
              <a:solidFill>
                <a:schemeClr val="tx1"/>
              </a:solidFill>
              <a:latin typeface="Candara" panose="020E05020303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3200" dirty="0">
              <a:solidFill>
                <a:schemeClr val="tx1"/>
              </a:solidFill>
              <a:latin typeface="Candara" panose="020E05020303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551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6C325-D0FB-DA86-CF34-4E4D9405E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nk arrow with a white background&#10;&#10;AI-generated content may be incorrect.">
            <a:extLst>
              <a:ext uri="{FF2B5EF4-FFF2-40B4-BE49-F238E27FC236}">
                <a16:creationId xmlns:a16="http://schemas.microsoft.com/office/drawing/2014/main" id="{141FA0B3-DCA0-D9D6-5BE4-E706B85DD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264012" y="3959978"/>
            <a:ext cx="1273936" cy="22612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60A994-F4C5-E1FE-F4AA-E32CF2AE8DAB}"/>
              </a:ext>
            </a:extLst>
          </p:cNvPr>
          <p:cNvSpPr/>
          <p:nvPr/>
        </p:nvSpPr>
        <p:spPr>
          <a:xfrm>
            <a:off x="0" y="8782"/>
            <a:ext cx="12192000" cy="1631216"/>
          </a:xfrm>
          <a:prstGeom prst="rect">
            <a:avLst/>
          </a:prstGeom>
          <a:solidFill>
            <a:srgbClr val="337C79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OACD Best Practices Framework - Process 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24" name="Picture 23" descr="A pink arrow with a white background&#10;&#10;AI-generated content may be incorrect.">
            <a:extLst>
              <a:ext uri="{FF2B5EF4-FFF2-40B4-BE49-F238E27FC236}">
                <a16:creationId xmlns:a16="http://schemas.microsoft.com/office/drawing/2014/main" id="{049E0E55-A61D-BA3F-1A0F-29959C662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5956" y="2609276"/>
            <a:ext cx="1273936" cy="2261236"/>
          </a:xfrm>
          <a:prstGeom prst="rect">
            <a:avLst/>
          </a:prstGeom>
        </p:spPr>
      </p:pic>
      <p:pic>
        <p:nvPicPr>
          <p:cNvPr id="23" name="Picture 22" descr="A pink arrow with a white background&#10;&#10;AI-generated content may be incorrect.">
            <a:extLst>
              <a:ext uri="{FF2B5EF4-FFF2-40B4-BE49-F238E27FC236}">
                <a16:creationId xmlns:a16="http://schemas.microsoft.com/office/drawing/2014/main" id="{750D54C6-16CF-9A90-996F-FF863AFC6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052" y="2609276"/>
            <a:ext cx="1273936" cy="2261236"/>
          </a:xfrm>
          <a:prstGeom prst="rect">
            <a:avLst/>
          </a:prstGeom>
        </p:spPr>
      </p:pic>
      <p:pic>
        <p:nvPicPr>
          <p:cNvPr id="16" name="Picture 15" descr="A pink arrow with a white background&#10;&#10;AI-generated content may be incorrect.">
            <a:extLst>
              <a:ext uri="{FF2B5EF4-FFF2-40B4-BE49-F238E27FC236}">
                <a16:creationId xmlns:a16="http://schemas.microsoft.com/office/drawing/2014/main" id="{98673C7E-292C-CC33-814A-60D68878E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999" y="2609276"/>
            <a:ext cx="1273936" cy="2261236"/>
          </a:xfrm>
          <a:prstGeom prst="rect">
            <a:avLst/>
          </a:prstGeom>
        </p:spPr>
      </p:pic>
      <p:pic>
        <p:nvPicPr>
          <p:cNvPr id="4" name="Picture 3" descr="A pink arrow with a white background&#10;&#10;AI-generated content may be incorrect.">
            <a:extLst>
              <a:ext uri="{FF2B5EF4-FFF2-40B4-BE49-F238E27FC236}">
                <a16:creationId xmlns:a16="http://schemas.microsoft.com/office/drawing/2014/main" id="{52903E78-60E9-E469-696E-23516A3E1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684" y="2609276"/>
            <a:ext cx="1273936" cy="2261236"/>
          </a:xfrm>
          <a:prstGeom prst="rect">
            <a:avLst/>
          </a:prstGeom>
        </p:spPr>
      </p:pic>
      <p:pic>
        <p:nvPicPr>
          <p:cNvPr id="11" name="Picture 10" descr="A group of brown dots&#10;&#10;AI-generated content may be incorrect.">
            <a:extLst>
              <a:ext uri="{FF2B5EF4-FFF2-40B4-BE49-F238E27FC236}">
                <a16:creationId xmlns:a16="http://schemas.microsoft.com/office/drawing/2014/main" id="{BDA7C7D8-556F-155D-0604-C052B79A3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54089"/>
            <a:ext cx="2617373" cy="23716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CCAEB7-9036-45A1-317C-B9EB81C9547E}"/>
              </a:ext>
            </a:extLst>
          </p:cNvPr>
          <p:cNvSpPr txBox="1"/>
          <p:nvPr/>
        </p:nvSpPr>
        <p:spPr>
          <a:xfrm>
            <a:off x="612057" y="3337871"/>
            <a:ext cx="1912965" cy="804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latin typeface="Candara" panose="020E0502030303020204" pitchFamily="34" charset="0"/>
              </a:rPr>
              <a:t>Survey + Conference</a:t>
            </a:r>
            <a:endParaRPr lang="en-US" sz="2400" i="1" dirty="0">
              <a:latin typeface="Candara" panose="020E05020303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BED33F-A991-ADBD-86A9-ECD07DDB2830}"/>
              </a:ext>
            </a:extLst>
          </p:cNvPr>
          <p:cNvSpPr txBox="1"/>
          <p:nvPr/>
        </p:nvSpPr>
        <p:spPr>
          <a:xfrm>
            <a:off x="2991126" y="3159194"/>
            <a:ext cx="2041824" cy="1161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latin typeface="Candara" panose="020E0502030303020204" pitchFamily="34" charset="0"/>
              </a:rPr>
              <a:t>Form</a:t>
            </a:r>
          </a:p>
          <a:p>
            <a:pPr lvl="0" algn="ctr"/>
            <a:r>
              <a:rPr lang="en-US" sz="2400" dirty="0">
                <a:latin typeface="Candara" panose="020E0502030303020204" pitchFamily="34" charset="0"/>
              </a:rPr>
              <a:t>four workgroups</a:t>
            </a:r>
            <a:endParaRPr lang="en-US" sz="2400" i="1" dirty="0">
              <a:latin typeface="Candara" panose="020E0502030303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3FE1E5-08B4-9988-8CD5-0597E760EB9E}"/>
              </a:ext>
            </a:extLst>
          </p:cNvPr>
          <p:cNvGrpSpPr/>
          <p:nvPr/>
        </p:nvGrpSpPr>
        <p:grpSpPr>
          <a:xfrm>
            <a:off x="5289246" y="2996923"/>
            <a:ext cx="2122775" cy="1485942"/>
            <a:chOff x="3229991" y="1247448"/>
            <a:chExt cx="2193925" cy="153574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6AB2E45-4EEF-3D7D-40EA-2784FED0FDB5}"/>
                </a:ext>
              </a:extLst>
            </p:cNvPr>
            <p:cNvSpPr/>
            <p:nvPr/>
          </p:nvSpPr>
          <p:spPr>
            <a:xfrm>
              <a:off x="3229991" y="1247448"/>
              <a:ext cx="2193925" cy="153574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400">
                <a:latin typeface="Candara" panose="020E0502030303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8266A1A-A3FB-2E04-46B9-042EC2B7B332}"/>
                </a:ext>
              </a:extLst>
            </p:cNvPr>
            <p:cNvSpPr txBox="1"/>
            <p:nvPr/>
          </p:nvSpPr>
          <p:spPr>
            <a:xfrm>
              <a:off x="3229991" y="1247448"/>
              <a:ext cx="2193925" cy="15357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020" tIns="33020" rIns="33020" bIns="3302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Candara" panose="020E0502030303020204" pitchFamily="34" charset="0"/>
                </a:rPr>
                <a:t>Collect and review </a:t>
              </a:r>
              <a:br>
                <a:rPr lang="en-US" sz="2400" dirty="0">
                  <a:latin typeface="Candara" panose="020E0502030303020204" pitchFamily="34" charset="0"/>
                </a:rPr>
              </a:br>
              <a:r>
                <a:rPr lang="en-US" sz="2400" kern="1200" dirty="0">
                  <a:latin typeface="Candara" panose="020E0502030303020204" pitchFamily="34" charset="0"/>
                </a:rPr>
                <a:t>practices</a:t>
              </a:r>
              <a:endParaRPr lang="en-US" sz="2400" i="1" kern="1200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5E7392-975C-1704-473A-662002363344}"/>
              </a:ext>
            </a:extLst>
          </p:cNvPr>
          <p:cNvGrpSpPr/>
          <p:nvPr/>
        </p:nvGrpSpPr>
        <p:grpSpPr>
          <a:xfrm>
            <a:off x="7412020" y="2996923"/>
            <a:ext cx="2122775" cy="1485942"/>
            <a:chOff x="3229991" y="1247448"/>
            <a:chExt cx="2193925" cy="153574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1145B41-3607-7F0E-8FEF-A619A7F6672E}"/>
                </a:ext>
              </a:extLst>
            </p:cNvPr>
            <p:cNvSpPr/>
            <p:nvPr/>
          </p:nvSpPr>
          <p:spPr>
            <a:xfrm>
              <a:off x="3229991" y="1247448"/>
              <a:ext cx="2193925" cy="153574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400">
                <a:latin typeface="Candara" panose="020E0502030303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DD8E51-B1F4-C633-FE89-5AD6302E307C}"/>
                </a:ext>
              </a:extLst>
            </p:cNvPr>
            <p:cNvSpPr txBox="1"/>
            <p:nvPr/>
          </p:nvSpPr>
          <p:spPr>
            <a:xfrm>
              <a:off x="3229991" y="1247448"/>
              <a:ext cx="2193925" cy="15357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020" tIns="33020" rIns="33020" bIns="3302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Candara" panose="020E0502030303020204" pitchFamily="34" charset="0"/>
                </a:rPr>
                <a:t>Compile </a:t>
              </a:r>
              <a:br>
                <a:rPr lang="en-US" sz="2400" kern="1200" dirty="0">
                  <a:latin typeface="Candara" panose="020E0502030303020204" pitchFamily="34" charset="0"/>
                </a:rPr>
              </a:br>
              <a:r>
                <a:rPr lang="en-US" sz="2400" kern="1200" dirty="0">
                  <a:latin typeface="Candara" panose="020E0502030303020204" pitchFamily="34" charset="0"/>
                </a:rPr>
                <a:t>best </a:t>
              </a:r>
              <a:br>
                <a:rPr lang="en-US" sz="2400" kern="1200" dirty="0">
                  <a:latin typeface="Candara" panose="020E0502030303020204" pitchFamily="34" charset="0"/>
                </a:rPr>
              </a:br>
              <a:r>
                <a:rPr lang="en-US" sz="2400" kern="1200" dirty="0">
                  <a:latin typeface="Candara" panose="020E0502030303020204" pitchFamily="34" charset="0"/>
                </a:rPr>
                <a:t>practices</a:t>
              </a:r>
              <a:endParaRPr lang="en-US" sz="2400" i="1" kern="1200" dirty="0">
                <a:latin typeface="Candara" panose="020E0502030303020204" pitchFamily="34" charset="0"/>
              </a:endParaRP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F996E3BB-5BB6-8F6D-1C4E-8FB5C72652F9}"/>
              </a:ext>
            </a:extLst>
          </p:cNvPr>
          <p:cNvSpPr/>
          <p:nvPr/>
        </p:nvSpPr>
        <p:spPr>
          <a:xfrm>
            <a:off x="9959892" y="2789415"/>
            <a:ext cx="1900957" cy="190095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Present and discuss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1D7994-8698-8A0D-468F-A522A1AB35C8}"/>
              </a:ext>
            </a:extLst>
          </p:cNvPr>
          <p:cNvSpPr txBox="1"/>
          <p:nvPr/>
        </p:nvSpPr>
        <p:spPr>
          <a:xfrm>
            <a:off x="412418" y="1889021"/>
            <a:ext cx="19129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 b="1" i="1" dirty="0">
                <a:latin typeface="Candara" panose="020E0502030303020204" pitchFamily="34" charset="0"/>
              </a:rPr>
              <a:t>October </a:t>
            </a:r>
            <a:br>
              <a:rPr lang="en-US" sz="2000" b="1" i="1" dirty="0">
                <a:latin typeface="Candara" panose="020E0502030303020204" pitchFamily="34" charset="0"/>
              </a:rPr>
            </a:br>
            <a:r>
              <a:rPr lang="en-US" sz="2000" b="1" i="1" dirty="0">
                <a:latin typeface="Candara" panose="020E0502030303020204" pitchFamily="34" charset="0"/>
              </a:rPr>
              <a:t>2025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CE705C-2CA7-E6AB-8D02-BE8C6AAB1186}"/>
              </a:ext>
            </a:extLst>
          </p:cNvPr>
          <p:cNvSpPr txBox="1"/>
          <p:nvPr/>
        </p:nvSpPr>
        <p:spPr>
          <a:xfrm>
            <a:off x="2788125" y="1771164"/>
            <a:ext cx="19129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 b="1" i="1" dirty="0">
                <a:latin typeface="Candara" panose="020E0502030303020204" pitchFamily="34" charset="0"/>
              </a:rPr>
              <a:t>November-December 2025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AE92CB-4A00-5D36-8CDA-740BE5FE8E6E}"/>
              </a:ext>
            </a:extLst>
          </p:cNvPr>
          <p:cNvSpPr txBox="1"/>
          <p:nvPr/>
        </p:nvSpPr>
        <p:spPr>
          <a:xfrm>
            <a:off x="5289246" y="1771164"/>
            <a:ext cx="19129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 b="1" i="1" dirty="0">
                <a:latin typeface="Candara" panose="020E0502030303020204" pitchFamily="34" charset="0"/>
              </a:rPr>
              <a:t>January- </a:t>
            </a:r>
            <a:br>
              <a:rPr lang="en-US" sz="2000" b="1" i="1" dirty="0">
                <a:latin typeface="Candara" panose="020E0502030303020204" pitchFamily="34" charset="0"/>
              </a:rPr>
            </a:br>
            <a:r>
              <a:rPr lang="en-US" sz="2000" b="1" i="1" dirty="0">
                <a:latin typeface="Candara" panose="020E0502030303020204" pitchFamily="34" charset="0"/>
              </a:rPr>
              <a:t>April 2026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DACF44-7D89-DF34-A219-54F314886C7A}"/>
              </a:ext>
            </a:extLst>
          </p:cNvPr>
          <p:cNvSpPr txBox="1"/>
          <p:nvPr/>
        </p:nvSpPr>
        <p:spPr>
          <a:xfrm>
            <a:off x="9839594" y="1752224"/>
            <a:ext cx="19129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 b="1" i="1" dirty="0">
                <a:latin typeface="Candara" panose="020E0502030303020204" pitchFamily="34" charset="0"/>
              </a:rPr>
              <a:t>OACD Conference 2026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A2A963-22E9-B0BD-5303-F9F6C708CFC9}"/>
              </a:ext>
            </a:extLst>
          </p:cNvPr>
          <p:cNvSpPr txBox="1"/>
          <p:nvPr/>
        </p:nvSpPr>
        <p:spPr>
          <a:xfrm>
            <a:off x="7564420" y="1859946"/>
            <a:ext cx="19129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 b="1" i="1" dirty="0">
                <a:latin typeface="Candara" panose="020E0502030303020204" pitchFamily="34" charset="0"/>
              </a:rPr>
              <a:t>May-June 2026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8AD04B0-8DB4-B0FE-FACC-4A551FE4D74A}"/>
              </a:ext>
            </a:extLst>
          </p:cNvPr>
          <p:cNvSpPr/>
          <p:nvPr/>
        </p:nvSpPr>
        <p:spPr>
          <a:xfrm>
            <a:off x="9944497" y="5727564"/>
            <a:ext cx="1912966" cy="7952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OACD Library</a:t>
            </a:r>
          </a:p>
        </p:txBody>
      </p:sp>
    </p:spTree>
    <p:extLst>
      <p:ext uri="{BB962C8B-B14F-4D97-AF65-F5344CB8AC3E}">
        <p14:creationId xmlns:p14="http://schemas.microsoft.com/office/powerpoint/2010/main" val="142216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6" grpId="0" animBg="1"/>
      <p:bldP spid="28" grpId="0"/>
      <p:bldP spid="29" grpId="0"/>
      <p:bldP spid="30" grpId="0"/>
      <p:bldP spid="31" grpId="0"/>
      <p:bldP spid="32" grpId="0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FCDEC-FECE-E095-8B63-EEEA56D20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brown dots&#10;&#10;AI-generated content may be incorrect.">
            <a:extLst>
              <a:ext uri="{FF2B5EF4-FFF2-40B4-BE49-F238E27FC236}">
                <a16:creationId xmlns:a16="http://schemas.microsoft.com/office/drawing/2014/main" id="{6B0E2E1B-48D3-5D0C-E430-FBDEF0C88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17" y="357188"/>
            <a:ext cx="3330210" cy="30175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EFF936-A114-0573-520D-18192093F8D3}"/>
              </a:ext>
            </a:extLst>
          </p:cNvPr>
          <p:cNvSpPr txBox="1"/>
          <p:nvPr/>
        </p:nvSpPr>
        <p:spPr>
          <a:xfrm>
            <a:off x="988810" y="1502421"/>
            <a:ext cx="19129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latin typeface="Candara" panose="020E0502030303020204" pitchFamily="34" charset="0"/>
              </a:rPr>
              <a:t>Survey Results</a:t>
            </a:r>
            <a:endParaRPr lang="en-US" sz="3200" b="1" i="1" dirty="0">
              <a:latin typeface="Candara" panose="020E05020303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987C6-C003-25F3-54A4-D3A0A0C69EBD}"/>
              </a:ext>
            </a:extLst>
          </p:cNvPr>
          <p:cNvSpPr/>
          <p:nvPr/>
        </p:nvSpPr>
        <p:spPr>
          <a:xfrm>
            <a:off x="3495327" y="724370"/>
            <a:ext cx="8531556" cy="5655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r>
              <a:rPr lang="en-US" sz="32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WHO RESPONDED</a:t>
            </a:r>
            <a:br>
              <a:rPr lang="en-US" sz="32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chemeClr val="tx1"/>
              </a:solidFill>
              <a:latin typeface="Candara" panose="020E05020303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41 responses</a:t>
            </a: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 districts</a:t>
            </a:r>
          </a:p>
          <a:p>
            <a:pPr marL="1485900" lvl="2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Rural: 9</a:t>
            </a:r>
          </a:p>
          <a:p>
            <a:pPr marL="1485900" lvl="2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Mostly rural, some urban/suburban: 13</a:t>
            </a:r>
          </a:p>
          <a:p>
            <a:pPr marL="1485900" lvl="2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Mostly urban/suburban [by population]: 3</a:t>
            </a: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 with tax base, 12 without</a:t>
            </a: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Candara" panose="020E05020303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3200" dirty="0">
              <a:solidFill>
                <a:schemeClr val="tx1"/>
              </a:solidFill>
              <a:latin typeface="Candara" panose="020E05020303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692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9A5C7-DE97-9A9C-6458-3D5F6035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brown dots&#10;&#10;AI-generated content may be incorrect.">
            <a:extLst>
              <a:ext uri="{FF2B5EF4-FFF2-40B4-BE49-F238E27FC236}">
                <a16:creationId xmlns:a16="http://schemas.microsoft.com/office/drawing/2014/main" id="{4BAAA125-CD38-3D5A-1CD7-026AF43EF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17" y="357188"/>
            <a:ext cx="3330210" cy="30175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9C07B1-B0A9-8F1B-A112-221CB9EC32C1}"/>
              </a:ext>
            </a:extLst>
          </p:cNvPr>
          <p:cNvSpPr txBox="1"/>
          <p:nvPr/>
        </p:nvSpPr>
        <p:spPr>
          <a:xfrm>
            <a:off x="988810" y="1502421"/>
            <a:ext cx="19129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latin typeface="Candara" panose="020E0502030303020204" pitchFamily="34" charset="0"/>
              </a:rPr>
              <a:t>Survey Results</a:t>
            </a:r>
            <a:endParaRPr lang="en-US" sz="3200" b="1" i="1" dirty="0">
              <a:latin typeface="Candara" panose="020E05020303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F85297-0441-EDC8-B06A-BA858780EE70}"/>
              </a:ext>
            </a:extLst>
          </p:cNvPr>
          <p:cNvSpPr/>
          <p:nvPr/>
        </p:nvSpPr>
        <p:spPr>
          <a:xfrm>
            <a:off x="3757613" y="357189"/>
            <a:ext cx="8269270" cy="785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r>
              <a:rPr lang="en-US" sz="32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 DISTRICTS WANT HELP</a:t>
            </a:r>
            <a:endParaRPr lang="en-US" sz="3200" dirty="0">
              <a:solidFill>
                <a:schemeClr val="tx1"/>
              </a:solidFill>
              <a:latin typeface="Candara" panose="020E05020303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3200" dirty="0">
              <a:solidFill>
                <a:schemeClr val="tx1"/>
              </a:solidFill>
              <a:latin typeface="Candara" panose="020E05020303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B8BF606-30B6-3A97-0C1A-6A944CAEB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581403"/>
              </p:ext>
            </p:extLst>
          </p:nvPr>
        </p:nvGraphicFramePr>
        <p:xfrm>
          <a:off x="4319020" y="1304926"/>
          <a:ext cx="7182418" cy="47672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31444">
                  <a:extLst>
                    <a:ext uri="{9D8B030D-6E8A-4147-A177-3AD203B41FA5}">
                      <a16:colId xmlns:a16="http://schemas.microsoft.com/office/drawing/2014/main" val="2891375356"/>
                    </a:ext>
                  </a:extLst>
                </a:gridCol>
                <a:gridCol w="1050974">
                  <a:extLst>
                    <a:ext uri="{9D8B030D-6E8A-4147-A177-3AD203B41FA5}">
                      <a16:colId xmlns:a16="http://schemas.microsoft.com/office/drawing/2014/main" val="3181197523"/>
                    </a:ext>
                  </a:extLst>
                </a:gridCol>
              </a:tblGrid>
              <a:tr h="595908">
                <a:tc>
                  <a:txBody>
                    <a:bodyPr/>
                    <a:lstStyle/>
                    <a:p>
                      <a:pPr marL="182880" algn="l" fontAlgn="b">
                        <a:buNone/>
                      </a:pPr>
                      <a:r>
                        <a:rPr lang="en-US" sz="2400" b="1" i="0" u="none" strike="noStrike">
                          <a:solidFill>
                            <a:srgbClr val="333333"/>
                          </a:solidFill>
                          <a:effectLst/>
                          <a:latin typeface="Candara" panose="020E0502030303020204" pitchFamily="34" charset="0"/>
                        </a:rPr>
                        <a:t>Succession planning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algn="r" fontAlgn="b">
                        <a:buNone/>
                      </a:pPr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72%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651164"/>
                  </a:ext>
                </a:extLst>
              </a:tr>
              <a:tr h="595908">
                <a:tc>
                  <a:txBody>
                    <a:bodyPr/>
                    <a:lstStyle/>
                    <a:p>
                      <a:pPr marL="182880" algn="l" fontAlgn="b">
                        <a:buNone/>
                      </a:pPr>
                      <a:r>
                        <a:rPr lang="en-US" sz="2400" b="1" i="0" u="none" strike="noStrike" dirty="0">
                          <a:solidFill>
                            <a:srgbClr val="333333"/>
                          </a:solidFill>
                          <a:effectLst/>
                          <a:latin typeface="Candara" panose="020E0502030303020204" pitchFamily="34" charset="0"/>
                        </a:rPr>
                        <a:t>HR services and personnel policies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algn="r" fontAlgn="b">
                        <a:buNone/>
                      </a:pPr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64%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6797581"/>
                  </a:ext>
                </a:extLst>
              </a:tr>
              <a:tr h="595908">
                <a:tc>
                  <a:txBody>
                    <a:bodyPr/>
                    <a:lstStyle/>
                    <a:p>
                      <a:pPr marL="182880" algn="l" fontAlgn="b">
                        <a:buNone/>
                      </a:pPr>
                      <a:r>
                        <a:rPr lang="en-US" sz="2400" b="1" i="0" u="none" strike="noStrike">
                          <a:solidFill>
                            <a:srgbClr val="333333"/>
                          </a:solidFill>
                          <a:effectLst/>
                          <a:latin typeface="Candara" panose="020E0502030303020204" pitchFamily="34" charset="0"/>
                        </a:rPr>
                        <a:t>Strategic and annual planning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algn="r" fontAlgn="b">
                        <a:buNone/>
                      </a:pPr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48%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2820838"/>
                  </a:ext>
                </a:extLst>
              </a:tr>
              <a:tr h="595908">
                <a:tc>
                  <a:txBody>
                    <a:bodyPr/>
                    <a:lstStyle/>
                    <a:p>
                      <a:pPr marL="182880" algn="l" fontAlgn="b">
                        <a:buNone/>
                      </a:pPr>
                      <a:r>
                        <a:rPr lang="en-US" sz="2400" b="1" i="0" u="none" strike="noStrike">
                          <a:solidFill>
                            <a:srgbClr val="333333"/>
                          </a:solidFill>
                          <a:effectLst/>
                          <a:latin typeface="Candara" panose="020E0502030303020204" pitchFamily="34" charset="0"/>
                        </a:rPr>
                        <a:t>Employee recruitment and development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algn="r" fontAlgn="b">
                        <a:buNone/>
                      </a:pPr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48%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310656"/>
                  </a:ext>
                </a:extLst>
              </a:tr>
              <a:tr h="595908">
                <a:tc>
                  <a:txBody>
                    <a:bodyPr/>
                    <a:lstStyle/>
                    <a:p>
                      <a:pPr marL="182880" algn="l" fontAlgn="b">
                        <a:buNone/>
                      </a:pPr>
                      <a:r>
                        <a:rPr lang="en-US" sz="2400" b="1" i="0" u="none" strike="noStrike" dirty="0">
                          <a:solidFill>
                            <a:srgbClr val="333333"/>
                          </a:solidFill>
                          <a:effectLst/>
                          <a:latin typeface="Candara" panose="020E0502030303020204" pitchFamily="34" charset="0"/>
                        </a:rPr>
                        <a:t>Advocacy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algn="r" fontAlgn="b">
                        <a:buNone/>
                      </a:pP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32%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6769269"/>
                  </a:ext>
                </a:extLst>
              </a:tr>
              <a:tr h="595908">
                <a:tc>
                  <a:txBody>
                    <a:bodyPr/>
                    <a:lstStyle/>
                    <a:p>
                      <a:pPr marL="182880" algn="l" fontAlgn="b">
                        <a:buNone/>
                      </a:pPr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Candara" panose="020E0502030303020204" pitchFamily="34" charset="0"/>
                        </a:rPr>
                        <a:t>Board meetings and board engagement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algn="r" fontAlgn="b">
                        <a:buNone/>
                      </a:pP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24%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122360"/>
                  </a:ext>
                </a:extLst>
              </a:tr>
              <a:tr h="595908">
                <a:tc>
                  <a:txBody>
                    <a:bodyPr/>
                    <a:lstStyle/>
                    <a:p>
                      <a:pPr marL="182880" algn="l" fontAlgn="b">
                        <a:buNone/>
                      </a:pPr>
                      <a:r>
                        <a:rPr lang="en-US" sz="2400" b="0" i="0" u="none" strike="noStrike">
                          <a:solidFill>
                            <a:srgbClr val="333333"/>
                          </a:solidFill>
                          <a:effectLst/>
                          <a:latin typeface="Candara" panose="020E0502030303020204" pitchFamily="34" charset="0"/>
                        </a:rPr>
                        <a:t>Budgeting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algn="r" fontAlgn="b">
                        <a:buNone/>
                      </a:pP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0900279"/>
                  </a:ext>
                </a:extLst>
              </a:tr>
              <a:tr h="595908">
                <a:tc>
                  <a:txBody>
                    <a:bodyPr/>
                    <a:lstStyle/>
                    <a:p>
                      <a:pPr marL="182880" algn="l" fontAlgn="b">
                        <a:buNone/>
                      </a:pPr>
                      <a:r>
                        <a:rPr lang="en-US" sz="2400" b="0" i="0" u="none" strike="noStrike">
                          <a:solidFill>
                            <a:srgbClr val="333333"/>
                          </a:solidFill>
                          <a:effectLst/>
                          <a:latin typeface="Candara" panose="020E0502030303020204" pitchFamily="34" charset="0"/>
                        </a:rPr>
                        <a:t>Financial management and audits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algn="r" fontAlgn="b">
                        <a:buNone/>
                      </a:pP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443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014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6B2F1-EB09-AA3A-AB1B-C95BF9537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brown dots&#10;&#10;AI-generated content may be incorrect.">
            <a:extLst>
              <a:ext uri="{FF2B5EF4-FFF2-40B4-BE49-F238E27FC236}">
                <a16:creationId xmlns:a16="http://schemas.microsoft.com/office/drawing/2014/main" id="{EDD4901B-34D3-9626-C4E1-1B772511E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17" y="357188"/>
            <a:ext cx="3330210" cy="30175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116B71-829F-A96D-96C9-4A6DB723CF8D}"/>
              </a:ext>
            </a:extLst>
          </p:cNvPr>
          <p:cNvSpPr txBox="1"/>
          <p:nvPr/>
        </p:nvSpPr>
        <p:spPr>
          <a:xfrm>
            <a:off x="988810" y="1502421"/>
            <a:ext cx="19129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latin typeface="Candara" panose="020E0502030303020204" pitchFamily="34" charset="0"/>
              </a:rPr>
              <a:t>Survey Results</a:t>
            </a:r>
            <a:endParaRPr lang="en-US" sz="3200" b="1" i="1" dirty="0">
              <a:latin typeface="Candara" panose="020E05020303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E11656-6343-9E22-6B29-30D73FFF8C00}"/>
              </a:ext>
            </a:extLst>
          </p:cNvPr>
          <p:cNvSpPr/>
          <p:nvPr/>
        </p:nvSpPr>
        <p:spPr>
          <a:xfrm>
            <a:off x="3757613" y="357189"/>
            <a:ext cx="8269270" cy="785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r>
              <a:rPr lang="en-US" sz="32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 DISTRICTS FEEL STRONG</a:t>
            </a:r>
            <a:endParaRPr lang="en-US" sz="3200" dirty="0">
              <a:solidFill>
                <a:schemeClr val="tx1"/>
              </a:solidFill>
              <a:latin typeface="Candara" panose="020E05020303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3200" dirty="0">
              <a:solidFill>
                <a:schemeClr val="tx1"/>
              </a:solidFill>
              <a:latin typeface="Candara" panose="020E05020303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B3AFE7E-BD8A-56C2-25AD-9FECFC8B1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660945"/>
              </p:ext>
            </p:extLst>
          </p:nvPr>
        </p:nvGraphicFramePr>
        <p:xfrm>
          <a:off x="4319020" y="1304926"/>
          <a:ext cx="7182418" cy="47672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31444">
                  <a:extLst>
                    <a:ext uri="{9D8B030D-6E8A-4147-A177-3AD203B41FA5}">
                      <a16:colId xmlns:a16="http://schemas.microsoft.com/office/drawing/2014/main" val="2891375356"/>
                    </a:ext>
                  </a:extLst>
                </a:gridCol>
                <a:gridCol w="1050974">
                  <a:extLst>
                    <a:ext uri="{9D8B030D-6E8A-4147-A177-3AD203B41FA5}">
                      <a16:colId xmlns:a16="http://schemas.microsoft.com/office/drawing/2014/main" val="3181197523"/>
                    </a:ext>
                  </a:extLst>
                </a:gridCol>
              </a:tblGrid>
              <a:tr h="595908">
                <a:tc>
                  <a:txBody>
                    <a:bodyPr/>
                    <a:lstStyle/>
                    <a:p>
                      <a:pPr marL="182880" algn="l" fontAlgn="b">
                        <a:buNone/>
                      </a:pPr>
                      <a:r>
                        <a:rPr lang="en-US" sz="2400" b="1" u="none" strike="noStrike" dirty="0">
                          <a:effectLst/>
                          <a:latin typeface="Candara" panose="020E0502030303020204" pitchFamily="34" charset="0"/>
                        </a:rPr>
                        <a:t>Budgeting</a:t>
                      </a:r>
                      <a:endParaRPr 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800" b="1" u="none" strike="noStrike">
                          <a:effectLst/>
                          <a:latin typeface="Candara" panose="020E0502030303020204" pitchFamily="34" charset="0"/>
                        </a:rPr>
                        <a:t>84%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651164"/>
                  </a:ext>
                </a:extLst>
              </a:tr>
              <a:tr h="595908">
                <a:tc>
                  <a:txBody>
                    <a:bodyPr/>
                    <a:lstStyle/>
                    <a:p>
                      <a:pPr marL="182880" algn="l" fontAlgn="b">
                        <a:buNone/>
                      </a:pPr>
                      <a:r>
                        <a:rPr lang="en-US" sz="2400" b="1" u="none" strike="noStrike">
                          <a:effectLst/>
                          <a:latin typeface="Candara" panose="020E0502030303020204" pitchFamily="34" charset="0"/>
                        </a:rPr>
                        <a:t>Financial management and audits</a:t>
                      </a:r>
                      <a:endParaRPr lang="en-US" sz="2400" b="1" i="0" u="none" strike="noStrike">
                        <a:solidFill>
                          <a:srgbClr val="333333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800" b="1" u="none" strike="noStrike">
                          <a:effectLst/>
                          <a:latin typeface="Candara" panose="020E0502030303020204" pitchFamily="34" charset="0"/>
                        </a:rPr>
                        <a:t>76%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6797581"/>
                  </a:ext>
                </a:extLst>
              </a:tr>
              <a:tr h="595908">
                <a:tc>
                  <a:txBody>
                    <a:bodyPr/>
                    <a:lstStyle/>
                    <a:p>
                      <a:pPr marL="182880" algn="l" fontAlgn="b">
                        <a:buNone/>
                      </a:pPr>
                      <a:r>
                        <a:rPr lang="en-US" sz="2400" b="1" u="none" strike="noStrike">
                          <a:effectLst/>
                          <a:latin typeface="Candara" panose="020E0502030303020204" pitchFamily="34" charset="0"/>
                        </a:rPr>
                        <a:t>Board meetings and board engagement</a:t>
                      </a:r>
                      <a:endParaRPr lang="en-US" sz="2400" b="1" i="0" u="none" strike="noStrike">
                        <a:solidFill>
                          <a:srgbClr val="333333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800" b="1" u="none" strike="noStrike">
                          <a:effectLst/>
                          <a:latin typeface="Candara" panose="020E0502030303020204" pitchFamily="34" charset="0"/>
                        </a:rPr>
                        <a:t>68%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2820838"/>
                  </a:ext>
                </a:extLst>
              </a:tr>
              <a:tr h="595908">
                <a:tc>
                  <a:txBody>
                    <a:bodyPr/>
                    <a:lstStyle/>
                    <a:p>
                      <a:pPr marL="182880" algn="l" fontAlgn="b">
                        <a:buNone/>
                      </a:pPr>
                      <a:r>
                        <a:rPr lang="en-US" sz="2400" b="1" u="none" strike="noStrike">
                          <a:effectLst/>
                          <a:latin typeface="Candara" panose="020E0502030303020204" pitchFamily="34" charset="0"/>
                        </a:rPr>
                        <a:t>Strategic and annual planning</a:t>
                      </a:r>
                      <a:endParaRPr lang="en-US" sz="2400" b="1" i="0" u="none" strike="noStrike">
                        <a:solidFill>
                          <a:srgbClr val="333333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800" b="1" u="none" strike="noStrike" dirty="0">
                          <a:effectLst/>
                          <a:latin typeface="Candara" panose="020E0502030303020204" pitchFamily="34" charset="0"/>
                        </a:rPr>
                        <a:t>40%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310656"/>
                  </a:ext>
                </a:extLst>
              </a:tr>
              <a:tr h="595908">
                <a:tc>
                  <a:txBody>
                    <a:bodyPr/>
                    <a:lstStyle/>
                    <a:p>
                      <a:pPr marL="182880" algn="l" fontAlgn="b">
                        <a:buNone/>
                      </a:pPr>
                      <a:r>
                        <a:rPr lang="en-US" sz="2400" b="1" u="none" strike="noStrike">
                          <a:effectLst/>
                          <a:latin typeface="Candara" panose="020E0502030303020204" pitchFamily="34" charset="0"/>
                        </a:rPr>
                        <a:t>Employee recruitment and development</a:t>
                      </a:r>
                      <a:endParaRPr lang="en-US" sz="2400" b="1" i="0" u="none" strike="noStrike">
                        <a:solidFill>
                          <a:srgbClr val="333333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800" b="1" u="none" strike="noStrike" dirty="0">
                          <a:effectLst/>
                          <a:latin typeface="Candara" panose="020E0502030303020204" pitchFamily="34" charset="0"/>
                        </a:rPr>
                        <a:t>32%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6769269"/>
                  </a:ext>
                </a:extLst>
              </a:tr>
              <a:tr h="595908">
                <a:tc>
                  <a:txBody>
                    <a:bodyPr/>
                    <a:lstStyle/>
                    <a:p>
                      <a:pPr marL="182880" algn="l" fontAlgn="b">
                        <a:buNone/>
                      </a:pPr>
                      <a:r>
                        <a:rPr lang="en-US" sz="2400" u="none" strike="noStrike">
                          <a:effectLst/>
                          <a:latin typeface="Candara" panose="020E0502030303020204" pitchFamily="34" charset="0"/>
                        </a:rPr>
                        <a:t>Advocacy</a:t>
                      </a:r>
                      <a:endParaRPr lang="en-US" sz="2400" b="1" i="0" u="none" strike="noStrike">
                        <a:solidFill>
                          <a:srgbClr val="333333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800" u="none" strike="noStrike">
                          <a:effectLst/>
                          <a:latin typeface="Candara" panose="020E0502030303020204" pitchFamily="34" charset="0"/>
                        </a:rPr>
                        <a:t>16%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122360"/>
                  </a:ext>
                </a:extLst>
              </a:tr>
              <a:tr h="595908">
                <a:tc>
                  <a:txBody>
                    <a:bodyPr/>
                    <a:lstStyle/>
                    <a:p>
                      <a:pPr marL="182880" algn="l" fontAlgn="b">
                        <a:buNone/>
                      </a:pPr>
                      <a:r>
                        <a:rPr lang="en-US" sz="2400" u="none" strike="noStrike">
                          <a:effectLst/>
                          <a:latin typeface="Candara" panose="020E0502030303020204" pitchFamily="34" charset="0"/>
                        </a:rPr>
                        <a:t>Succession planning</a:t>
                      </a:r>
                      <a:endParaRPr lang="en-US" sz="2400" b="1" i="0" u="none" strike="noStrike">
                        <a:solidFill>
                          <a:srgbClr val="333333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800" u="none" strike="noStrike">
                          <a:effectLst/>
                          <a:latin typeface="Candara" panose="020E0502030303020204" pitchFamily="34" charset="0"/>
                        </a:rPr>
                        <a:t>8%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0900279"/>
                  </a:ext>
                </a:extLst>
              </a:tr>
              <a:tr h="595908">
                <a:tc>
                  <a:txBody>
                    <a:bodyPr/>
                    <a:lstStyle/>
                    <a:p>
                      <a:pPr marL="182880" algn="l" fontAlgn="b">
                        <a:buNone/>
                      </a:pPr>
                      <a:r>
                        <a:rPr lang="en-US" sz="2400" u="none" strike="noStrike" dirty="0">
                          <a:effectLst/>
                          <a:latin typeface="Candara" panose="020E0502030303020204" pitchFamily="34" charset="0"/>
                        </a:rPr>
                        <a:t>HR services and personnel policies</a:t>
                      </a:r>
                      <a:endParaRPr 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800" u="none" strike="noStrike" dirty="0">
                          <a:effectLst/>
                          <a:latin typeface="Candara" panose="020E0502030303020204" pitchFamily="34" charset="0"/>
                        </a:rPr>
                        <a:t>4%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443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6886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my Stork Consulting">
      <a:dk1>
        <a:srgbClr val="000000"/>
      </a:dk1>
      <a:lt1>
        <a:srgbClr val="FFFFFF"/>
      </a:lt1>
      <a:dk2>
        <a:srgbClr val="1F556B"/>
      </a:dk2>
      <a:lt2>
        <a:srgbClr val="CBC6CC"/>
      </a:lt2>
      <a:accent1>
        <a:srgbClr val="E3815F"/>
      </a:accent1>
      <a:accent2>
        <a:srgbClr val="D1A875"/>
      </a:accent2>
      <a:accent3>
        <a:srgbClr val="745044"/>
      </a:accent3>
      <a:accent4>
        <a:srgbClr val="E7B28B"/>
      </a:accent4>
      <a:accent5>
        <a:srgbClr val="B98F5F"/>
      </a:accent5>
      <a:accent6>
        <a:srgbClr val="4A84C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20241</TotalTime>
  <Words>645</Words>
  <Application>Microsoft Macintosh PowerPoint</Application>
  <PresentationFormat>Widescreen</PresentationFormat>
  <Paragraphs>159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Candara</vt:lpstr>
      <vt:lpstr>Century Gothic</vt:lpstr>
      <vt:lpstr>Office Theme</vt:lpstr>
      <vt:lpstr>Shared Wisdom:   A Best Practices Framework for Oregon SWCDs  Conference Kickoff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Andrea Kreiner</cp:lastModifiedBy>
  <cp:revision>78</cp:revision>
  <cp:lastPrinted>2021-11-22T22:47:43Z</cp:lastPrinted>
  <dcterms:created xsi:type="dcterms:W3CDTF">2018-11-26T16:16:45Z</dcterms:created>
  <dcterms:modified xsi:type="dcterms:W3CDTF">2025-10-13T21:33:57Z</dcterms:modified>
</cp:coreProperties>
</file>