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34"/>
  </p:notesMasterIdLst>
  <p:sldIdLst>
    <p:sldId id="256" r:id="rId3"/>
    <p:sldId id="257" r:id="rId4"/>
    <p:sldId id="259" r:id="rId5"/>
    <p:sldId id="411" r:id="rId6"/>
    <p:sldId id="260" r:id="rId7"/>
    <p:sldId id="266" r:id="rId8"/>
    <p:sldId id="265" r:id="rId9"/>
    <p:sldId id="389" r:id="rId10"/>
    <p:sldId id="342" r:id="rId11"/>
    <p:sldId id="391" r:id="rId12"/>
    <p:sldId id="392" r:id="rId13"/>
    <p:sldId id="393" r:id="rId14"/>
    <p:sldId id="394" r:id="rId15"/>
    <p:sldId id="396" r:id="rId16"/>
    <p:sldId id="398" r:id="rId17"/>
    <p:sldId id="390" r:id="rId18"/>
    <p:sldId id="343" r:id="rId19"/>
    <p:sldId id="409" r:id="rId20"/>
    <p:sldId id="407" r:id="rId21"/>
    <p:sldId id="408" r:id="rId22"/>
    <p:sldId id="397" r:id="rId23"/>
    <p:sldId id="412" r:id="rId24"/>
    <p:sldId id="414" r:id="rId25"/>
    <p:sldId id="413" r:id="rId26"/>
    <p:sldId id="415" r:id="rId27"/>
    <p:sldId id="353" r:id="rId28"/>
    <p:sldId id="349" r:id="rId29"/>
    <p:sldId id="331" r:id="rId30"/>
    <p:sldId id="399" r:id="rId31"/>
    <p:sldId id="406" r:id="rId32"/>
    <p:sldId id="297" r:id="rId33"/>
  </p:sldIdLst>
  <p:sldSz cx="12192000" cy="6858000"/>
  <p:notesSz cx="7010400" cy="9296400"/>
  <p:defaultText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4" autoAdjust="0"/>
    <p:restoredTop sz="95948" autoAdjust="0"/>
  </p:normalViewPr>
  <p:slideViewPr>
    <p:cSldViewPr snapToGrid="0" showGuides="1">
      <p:cViewPr varScale="1">
        <p:scale>
          <a:sx n="113" d="100"/>
          <a:sy n="113" d="100"/>
        </p:scale>
        <p:origin x="44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E1FE10D-F313-4817-A3BA-7F136B0BEDD9}" type="datetimeFigureOut">
              <a:rPr lang="en-US" smtClean="0"/>
              <a:t>10/6/2025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7234EBE-4D41-4E02-BCCA-6DA39DB2368F}" type="slidenum">
              <a:rPr lang="en-US" smtClean="0"/>
              <a:t>‹#›</a:t>
            </a:fld>
            <a:endParaRPr lang="en-US"/>
          </a:p>
        </p:txBody>
      </p:sp>
    </p:spTree>
    <p:extLst>
      <p:ext uri="{BB962C8B-B14F-4D97-AF65-F5344CB8AC3E}">
        <p14:creationId xmlns:p14="http://schemas.microsoft.com/office/powerpoint/2010/main" val="55710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uFillTx/>
              </a:defRPr>
            </a:lvl1pPr>
          </a:lstStyle>
          <a:p>
            <a:r>
              <a:rPr lang="en-US">
                <a:uFillTx/>
              </a:rPr>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uFillTx/>
              </a:defRPr>
            </a:lvl1pPr>
            <a:lvl2pPr marL="457200" indent="0" algn="ctr">
              <a:buNone/>
              <a:defRPr sz="2000">
                <a:uFillTx/>
              </a:defRPr>
            </a:lvl2pPr>
            <a:lvl3pPr marL="914400" indent="0" algn="ctr">
              <a:buNone/>
              <a:defRPr sz="1800">
                <a:uFillTx/>
              </a:defRPr>
            </a:lvl3pPr>
            <a:lvl4pPr marL="1371600" indent="0" algn="ctr">
              <a:buNone/>
              <a:defRPr sz="1600">
                <a:uFillTx/>
              </a:defRPr>
            </a:lvl4pPr>
            <a:lvl5pPr marL="1828800" indent="0" algn="ctr">
              <a:buNone/>
              <a:defRPr sz="1600">
                <a:uFillTx/>
              </a:defRPr>
            </a:lvl5pPr>
            <a:lvl6pPr marL="2286000" indent="0" algn="ctr">
              <a:buNone/>
              <a:defRPr sz="1600">
                <a:uFillTx/>
              </a:defRPr>
            </a:lvl6pPr>
            <a:lvl7pPr marL="2743200" indent="0" algn="ctr">
              <a:buNone/>
              <a:defRPr sz="1600">
                <a:uFillTx/>
              </a:defRPr>
            </a:lvl7pPr>
            <a:lvl8pPr marL="3200400" indent="0" algn="ctr">
              <a:buNone/>
              <a:defRPr sz="1600">
                <a:uFillTx/>
              </a:defRPr>
            </a:lvl8pPr>
            <a:lvl9pPr marL="3657600" indent="0" algn="ctr">
              <a:buNone/>
              <a:defRPr sz="1600">
                <a:uFillTx/>
              </a:defRPr>
            </a:lvl9pPr>
          </a:lstStyle>
          <a:p>
            <a:r>
              <a:rPr lang="en-US">
                <a:uFillTx/>
              </a:rPr>
              <a:t>Click to edit Master subtitle style</a:t>
            </a:r>
          </a:p>
        </p:txBody>
      </p:sp>
      <p:sp>
        <p:nvSpPr>
          <p:cNvPr id="4" name="Date Placeholder 3"/>
          <p:cNvSpPr>
            <a:spLocks noGrp="1"/>
          </p:cNvSpPr>
          <p:nvPr>
            <p:ph type="dt" sz="half" idx="10"/>
          </p:nvPr>
        </p:nvSpPr>
        <p:spPr/>
        <p:txBody>
          <a:bodyPr/>
          <a:lstStyle/>
          <a:p>
            <a:fld id="{3B28E08E-0418-43B6-A201-58B9F446E85A}" type="datetimeFigureOut">
              <a:rPr lang="en-US" smtClean="0">
                <a:uFillTx/>
              </a:rPr>
              <a:t>10/6/2025</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1F539B23-E8DD-4516-AC01-6349D4301E36}" type="slidenum">
              <a:rPr lang="en-US" smtClean="0">
                <a:uFillTx/>
              </a:rPr>
              <a:t>‹#›</a:t>
            </a:fld>
            <a:endParaRPr lang="en-US" dirty="0">
              <a:uFillTx/>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Vertical Text Placeholder 2"/>
          <p:cNvSpPr>
            <a:spLocks noGrp="1"/>
          </p:cNvSpPr>
          <p:nvPr>
            <p:ph type="body" orient="vert" idx="1"/>
          </p:nvPr>
        </p:nvSpPr>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3B28E08E-0418-43B6-A201-58B9F446E85A}" type="datetimeFigureOut">
              <a:rPr lang="en-US" smtClean="0">
                <a:uFillTx/>
              </a:rPr>
              <a:t>10/6/2025</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1F539B23-E8DD-4516-AC01-6349D4301E36}" type="slidenum">
              <a:rPr lang="en-US" smtClean="0">
                <a:uFillTx/>
              </a:rPr>
              <a:t>‹#›</a:t>
            </a:fld>
            <a:endParaRPr lang="en-US" dirty="0">
              <a:uFillTx/>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uFillTx/>
              </a:rPr>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3B28E08E-0418-43B6-A201-58B9F446E85A}" type="datetimeFigureOut">
              <a:rPr lang="en-US" smtClean="0">
                <a:uFillTx/>
              </a:rPr>
              <a:t>10/6/2025</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1F539B23-E8DD-4516-AC01-6349D4301E36}" type="slidenum">
              <a:rPr lang="en-US" smtClean="0">
                <a:uFillTx/>
              </a:rPr>
              <a:t>‹#›</a:t>
            </a:fld>
            <a:endParaRPr lang="en-US" dirty="0">
              <a:uFillTx/>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hrink 3 Circle Pictures">
    <p:spTree>
      <p:nvGrpSpPr>
        <p:cNvPr id="1" name=""/>
        <p:cNvGrpSpPr/>
        <p:nvPr/>
      </p:nvGrpSpPr>
      <p:grpSpPr>
        <a:xfrm>
          <a:off x="0" y="0"/>
          <a:ext cx="0" cy="0"/>
          <a:chOff x="0" y="0"/>
          <a:chExt cx="0" cy="0"/>
        </a:xfrm>
      </p:grpSpPr>
      <p:sp>
        <p:nvSpPr>
          <p:cNvPr id="11" name="Rectangle 10"/>
          <p:cNvSpPr>
            <a:spLocks/>
          </p:cNvSpPr>
          <p:nvPr userDrawn="1"/>
        </p:nvSpPr>
        <p:spPr>
          <a:xfrm>
            <a:off x="12565117"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srgbClr val="FFFFFF">
                    <a:lumMod val="50000"/>
                  </a:srgbClr>
                </a:solidFill>
                <a:uFillTx/>
                <a:latin typeface="Calibri Light" panose="020F0302020204030204" pitchFamily="34" charset="0"/>
                <a:cs typeface="Calibri" panose="020F0502020204030204" pitchFamily="34" charset="0"/>
              </a:rPr>
              <a:t>Edit the text with your own</a:t>
            </a:r>
            <a:r>
              <a:rPr lang="en-US" sz="1600" baseline="0" dirty="0">
                <a:solidFill>
                  <a:srgbClr val="FFFFFF">
                    <a:lumMod val="50000"/>
                  </a:srgbClr>
                </a:solidFill>
                <a:uFillTx/>
                <a:latin typeface="Calibri Light" panose="020F0302020204030204" pitchFamily="34" charset="0"/>
                <a:cs typeface="Calibri" panose="020F0502020204030204" pitchFamily="34" charset="0"/>
              </a:rPr>
              <a:t> short phrases. </a:t>
            </a:r>
          </a:p>
          <a:p>
            <a:pPr marL="0" marR="0" lvl="0" indent="0" algn="l" defTabSz="914400" rtl="0" eaLnBrk="1" fontAlgn="auto" latinLnBrk="0" hangingPunct="1">
              <a:lnSpc>
                <a:spcPct val="100000"/>
              </a:lnSpc>
              <a:spcBef>
                <a:spcPts val="600"/>
              </a:spcBef>
              <a:spcAft>
                <a:spcPts val="0"/>
              </a:spcAft>
              <a:buFontTx/>
              <a:buNone/>
              <a:defRPr>
                <a:uFillTx/>
              </a:defRPr>
            </a:pPr>
            <a:r>
              <a:rPr lang="en-US" sz="1600" dirty="0">
                <a:solidFill>
                  <a:srgbClr val="FFFFFF">
                    <a:lumMod val="50000"/>
                  </a:srgbClr>
                </a:solidFill>
                <a:uFillTx/>
                <a:latin typeface="Calibri Light" panose="020F0302020204030204" pitchFamily="34" charset="0"/>
                <a:cs typeface="Calibri" panose="020F0502020204030204" pitchFamily="34" charset="0"/>
              </a:rPr>
              <a:t>Make it easier to</a:t>
            </a:r>
            <a:r>
              <a:rPr lang="en-US" sz="1600" baseline="0" dirty="0">
                <a:solidFill>
                  <a:srgbClr val="FFFFFF">
                    <a:lumMod val="50000"/>
                  </a:srgbClr>
                </a:solidFill>
                <a:uFillTx/>
                <a:latin typeface="Calibri Light" panose="020F0302020204030204" pitchFamily="34" charset="0"/>
                <a:cs typeface="Calibri" panose="020F0502020204030204" pitchFamily="34" charset="0"/>
              </a:rPr>
              <a:t> change the pictures</a:t>
            </a:r>
            <a:r>
              <a:rPr lang="en-US" sz="1600" dirty="0">
                <a:solidFill>
                  <a:srgbClr val="FFFFFF">
                    <a:lumMod val="50000"/>
                  </a:srgbClr>
                </a:solidFill>
                <a:uFillTx/>
                <a:latin typeface="Calibri Light" panose="020F0302020204030204" pitchFamily="34" charset="0"/>
                <a:cs typeface="Calibri" panose="020F0502020204030204" pitchFamily="34" charset="0"/>
              </a:rPr>
              <a:t>: Use the Selection Pane to temporarily hide a Picture Placeholder. (Home tab, Select, Selection Pane). Click the eye icon to hide or show an object. To change the sample images, select a picture and delete it. Now click the Pictures icon in the placeholder to insert your own image.</a:t>
            </a:r>
          </a:p>
          <a:p>
            <a:pPr>
              <a:spcBef>
                <a:spcPts val="600"/>
              </a:spcBef>
            </a:pPr>
            <a:r>
              <a:rPr lang="en-US" sz="1600" dirty="0">
                <a:solidFill>
                  <a:srgbClr val="FFFFFF">
                    <a:lumMod val="50000"/>
                  </a:srgbClr>
                </a:solidFill>
                <a:uFillTx/>
                <a:latin typeface="Calibri Light" panose="020F0302020204030204" pitchFamily="34" charset="0"/>
                <a:cs typeface="Calibri" panose="020F0502020204030204" pitchFamily="34" charset="0"/>
              </a:rPr>
              <a:t>The animation is already done for you; just copy and paste the slide into your existing presentation. </a:t>
            </a:r>
          </a:p>
        </p:txBody>
      </p:sp>
      <p:sp>
        <p:nvSpPr>
          <p:cNvPr id="5" name="Left Picture Placeholder"/>
          <p:cNvSpPr>
            <a:spLocks noGrp="1" noChangeAspect="1"/>
          </p:cNvSpPr>
          <p:nvPr>
            <p:ph type="pic" sz="quarter" idx="13" hasCustomPrompt="1"/>
          </p:nvPr>
        </p:nvSpPr>
        <p:spPr>
          <a:xfrm>
            <a:off x="-373117" y="-3040117"/>
            <a:ext cx="12938234" cy="12938234"/>
          </a:xfrm>
          <a:prstGeom prst="ellipse">
            <a:avLst/>
          </a:prstGeom>
          <a:solidFill>
            <a:srgbClr val="6E9FB0"/>
          </a:solidFill>
        </p:spPr>
        <p:txBody>
          <a:bodyPr tIns="1371600">
            <a:normAutofit/>
          </a:bodyPr>
          <a:lstStyle>
            <a:lvl1pPr marL="0" indent="0" algn="ctr">
              <a:buNone/>
              <a:defRPr sz="3600" baseline="0">
                <a:uFillTx/>
              </a:defRPr>
            </a:lvl1pPr>
          </a:lstStyle>
          <a:p>
            <a:r>
              <a:rPr lang="en-US" dirty="0">
                <a:uFillTx/>
              </a:rPr>
              <a:t>Insert Left Picture</a:t>
            </a:r>
          </a:p>
        </p:txBody>
      </p:sp>
      <p:sp>
        <p:nvSpPr>
          <p:cNvPr id="6" name="Center Picture Placeholder"/>
          <p:cNvSpPr>
            <a:spLocks noGrp="1" noChangeAspect="1"/>
          </p:cNvSpPr>
          <p:nvPr>
            <p:ph type="pic" sz="quarter" idx="14" hasCustomPrompt="1"/>
          </p:nvPr>
        </p:nvSpPr>
        <p:spPr>
          <a:xfrm>
            <a:off x="-373117" y="-3040117"/>
            <a:ext cx="12938234" cy="12938234"/>
          </a:xfrm>
          <a:prstGeom prst="ellipse">
            <a:avLst/>
          </a:prstGeom>
          <a:solidFill>
            <a:srgbClr val="6BB37E"/>
          </a:solidFill>
        </p:spPr>
        <p:txBody>
          <a:bodyPr tIns="1371600">
            <a:normAutofit/>
          </a:bodyPr>
          <a:lstStyle>
            <a:lvl1pPr marL="0" indent="0" algn="ctr">
              <a:buNone/>
              <a:defRPr sz="3600" baseline="0">
                <a:uFillTx/>
              </a:defRPr>
            </a:lvl1pPr>
          </a:lstStyle>
          <a:p>
            <a:r>
              <a:rPr lang="en-US" dirty="0">
                <a:uFillTx/>
              </a:rPr>
              <a:t>Insert Center Picture</a:t>
            </a:r>
          </a:p>
        </p:txBody>
      </p:sp>
      <p:sp>
        <p:nvSpPr>
          <p:cNvPr id="7" name="Right Picture Placeholder"/>
          <p:cNvSpPr>
            <a:spLocks noGrp="1" noChangeAspect="1"/>
          </p:cNvSpPr>
          <p:nvPr>
            <p:ph type="pic" sz="quarter" idx="15" hasCustomPrompt="1"/>
          </p:nvPr>
        </p:nvSpPr>
        <p:spPr>
          <a:xfrm>
            <a:off x="-373117" y="-3040117"/>
            <a:ext cx="12938234" cy="12938234"/>
          </a:xfrm>
          <a:prstGeom prst="ellipse">
            <a:avLst/>
          </a:prstGeom>
          <a:solidFill>
            <a:srgbClr val="9EB767"/>
          </a:solidFill>
        </p:spPr>
        <p:txBody>
          <a:bodyPr tIns="1371600">
            <a:normAutofit/>
          </a:bodyPr>
          <a:lstStyle>
            <a:lvl1pPr marL="0" indent="0" algn="ctr">
              <a:buNone/>
              <a:defRPr sz="3600" baseline="0">
                <a:uFillTx/>
              </a:defRPr>
            </a:lvl1pPr>
          </a:lstStyle>
          <a:p>
            <a:r>
              <a:rPr lang="en-US" dirty="0">
                <a:uFillTx/>
              </a:rPr>
              <a:t>Insert Right Picture</a:t>
            </a:r>
          </a:p>
        </p:txBody>
      </p:sp>
      <p:sp>
        <p:nvSpPr>
          <p:cNvPr id="8" name="Left Text Placeholder"/>
          <p:cNvSpPr>
            <a:spLocks noGrp="1"/>
          </p:cNvSpPr>
          <p:nvPr>
            <p:ph type="body" sz="quarter" idx="16"/>
          </p:nvPr>
        </p:nvSpPr>
        <p:spPr>
          <a:xfrm>
            <a:off x="1676400" y="4170017"/>
            <a:ext cx="2743200" cy="1645920"/>
          </a:xfrm>
        </p:spPr>
        <p:txBody>
          <a:bodyPr>
            <a:noAutofit/>
          </a:bodyPr>
          <a:lstStyle>
            <a:lvl1pPr marL="0" indent="0" algn="ctr">
              <a:spcBef>
                <a:spcPts val="600"/>
              </a:spcBef>
              <a:buNone/>
              <a:defRPr sz="2800">
                <a:uFillTx/>
              </a:defRPr>
            </a:lvl1pPr>
            <a:lvl2pPr marL="0" indent="0">
              <a:buNone/>
              <a:defRPr sz="2400">
                <a:uFillTx/>
              </a:defRPr>
            </a:lvl2pPr>
            <a:lvl3pPr marL="0" indent="0">
              <a:buNone/>
              <a:defRPr sz="2400">
                <a:uFillTx/>
              </a:defRPr>
            </a:lvl3pPr>
            <a:lvl4pPr marL="0" indent="0">
              <a:buNone/>
              <a:defRPr sz="2400">
                <a:uFillTx/>
              </a:defRPr>
            </a:lvl4pPr>
            <a:lvl5pPr marL="0" indent="0">
              <a:buNone/>
              <a:defRPr sz="2400">
                <a:uFillTx/>
              </a:defRPr>
            </a:lvl5pPr>
          </a:lstStyle>
          <a:p>
            <a:pPr lvl="0"/>
            <a:r>
              <a:rPr lang="en-US">
                <a:uFillTx/>
              </a:rPr>
              <a:t>Click to edit Master text styles</a:t>
            </a:r>
          </a:p>
        </p:txBody>
      </p:sp>
      <p:sp>
        <p:nvSpPr>
          <p:cNvPr id="9" name="Center Text Placeholder"/>
          <p:cNvSpPr>
            <a:spLocks noGrp="1"/>
          </p:cNvSpPr>
          <p:nvPr>
            <p:ph type="body" sz="quarter" idx="17"/>
          </p:nvPr>
        </p:nvSpPr>
        <p:spPr>
          <a:xfrm>
            <a:off x="4724400" y="4170017"/>
            <a:ext cx="2743200" cy="1645920"/>
          </a:xfrm>
        </p:spPr>
        <p:txBody>
          <a:bodyPr>
            <a:noAutofit/>
          </a:bodyPr>
          <a:lstStyle>
            <a:lvl1pPr marL="0" indent="0" algn="ctr">
              <a:spcBef>
                <a:spcPts val="600"/>
              </a:spcBef>
              <a:buNone/>
              <a:defRPr sz="2800">
                <a:uFillTx/>
              </a:defRPr>
            </a:lvl1pPr>
            <a:lvl2pPr marL="0" indent="0">
              <a:buNone/>
              <a:defRPr sz="2400">
                <a:uFillTx/>
              </a:defRPr>
            </a:lvl2pPr>
            <a:lvl3pPr marL="0" indent="0">
              <a:buNone/>
              <a:defRPr sz="2400">
                <a:uFillTx/>
              </a:defRPr>
            </a:lvl3pPr>
            <a:lvl4pPr marL="0" indent="0">
              <a:buNone/>
              <a:defRPr sz="2400">
                <a:uFillTx/>
              </a:defRPr>
            </a:lvl4pPr>
            <a:lvl5pPr marL="0" indent="0">
              <a:buNone/>
              <a:defRPr sz="2400">
                <a:uFillTx/>
              </a:defRPr>
            </a:lvl5pPr>
          </a:lstStyle>
          <a:p>
            <a:pPr lvl="0"/>
            <a:r>
              <a:rPr lang="en-US">
                <a:uFillTx/>
              </a:rPr>
              <a:t>Click to edit Master text styles</a:t>
            </a:r>
          </a:p>
        </p:txBody>
      </p:sp>
      <p:sp>
        <p:nvSpPr>
          <p:cNvPr id="10" name="Right Text Placeholder"/>
          <p:cNvSpPr>
            <a:spLocks noGrp="1"/>
          </p:cNvSpPr>
          <p:nvPr>
            <p:ph type="body" sz="quarter" idx="18"/>
          </p:nvPr>
        </p:nvSpPr>
        <p:spPr>
          <a:xfrm>
            <a:off x="7772400" y="4170017"/>
            <a:ext cx="2743200" cy="1645920"/>
          </a:xfrm>
        </p:spPr>
        <p:txBody>
          <a:bodyPr>
            <a:noAutofit/>
          </a:bodyPr>
          <a:lstStyle>
            <a:lvl1pPr marL="0" indent="0" algn="ctr">
              <a:spcBef>
                <a:spcPts val="600"/>
              </a:spcBef>
              <a:buNone/>
              <a:defRPr sz="2800">
                <a:uFillTx/>
              </a:defRPr>
            </a:lvl1pPr>
            <a:lvl2pPr marL="0" indent="0">
              <a:buNone/>
              <a:defRPr sz="2400">
                <a:uFillTx/>
              </a:defRPr>
            </a:lvl2pPr>
            <a:lvl3pPr marL="0" indent="0">
              <a:buNone/>
              <a:defRPr sz="2400">
                <a:uFillTx/>
              </a:defRPr>
            </a:lvl3pPr>
            <a:lvl4pPr marL="0" indent="0">
              <a:buNone/>
              <a:defRPr sz="2400">
                <a:uFillTx/>
              </a:defRPr>
            </a:lvl4pPr>
            <a:lvl5pPr marL="0" indent="0">
              <a:buNone/>
              <a:defRPr sz="2400">
                <a:uFillTx/>
              </a:defRPr>
            </a:lvl5pPr>
          </a:lstStyle>
          <a:p>
            <a:pPr lvl="0"/>
            <a:r>
              <a:rPr lang="en-US">
                <a:uFillTx/>
              </a:rPr>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B28E08E-0418-43B6-A201-58B9F446E85A}" type="datetimeFigureOut">
              <a:rPr lang="en-US" smtClean="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539B23-E8DD-4516-AC01-6349D4301E36}" type="slidenum">
              <a:rPr lang="en-US" smtClean="0"/>
              <a:t>‹#›</a:t>
            </a:fld>
            <a:endParaRPr lang="en-US" dirty="0"/>
          </a:p>
        </p:txBody>
      </p:sp>
    </p:spTree>
    <p:extLst>
      <p:ext uri="{BB962C8B-B14F-4D97-AF65-F5344CB8AC3E}">
        <p14:creationId xmlns:p14="http://schemas.microsoft.com/office/powerpoint/2010/main" val="3191714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28E08E-0418-43B6-A201-58B9F446E85A}" type="datetimeFigureOut">
              <a:rPr lang="en-US" smtClean="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539B23-E8DD-4516-AC01-6349D4301E36}" type="slidenum">
              <a:rPr lang="en-US" smtClean="0"/>
              <a:t>‹#›</a:t>
            </a:fld>
            <a:endParaRPr lang="en-US" dirty="0"/>
          </a:p>
        </p:txBody>
      </p:sp>
    </p:spTree>
    <p:extLst>
      <p:ext uri="{BB962C8B-B14F-4D97-AF65-F5344CB8AC3E}">
        <p14:creationId xmlns:p14="http://schemas.microsoft.com/office/powerpoint/2010/main" val="2343542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28E08E-0418-43B6-A201-58B9F446E85A}" type="datetimeFigureOut">
              <a:rPr lang="en-US" smtClean="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539B23-E8DD-4516-AC01-6349D4301E36}" type="slidenum">
              <a:rPr lang="en-US" smtClean="0"/>
              <a:t>‹#›</a:t>
            </a:fld>
            <a:endParaRPr lang="en-US" dirty="0"/>
          </a:p>
        </p:txBody>
      </p:sp>
    </p:spTree>
    <p:extLst>
      <p:ext uri="{BB962C8B-B14F-4D97-AF65-F5344CB8AC3E}">
        <p14:creationId xmlns:p14="http://schemas.microsoft.com/office/powerpoint/2010/main" val="347849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28E08E-0418-43B6-A201-58B9F446E85A}" type="datetimeFigureOut">
              <a:rPr lang="en-US" smtClean="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539B23-E8DD-4516-AC01-6349D4301E36}" type="slidenum">
              <a:rPr lang="en-US" smtClean="0"/>
              <a:t>‹#›</a:t>
            </a:fld>
            <a:endParaRPr lang="en-US" dirty="0"/>
          </a:p>
        </p:txBody>
      </p:sp>
    </p:spTree>
    <p:extLst>
      <p:ext uri="{BB962C8B-B14F-4D97-AF65-F5344CB8AC3E}">
        <p14:creationId xmlns:p14="http://schemas.microsoft.com/office/powerpoint/2010/main" val="3465273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28E08E-0418-43B6-A201-58B9F446E85A}" type="datetimeFigureOut">
              <a:rPr lang="en-US" smtClean="0"/>
              <a:t>10/6/2025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539B23-E8DD-4516-AC01-6349D4301E36}" type="slidenum">
              <a:rPr lang="en-US" smtClean="0"/>
              <a:t>‹#›</a:t>
            </a:fld>
            <a:endParaRPr lang="en-US" dirty="0"/>
          </a:p>
        </p:txBody>
      </p:sp>
    </p:spTree>
    <p:extLst>
      <p:ext uri="{BB962C8B-B14F-4D97-AF65-F5344CB8AC3E}">
        <p14:creationId xmlns:p14="http://schemas.microsoft.com/office/powerpoint/2010/main" val="500928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28E08E-0418-43B6-A201-58B9F446E85A}" type="datetimeFigureOut">
              <a:rPr lang="en-US" smtClean="0"/>
              <a:t>10/6/2025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F539B23-E8DD-4516-AC01-6349D4301E36}" type="slidenum">
              <a:rPr lang="en-US" smtClean="0"/>
              <a:t>‹#›</a:t>
            </a:fld>
            <a:endParaRPr lang="en-US" dirty="0"/>
          </a:p>
        </p:txBody>
      </p:sp>
    </p:spTree>
    <p:extLst>
      <p:ext uri="{BB962C8B-B14F-4D97-AF65-F5344CB8AC3E}">
        <p14:creationId xmlns:p14="http://schemas.microsoft.com/office/powerpoint/2010/main" val="2987760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28E08E-0418-43B6-A201-58B9F446E85A}" type="datetimeFigureOut">
              <a:rPr lang="en-US" smtClean="0"/>
              <a:t>10/6/2025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539B23-E8DD-4516-AC01-6349D4301E36}" type="slidenum">
              <a:rPr lang="en-US" smtClean="0"/>
              <a:t>‹#›</a:t>
            </a:fld>
            <a:endParaRPr lang="en-US" dirty="0"/>
          </a:p>
        </p:txBody>
      </p:sp>
    </p:spTree>
    <p:extLst>
      <p:ext uri="{BB962C8B-B14F-4D97-AF65-F5344CB8AC3E}">
        <p14:creationId xmlns:p14="http://schemas.microsoft.com/office/powerpoint/2010/main" val="1054423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idx="1"/>
          </p:nvPr>
        </p:nvSpPr>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3B28E08E-0418-43B6-A201-58B9F446E85A}" type="datetimeFigureOut">
              <a:rPr lang="en-US" smtClean="0">
                <a:uFillTx/>
              </a:rPr>
              <a:t>10/6/2025</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1F539B23-E8DD-4516-AC01-6349D4301E36}" type="slidenum">
              <a:rPr lang="en-US" smtClean="0">
                <a:uFillTx/>
              </a:rPr>
              <a:t>‹#›</a:t>
            </a:fld>
            <a:endParaRPr lang="en-US" dirty="0">
              <a:uFillTx/>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28E08E-0418-43B6-A201-58B9F446E85A}" type="datetimeFigureOut">
              <a:rPr lang="en-US" smtClean="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539B23-E8DD-4516-AC01-6349D4301E36}" type="slidenum">
              <a:rPr lang="en-US" smtClean="0"/>
              <a:t>‹#›</a:t>
            </a:fld>
            <a:endParaRPr lang="en-US" dirty="0"/>
          </a:p>
        </p:txBody>
      </p:sp>
    </p:spTree>
    <p:extLst>
      <p:ext uri="{BB962C8B-B14F-4D97-AF65-F5344CB8AC3E}">
        <p14:creationId xmlns:p14="http://schemas.microsoft.com/office/powerpoint/2010/main" val="417342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28E08E-0418-43B6-A201-58B9F446E85A}" type="datetimeFigureOut">
              <a:rPr lang="en-US" smtClean="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539B23-E8DD-4516-AC01-6349D4301E36}" type="slidenum">
              <a:rPr lang="en-US" smtClean="0"/>
              <a:t>‹#›</a:t>
            </a:fld>
            <a:endParaRPr lang="en-US" dirty="0"/>
          </a:p>
        </p:txBody>
      </p:sp>
    </p:spTree>
    <p:extLst>
      <p:ext uri="{BB962C8B-B14F-4D97-AF65-F5344CB8AC3E}">
        <p14:creationId xmlns:p14="http://schemas.microsoft.com/office/powerpoint/2010/main" val="1799737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28E08E-0418-43B6-A201-58B9F446E85A}" type="datetimeFigureOut">
              <a:rPr lang="en-US" smtClean="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539B23-E8DD-4516-AC01-6349D4301E36}" type="slidenum">
              <a:rPr lang="en-US" smtClean="0"/>
              <a:t>‹#›</a:t>
            </a:fld>
            <a:endParaRPr lang="en-US" dirty="0"/>
          </a:p>
        </p:txBody>
      </p:sp>
    </p:spTree>
    <p:extLst>
      <p:ext uri="{BB962C8B-B14F-4D97-AF65-F5344CB8AC3E}">
        <p14:creationId xmlns:p14="http://schemas.microsoft.com/office/powerpoint/2010/main" val="3441598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28E08E-0418-43B6-A201-58B9F446E85A}" type="datetimeFigureOut">
              <a:rPr lang="en-US" smtClean="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539B23-E8DD-4516-AC01-6349D4301E36}" type="slidenum">
              <a:rPr lang="en-US" smtClean="0"/>
              <a:t>‹#›</a:t>
            </a:fld>
            <a:endParaRPr lang="en-US" dirty="0"/>
          </a:p>
        </p:txBody>
      </p:sp>
    </p:spTree>
    <p:extLst>
      <p:ext uri="{BB962C8B-B14F-4D97-AF65-F5344CB8AC3E}">
        <p14:creationId xmlns:p14="http://schemas.microsoft.com/office/powerpoint/2010/main" val="1171409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rink 3 Circle Pictures">
    <p:spTree>
      <p:nvGrpSpPr>
        <p:cNvPr id="1" name=""/>
        <p:cNvGrpSpPr/>
        <p:nvPr/>
      </p:nvGrpSpPr>
      <p:grpSpPr>
        <a:xfrm>
          <a:off x="0" y="0"/>
          <a:ext cx="0" cy="0"/>
          <a:chOff x="0" y="0"/>
          <a:chExt cx="0" cy="0"/>
        </a:xfrm>
      </p:grpSpPr>
      <p:sp>
        <p:nvSpPr>
          <p:cNvPr id="11" name="Rectangle 10"/>
          <p:cNvSpPr/>
          <p:nvPr userDrawn="1"/>
        </p:nvSpPr>
        <p:spPr>
          <a:xfrm>
            <a:off x="12565117"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Edit the text with your own</a:t>
            </a:r>
            <a:r>
              <a:rPr lang="en-US" sz="1600" baseline="0" dirty="0">
                <a:solidFill>
                  <a:prstClr val="white">
                    <a:lumMod val="50000"/>
                  </a:prstClr>
                </a:solidFill>
                <a:latin typeface="Calibri Light" panose="020F0302020204030204" pitchFamily="34" charset="0"/>
                <a:cs typeface="Calibri" panose="020F0502020204030204" pitchFamily="34" charset="0"/>
              </a:rPr>
              <a:t> short phrases.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prstClr val="white">
                    <a:lumMod val="50000"/>
                  </a:prstClr>
                </a:solidFill>
                <a:latin typeface="Calibri Light" panose="020F0302020204030204" pitchFamily="34" charset="0"/>
                <a:cs typeface="Calibri" panose="020F0502020204030204" pitchFamily="34" charset="0"/>
              </a:rPr>
              <a:t>Make it easier to</a:t>
            </a:r>
            <a:r>
              <a:rPr lang="en-US" sz="1600" baseline="0" dirty="0">
                <a:solidFill>
                  <a:prstClr val="white">
                    <a:lumMod val="50000"/>
                  </a:prstClr>
                </a:solidFill>
                <a:latin typeface="Calibri Light" panose="020F0302020204030204" pitchFamily="34" charset="0"/>
                <a:cs typeface="Calibri" panose="020F0502020204030204" pitchFamily="34" charset="0"/>
              </a:rPr>
              <a:t> change the pictures</a:t>
            </a:r>
            <a:r>
              <a:rPr lang="en-US" sz="1600" dirty="0">
                <a:solidFill>
                  <a:prstClr val="white">
                    <a:lumMod val="50000"/>
                  </a:prstClr>
                </a:solidFill>
                <a:latin typeface="Calibri Light" panose="020F0302020204030204" pitchFamily="34" charset="0"/>
                <a:cs typeface="Calibri" panose="020F0502020204030204" pitchFamily="34" charset="0"/>
              </a:rPr>
              <a:t>: Use the Selection Pane to temporarily hide a Picture Placeholder. (Home tab, Select, Selection Pane). Click the eye icon to hide or show an object. To change the sample images, select a picture and delete it. Now click the Pictures icon in the placeholder to insert your own image.</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p:txBody>
      </p:sp>
      <p:sp>
        <p:nvSpPr>
          <p:cNvPr id="5" name="Left Picture Placeholder"/>
          <p:cNvSpPr>
            <a:spLocks noGrp="1" noChangeAspect="1"/>
          </p:cNvSpPr>
          <p:nvPr>
            <p:ph type="pic" sz="quarter" idx="13" hasCustomPrompt="1"/>
          </p:nvPr>
        </p:nvSpPr>
        <p:spPr>
          <a:xfrm>
            <a:off x="-373117" y="-3040117"/>
            <a:ext cx="12938234" cy="12938234"/>
          </a:xfrm>
          <a:prstGeom prst="ellipse">
            <a:avLst/>
          </a:prstGeom>
          <a:solidFill>
            <a:srgbClr val="6E9FB0"/>
          </a:solidFill>
        </p:spPr>
        <p:txBody>
          <a:bodyPr tIns="1371600">
            <a:normAutofit/>
          </a:bodyPr>
          <a:lstStyle>
            <a:lvl1pPr marL="0" indent="0" algn="ctr">
              <a:buNone/>
              <a:defRPr sz="3600" baseline="0"/>
            </a:lvl1pPr>
          </a:lstStyle>
          <a:p>
            <a:r>
              <a:rPr lang="en-US" dirty="0"/>
              <a:t>Insert Left Picture</a:t>
            </a:r>
          </a:p>
        </p:txBody>
      </p:sp>
      <p:sp>
        <p:nvSpPr>
          <p:cNvPr id="6" name="Center Picture Placeholder"/>
          <p:cNvSpPr>
            <a:spLocks noGrp="1" noChangeAspect="1"/>
          </p:cNvSpPr>
          <p:nvPr>
            <p:ph type="pic" sz="quarter" idx="14" hasCustomPrompt="1"/>
          </p:nvPr>
        </p:nvSpPr>
        <p:spPr>
          <a:xfrm>
            <a:off x="-373117" y="-3040117"/>
            <a:ext cx="12938234" cy="12938234"/>
          </a:xfrm>
          <a:prstGeom prst="ellipse">
            <a:avLst/>
          </a:prstGeom>
          <a:solidFill>
            <a:srgbClr val="6BB37E"/>
          </a:solidFill>
        </p:spPr>
        <p:txBody>
          <a:bodyPr tIns="1371600">
            <a:normAutofit/>
          </a:bodyPr>
          <a:lstStyle>
            <a:lvl1pPr marL="0" indent="0" algn="ctr">
              <a:buNone/>
              <a:defRPr sz="3600" baseline="0"/>
            </a:lvl1pPr>
          </a:lstStyle>
          <a:p>
            <a:r>
              <a:rPr lang="en-US" dirty="0"/>
              <a:t>Insert Center Picture</a:t>
            </a:r>
          </a:p>
        </p:txBody>
      </p:sp>
      <p:sp>
        <p:nvSpPr>
          <p:cNvPr id="7" name="Right Picture Placeholder"/>
          <p:cNvSpPr>
            <a:spLocks noGrp="1" noChangeAspect="1"/>
          </p:cNvSpPr>
          <p:nvPr>
            <p:ph type="pic" sz="quarter" idx="15" hasCustomPrompt="1"/>
          </p:nvPr>
        </p:nvSpPr>
        <p:spPr>
          <a:xfrm>
            <a:off x="-373117" y="-3040117"/>
            <a:ext cx="12938234" cy="12938234"/>
          </a:xfrm>
          <a:prstGeom prst="ellipse">
            <a:avLst/>
          </a:prstGeom>
          <a:solidFill>
            <a:srgbClr val="9EB767"/>
          </a:solidFill>
        </p:spPr>
        <p:txBody>
          <a:bodyPr tIns="1371600">
            <a:normAutofit/>
          </a:bodyPr>
          <a:lstStyle>
            <a:lvl1pPr marL="0" indent="0" algn="ctr">
              <a:buNone/>
              <a:defRPr sz="3600" baseline="0"/>
            </a:lvl1pPr>
          </a:lstStyle>
          <a:p>
            <a:r>
              <a:rPr lang="en-US" dirty="0"/>
              <a:t>Insert Right Picture</a:t>
            </a:r>
          </a:p>
        </p:txBody>
      </p:sp>
      <p:sp>
        <p:nvSpPr>
          <p:cNvPr id="8" name="Left Text Placeholder"/>
          <p:cNvSpPr>
            <a:spLocks noGrp="1"/>
          </p:cNvSpPr>
          <p:nvPr>
            <p:ph type="body" sz="quarter" idx="16"/>
          </p:nvPr>
        </p:nvSpPr>
        <p:spPr>
          <a:xfrm>
            <a:off x="1676400" y="4170017"/>
            <a:ext cx="2743200" cy="1645920"/>
          </a:xfrm>
        </p:spPr>
        <p:txBody>
          <a:bodyPr>
            <a:noAutofit/>
          </a:bodyPr>
          <a:lstStyle>
            <a:lvl1pPr marL="0" indent="0" algn="ctr">
              <a:spcBef>
                <a:spcPts val="600"/>
              </a:spcBef>
              <a:buNone/>
              <a:defRPr sz="2800"/>
            </a:lvl1pPr>
            <a:lvl2pPr marL="0" indent="0">
              <a:buNone/>
              <a:defRPr sz="2400"/>
            </a:lvl2pPr>
            <a:lvl3pPr marL="0" indent="0">
              <a:buNone/>
              <a:defRPr sz="2400"/>
            </a:lvl3pPr>
            <a:lvl4pPr marL="0" indent="0">
              <a:buNone/>
              <a:defRPr sz="2400"/>
            </a:lvl4pPr>
            <a:lvl5pPr marL="0" indent="0">
              <a:buNone/>
              <a:defRPr sz="2400"/>
            </a:lvl5pPr>
          </a:lstStyle>
          <a:p>
            <a:pPr lvl="0"/>
            <a:r>
              <a:rPr lang="en-US"/>
              <a:t>Click to edit Master text styles</a:t>
            </a:r>
          </a:p>
        </p:txBody>
      </p:sp>
      <p:sp>
        <p:nvSpPr>
          <p:cNvPr id="9" name="Center Text Placeholder"/>
          <p:cNvSpPr>
            <a:spLocks noGrp="1"/>
          </p:cNvSpPr>
          <p:nvPr>
            <p:ph type="body" sz="quarter" idx="17"/>
          </p:nvPr>
        </p:nvSpPr>
        <p:spPr>
          <a:xfrm>
            <a:off x="4724400" y="4170017"/>
            <a:ext cx="2743200" cy="1645920"/>
          </a:xfrm>
        </p:spPr>
        <p:txBody>
          <a:bodyPr>
            <a:noAutofit/>
          </a:bodyPr>
          <a:lstStyle>
            <a:lvl1pPr marL="0" indent="0" algn="ctr">
              <a:spcBef>
                <a:spcPts val="600"/>
              </a:spcBef>
              <a:buNone/>
              <a:defRPr sz="2800"/>
            </a:lvl1pPr>
            <a:lvl2pPr marL="0" indent="0">
              <a:buNone/>
              <a:defRPr sz="2400"/>
            </a:lvl2pPr>
            <a:lvl3pPr marL="0" indent="0">
              <a:buNone/>
              <a:defRPr sz="2400"/>
            </a:lvl3pPr>
            <a:lvl4pPr marL="0" indent="0">
              <a:buNone/>
              <a:defRPr sz="2400"/>
            </a:lvl4pPr>
            <a:lvl5pPr marL="0" indent="0">
              <a:buNone/>
              <a:defRPr sz="2400"/>
            </a:lvl5pPr>
          </a:lstStyle>
          <a:p>
            <a:pPr lvl="0"/>
            <a:r>
              <a:rPr lang="en-US"/>
              <a:t>Click to edit Master text styles</a:t>
            </a:r>
          </a:p>
        </p:txBody>
      </p:sp>
      <p:sp>
        <p:nvSpPr>
          <p:cNvPr id="10" name="Right Text Placeholder"/>
          <p:cNvSpPr>
            <a:spLocks noGrp="1"/>
          </p:cNvSpPr>
          <p:nvPr>
            <p:ph type="body" sz="quarter" idx="18"/>
          </p:nvPr>
        </p:nvSpPr>
        <p:spPr>
          <a:xfrm>
            <a:off x="7772400" y="4170017"/>
            <a:ext cx="2743200" cy="1645920"/>
          </a:xfrm>
        </p:spPr>
        <p:txBody>
          <a:bodyPr>
            <a:noAutofit/>
          </a:bodyPr>
          <a:lstStyle>
            <a:lvl1pPr marL="0" indent="0" algn="ctr">
              <a:spcBef>
                <a:spcPts val="600"/>
              </a:spcBef>
              <a:buNone/>
              <a:defRPr sz="2800"/>
            </a:lvl1pPr>
            <a:lvl2pPr marL="0" indent="0">
              <a:buNone/>
              <a:defRPr sz="2400"/>
            </a:lvl2pPr>
            <a:lvl3pPr marL="0" indent="0">
              <a:buNone/>
              <a:defRPr sz="2400"/>
            </a:lvl3pPr>
            <a:lvl4pPr marL="0" indent="0">
              <a:buNone/>
              <a:defRPr sz="2400"/>
            </a:lvl4pPr>
            <a:lvl5pPr marL="0" indent="0">
              <a:buNone/>
              <a:defRPr sz="2400"/>
            </a:lvl5pPr>
          </a:lstStyle>
          <a:p>
            <a:pPr lvl="0"/>
            <a:r>
              <a:rPr lang="en-US"/>
              <a:t>Click to edit Master text styles</a:t>
            </a:r>
          </a:p>
        </p:txBody>
      </p:sp>
    </p:spTree>
    <p:extLst>
      <p:ext uri="{BB962C8B-B14F-4D97-AF65-F5344CB8AC3E}">
        <p14:creationId xmlns:p14="http://schemas.microsoft.com/office/powerpoint/2010/main" val="15928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6" presetClass="emph" presetSubtype="0" fill="hold" grpId="1" nodeType="withEffect">
                                  <p:stCondLst>
                                    <p:cond delay="0"/>
                                  </p:stCondLst>
                                  <p:childTnLst>
                                    <p:animScale>
                                      <p:cBhvr>
                                        <p:cTn id="9" dur="2000" fill="hold"/>
                                        <p:tgtEl>
                                          <p:spTgt spid="5"/>
                                        </p:tgtEl>
                                      </p:cBhvr>
                                      <p:by x="20000" y="20000"/>
                                    </p:animScale>
                                  </p:childTnLst>
                                </p:cTn>
                              </p:par>
                              <p:par>
                                <p:cTn id="10" presetID="35" presetClass="path" presetSubtype="0" fill="hold" grpId="2" nodeType="withEffect">
                                  <p:stCondLst>
                                    <p:cond delay="0"/>
                                  </p:stCondLst>
                                  <p:childTnLst>
                                    <p:animMotion origin="layout" path="M 0 0 L -0.25 -0.13333 " pathEditMode="relative" rAng="0" ptsTypes="AA">
                                      <p:cBhvr>
                                        <p:cTn id="11" dur="2000" fill="hold"/>
                                        <p:tgtEl>
                                          <p:spTgt spid="5"/>
                                        </p:tgtEl>
                                        <p:attrNameLst>
                                          <p:attrName>ppt_x</p:attrName>
                                          <p:attrName>ppt_y</p:attrName>
                                        </p:attrNameLst>
                                      </p:cBhvr>
                                      <p:rCtr x="-12500" y="-6667"/>
                                    </p:animMotion>
                                  </p:childTnLst>
                                </p:cTn>
                              </p:par>
                              <p:par>
                                <p:cTn id="12" presetID="10" presetClass="entr" presetSubtype="0" fill="hold" grpId="0"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par>
                                <p:cTn id="15" presetID="6" presetClass="emph" presetSubtype="0" fill="hold" grpId="1" nodeType="withEffect">
                                  <p:stCondLst>
                                    <p:cond delay="1000"/>
                                  </p:stCondLst>
                                  <p:childTnLst>
                                    <p:animScale>
                                      <p:cBhvr>
                                        <p:cTn id="16" dur="2000" fill="hold"/>
                                        <p:tgtEl>
                                          <p:spTgt spid="6"/>
                                        </p:tgtEl>
                                      </p:cBhvr>
                                      <p:by x="20000" y="20000"/>
                                    </p:animScale>
                                  </p:childTnLst>
                                </p:cTn>
                              </p:par>
                              <p:par>
                                <p:cTn id="17" presetID="35" presetClass="path" presetSubtype="0" fill="hold" grpId="2" nodeType="withEffect">
                                  <p:stCondLst>
                                    <p:cond delay="1000"/>
                                  </p:stCondLst>
                                  <p:childTnLst>
                                    <p:animMotion origin="layout" path="M 0 0 L 0 -0.12963 " pathEditMode="relative" rAng="0" ptsTypes="AA">
                                      <p:cBhvr>
                                        <p:cTn id="18" dur="2000" fill="hold"/>
                                        <p:tgtEl>
                                          <p:spTgt spid="6"/>
                                        </p:tgtEl>
                                        <p:attrNameLst>
                                          <p:attrName>ppt_x</p:attrName>
                                          <p:attrName>ppt_y</p:attrName>
                                        </p:attrNameLst>
                                      </p:cBhvr>
                                      <p:rCtr x="0" y="-6481"/>
                                    </p:animMotion>
                                  </p:childTnLst>
                                </p:cTn>
                              </p:par>
                              <p:par>
                                <p:cTn id="19" presetID="10" presetClass="entr" presetSubtype="0" fill="hold" grpId="0" nodeType="withEffect">
                                  <p:stCondLst>
                                    <p:cond delay="2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par>
                                <p:cTn id="22" presetID="6" presetClass="emph" presetSubtype="0" fill="hold" grpId="1" nodeType="withEffect">
                                  <p:stCondLst>
                                    <p:cond delay="2000"/>
                                  </p:stCondLst>
                                  <p:childTnLst>
                                    <p:animScale>
                                      <p:cBhvr>
                                        <p:cTn id="23" dur="2000" fill="hold"/>
                                        <p:tgtEl>
                                          <p:spTgt spid="7"/>
                                        </p:tgtEl>
                                      </p:cBhvr>
                                      <p:by x="20000" y="20000"/>
                                    </p:animScale>
                                  </p:childTnLst>
                                </p:cTn>
                              </p:par>
                              <p:par>
                                <p:cTn id="24" presetID="35" presetClass="path" presetSubtype="0" fill="hold" grpId="2" nodeType="withEffect">
                                  <p:stCondLst>
                                    <p:cond delay="2000"/>
                                  </p:stCondLst>
                                  <p:childTnLst>
                                    <p:animMotion origin="layout" path="M 0 0 L 0.25 -0.13333 " pathEditMode="relative" rAng="0" ptsTypes="AA">
                                      <p:cBhvr>
                                        <p:cTn id="25" dur="2000" fill="hold"/>
                                        <p:tgtEl>
                                          <p:spTgt spid="7"/>
                                        </p:tgtEl>
                                        <p:attrNameLst>
                                          <p:attrName>ppt_x</p:attrName>
                                          <p:attrName>ppt_y</p:attrName>
                                        </p:attrNameLst>
                                      </p:cBhvr>
                                      <p:rCtr x="12500" y="-6667"/>
                                    </p:animMotion>
                                  </p:childTnLst>
                                </p:cTn>
                              </p:par>
                              <p:par>
                                <p:cTn id="26" presetID="47" presetClass="entr" presetSubtype="0" fill="hold" grpId="0" nodeType="withEffect">
                                  <p:stCondLst>
                                    <p:cond delay="200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300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fade">
                                      <p:cBhvr>
                                        <p:cTn id="33" dur="1000"/>
                                        <p:tgtEl>
                                          <p:spTgt spid="9">
                                            <p:txEl>
                                              <p:pRg st="0" end="0"/>
                                            </p:txEl>
                                          </p:spTgt>
                                        </p:tgtEl>
                                      </p:cBhvr>
                                    </p:animEffect>
                                    <p:anim calcmode="lin" valueType="num">
                                      <p:cBhvr>
                                        <p:cTn id="3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400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1000"/>
                                        <p:tgtEl>
                                          <p:spTgt spid="10">
                                            <p:txEl>
                                              <p:pRg st="0" end="0"/>
                                            </p:txEl>
                                          </p:spTgt>
                                        </p:tgtEl>
                                      </p:cBhvr>
                                    </p:animEffect>
                                    <p:anim calcmode="lin" valueType="num">
                                      <p:cBhvr>
                                        <p:cTn id="3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animBg="1"/>
      <p:bldP spid="6" grpId="1" animBg="1"/>
      <p:bldP spid="6" grpId="2" animBg="1"/>
      <p:bldP spid="7" grpId="0" animBg="1"/>
      <p:bldP spid="7" grpId="1" animBg="1"/>
      <p:bldP spid="7" grpId="2" animBg="1"/>
      <p:bldP spid="8" grpId="0" build="p">
        <p:tmplLst>
          <p:tmpl lvl="1">
            <p:tnLst>
              <p:par>
                <p:cTn presetID="47" presetClass="entr" presetSubtype="0" fill="hold" nodeType="withEffect">
                  <p:stCondLst>
                    <p:cond delay="200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ppt_x</p:attrName>
                        </p:attrNameLst>
                      </p:cBhvr>
                      <p:tavLst>
                        <p:tav tm="0">
                          <p:val>
                            <p:strVal val="#ppt_x"/>
                          </p:val>
                        </p:tav>
                        <p:tav tm="100000">
                          <p:val>
                            <p:strVal val="#ppt_x"/>
                          </p:val>
                        </p:tav>
                      </p:tavLst>
                    </p:anim>
                    <p:anim calcmode="lin" valueType="num">
                      <p:cBhvr>
                        <p:cTn dur="10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300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47" presetClass="entr" presetSubtype="0" fill="hold" nodeType="withEffect">
                  <p:stCondLst>
                    <p:cond delay="400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uFillTx/>
              </a:defRPr>
            </a:lvl1pPr>
          </a:lstStyle>
          <a:p>
            <a:r>
              <a:rPr lang="en-US">
                <a:uFillTx/>
              </a:rPr>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uFillTx/>
              </a:defRPr>
            </a:lvl1pPr>
            <a:lvl2pPr marL="457200" indent="0">
              <a:buNone/>
              <a:defRPr sz="2000">
                <a:solidFill>
                  <a:schemeClr val="tx1">
                    <a:tint val="75000"/>
                  </a:schemeClr>
                </a:solidFill>
                <a:uFillTx/>
              </a:defRPr>
            </a:lvl2pPr>
            <a:lvl3pPr marL="914400" indent="0">
              <a:buNone/>
              <a:defRPr sz="1800">
                <a:solidFill>
                  <a:schemeClr val="tx1">
                    <a:tint val="75000"/>
                  </a:schemeClr>
                </a:solidFill>
                <a:uFillTx/>
              </a:defRPr>
            </a:lvl3pPr>
            <a:lvl4pPr marL="1371600" indent="0">
              <a:buNone/>
              <a:defRPr sz="1600">
                <a:solidFill>
                  <a:schemeClr val="tx1">
                    <a:tint val="75000"/>
                  </a:schemeClr>
                </a:solidFill>
                <a:uFillTx/>
              </a:defRPr>
            </a:lvl4pPr>
            <a:lvl5pPr marL="1828800" indent="0">
              <a:buNone/>
              <a:defRPr sz="1600">
                <a:solidFill>
                  <a:schemeClr val="tx1">
                    <a:tint val="75000"/>
                  </a:schemeClr>
                </a:solidFill>
                <a:uFillTx/>
              </a:defRPr>
            </a:lvl5pPr>
            <a:lvl6pPr marL="2286000" indent="0">
              <a:buNone/>
              <a:defRPr sz="1600">
                <a:solidFill>
                  <a:schemeClr val="tx1">
                    <a:tint val="75000"/>
                  </a:schemeClr>
                </a:solidFill>
                <a:uFillTx/>
              </a:defRPr>
            </a:lvl6pPr>
            <a:lvl7pPr marL="2743200" indent="0">
              <a:buNone/>
              <a:defRPr sz="1600">
                <a:solidFill>
                  <a:schemeClr val="tx1">
                    <a:tint val="75000"/>
                  </a:schemeClr>
                </a:solidFill>
                <a:uFillTx/>
              </a:defRPr>
            </a:lvl7pPr>
            <a:lvl8pPr marL="3200400" indent="0">
              <a:buNone/>
              <a:defRPr sz="1600">
                <a:solidFill>
                  <a:schemeClr val="tx1">
                    <a:tint val="75000"/>
                  </a:schemeClr>
                </a:solidFill>
                <a:uFillTx/>
              </a:defRPr>
            </a:lvl8pPr>
            <a:lvl9pPr marL="3657600" indent="0">
              <a:buNone/>
              <a:defRPr sz="1600">
                <a:solidFill>
                  <a:schemeClr val="tx1">
                    <a:tint val="75000"/>
                  </a:schemeClr>
                </a:solidFill>
                <a:uFillTx/>
              </a:defRPr>
            </a:lvl9pPr>
          </a:lstStyle>
          <a:p>
            <a:pPr lvl="0"/>
            <a:r>
              <a:rPr lang="en-US">
                <a:uFillTx/>
              </a:rPr>
              <a:t>Click to edit Master text styles</a:t>
            </a:r>
          </a:p>
        </p:txBody>
      </p:sp>
      <p:sp>
        <p:nvSpPr>
          <p:cNvPr id="4" name="Date Placeholder 3"/>
          <p:cNvSpPr>
            <a:spLocks noGrp="1"/>
          </p:cNvSpPr>
          <p:nvPr>
            <p:ph type="dt" sz="half" idx="10"/>
          </p:nvPr>
        </p:nvSpPr>
        <p:spPr/>
        <p:txBody>
          <a:bodyPr/>
          <a:lstStyle/>
          <a:p>
            <a:fld id="{3B28E08E-0418-43B6-A201-58B9F446E85A}" type="datetimeFigureOut">
              <a:rPr lang="en-US" smtClean="0">
                <a:uFillTx/>
              </a:rPr>
              <a:t>10/6/2025</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1F539B23-E8DD-4516-AC01-6349D4301E36}" type="slidenum">
              <a:rPr lang="en-US" smtClean="0">
                <a:uFillTx/>
              </a:rPr>
              <a:t>‹#›</a:t>
            </a:fld>
            <a:endParaRPr lang="en-US" dirty="0">
              <a:uFillTx/>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Date Placeholder 4"/>
          <p:cNvSpPr>
            <a:spLocks noGrp="1"/>
          </p:cNvSpPr>
          <p:nvPr>
            <p:ph type="dt" sz="half" idx="10"/>
          </p:nvPr>
        </p:nvSpPr>
        <p:spPr/>
        <p:txBody>
          <a:bodyPr/>
          <a:lstStyle/>
          <a:p>
            <a:fld id="{3B28E08E-0418-43B6-A201-58B9F446E85A}" type="datetimeFigureOut">
              <a:rPr lang="en-US" smtClean="0">
                <a:uFillTx/>
              </a:rPr>
              <a:t>10/6/2025</a:t>
            </a:fld>
            <a:endParaRPr lang="en-US" dirty="0">
              <a:uFillTx/>
            </a:endParaRPr>
          </a:p>
        </p:txBody>
      </p:sp>
      <p:sp>
        <p:nvSpPr>
          <p:cNvPr id="6" name="Footer Placeholder 5"/>
          <p:cNvSpPr>
            <a:spLocks noGrp="1"/>
          </p:cNvSpPr>
          <p:nvPr>
            <p:ph type="ftr" sz="quarter" idx="11"/>
          </p:nvPr>
        </p:nvSpPr>
        <p:spPr/>
        <p:txBody>
          <a:bodyPr/>
          <a:lstStyle/>
          <a:p>
            <a:endParaRPr lang="en-US" dirty="0">
              <a:uFillTx/>
            </a:endParaRPr>
          </a:p>
        </p:txBody>
      </p:sp>
      <p:sp>
        <p:nvSpPr>
          <p:cNvPr id="7" name="Slide Number Placeholder 6"/>
          <p:cNvSpPr>
            <a:spLocks noGrp="1"/>
          </p:cNvSpPr>
          <p:nvPr>
            <p:ph type="sldNum" sz="quarter" idx="12"/>
          </p:nvPr>
        </p:nvSpPr>
        <p:spPr/>
        <p:txBody>
          <a:bodyPr/>
          <a:lstStyle/>
          <a:p>
            <a:fld id="{1F539B23-E8DD-4516-AC01-6349D4301E36}" type="slidenum">
              <a:rPr lang="en-US" smtClean="0">
                <a:uFillTx/>
              </a:rPr>
              <a:t>‹#›</a:t>
            </a:fld>
            <a:endParaRPr lang="en-US" dirty="0">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uFillTx/>
              </a:rPr>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7" name="Date Placeholder 6"/>
          <p:cNvSpPr>
            <a:spLocks noGrp="1"/>
          </p:cNvSpPr>
          <p:nvPr>
            <p:ph type="dt" sz="half" idx="10"/>
          </p:nvPr>
        </p:nvSpPr>
        <p:spPr/>
        <p:txBody>
          <a:bodyPr/>
          <a:lstStyle/>
          <a:p>
            <a:fld id="{3B28E08E-0418-43B6-A201-58B9F446E85A}" type="datetimeFigureOut">
              <a:rPr lang="en-US" smtClean="0">
                <a:uFillTx/>
              </a:rPr>
              <a:t>10/6/2025</a:t>
            </a:fld>
            <a:endParaRPr lang="en-US" dirty="0">
              <a:uFillTx/>
            </a:endParaRPr>
          </a:p>
        </p:txBody>
      </p:sp>
      <p:sp>
        <p:nvSpPr>
          <p:cNvPr id="8" name="Footer Placeholder 7"/>
          <p:cNvSpPr>
            <a:spLocks noGrp="1"/>
          </p:cNvSpPr>
          <p:nvPr>
            <p:ph type="ftr" sz="quarter" idx="11"/>
          </p:nvPr>
        </p:nvSpPr>
        <p:spPr/>
        <p:txBody>
          <a:bodyPr/>
          <a:lstStyle/>
          <a:p>
            <a:endParaRPr lang="en-US" dirty="0">
              <a:uFillTx/>
            </a:endParaRPr>
          </a:p>
        </p:txBody>
      </p:sp>
      <p:sp>
        <p:nvSpPr>
          <p:cNvPr id="9" name="Slide Number Placeholder 8"/>
          <p:cNvSpPr>
            <a:spLocks noGrp="1"/>
          </p:cNvSpPr>
          <p:nvPr>
            <p:ph type="sldNum" sz="quarter" idx="12"/>
          </p:nvPr>
        </p:nvSpPr>
        <p:spPr/>
        <p:txBody>
          <a:bodyPr/>
          <a:lstStyle/>
          <a:p>
            <a:fld id="{1F539B23-E8DD-4516-AC01-6349D4301E36}" type="slidenum">
              <a:rPr lang="en-US" smtClean="0">
                <a:uFillTx/>
              </a:rPr>
              <a:t>‹#›</a:t>
            </a:fld>
            <a:endParaRPr lang="en-US" dirty="0">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Date Placeholder 2"/>
          <p:cNvSpPr>
            <a:spLocks noGrp="1"/>
          </p:cNvSpPr>
          <p:nvPr>
            <p:ph type="dt" sz="half" idx="10"/>
          </p:nvPr>
        </p:nvSpPr>
        <p:spPr/>
        <p:txBody>
          <a:bodyPr/>
          <a:lstStyle/>
          <a:p>
            <a:fld id="{3B28E08E-0418-43B6-A201-58B9F446E85A}" type="datetimeFigureOut">
              <a:rPr lang="en-US" smtClean="0">
                <a:uFillTx/>
              </a:rPr>
              <a:t>10/6/2025</a:t>
            </a:fld>
            <a:endParaRPr lang="en-US" dirty="0">
              <a:uFillTx/>
            </a:endParaRPr>
          </a:p>
        </p:txBody>
      </p:sp>
      <p:sp>
        <p:nvSpPr>
          <p:cNvPr id="4" name="Footer Placeholder 3"/>
          <p:cNvSpPr>
            <a:spLocks noGrp="1"/>
          </p:cNvSpPr>
          <p:nvPr>
            <p:ph type="ftr" sz="quarter" idx="11"/>
          </p:nvPr>
        </p:nvSpPr>
        <p:spPr/>
        <p:txBody>
          <a:bodyPr/>
          <a:lstStyle/>
          <a:p>
            <a:endParaRPr lang="en-US" dirty="0">
              <a:uFillTx/>
            </a:endParaRPr>
          </a:p>
        </p:txBody>
      </p:sp>
      <p:sp>
        <p:nvSpPr>
          <p:cNvPr id="5" name="Slide Number Placeholder 4"/>
          <p:cNvSpPr>
            <a:spLocks noGrp="1"/>
          </p:cNvSpPr>
          <p:nvPr>
            <p:ph type="sldNum" sz="quarter" idx="12"/>
          </p:nvPr>
        </p:nvSpPr>
        <p:spPr/>
        <p:txBody>
          <a:bodyPr/>
          <a:lstStyle/>
          <a:p>
            <a:fld id="{1F539B23-E8DD-4516-AC01-6349D4301E36}" type="slidenum">
              <a:rPr lang="en-US" smtClean="0">
                <a:uFillTx/>
              </a:rPr>
              <a:t>‹#›</a:t>
            </a:fld>
            <a:endParaRPr lang="en-US" dirty="0">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28E08E-0418-43B6-A201-58B9F446E85A}" type="datetimeFigureOut">
              <a:rPr lang="en-US" smtClean="0">
                <a:uFillTx/>
              </a:rPr>
              <a:t>10/6/2025</a:t>
            </a:fld>
            <a:endParaRPr lang="en-US" dirty="0">
              <a:uFillTx/>
            </a:endParaRPr>
          </a:p>
        </p:txBody>
      </p:sp>
      <p:sp>
        <p:nvSpPr>
          <p:cNvPr id="3" name="Footer Placeholder 2"/>
          <p:cNvSpPr>
            <a:spLocks noGrp="1"/>
          </p:cNvSpPr>
          <p:nvPr>
            <p:ph type="ftr" sz="quarter" idx="11"/>
          </p:nvPr>
        </p:nvSpPr>
        <p:spPr/>
        <p:txBody>
          <a:bodyPr/>
          <a:lstStyle/>
          <a:p>
            <a:endParaRPr lang="en-US" dirty="0">
              <a:uFillTx/>
            </a:endParaRPr>
          </a:p>
        </p:txBody>
      </p:sp>
      <p:sp>
        <p:nvSpPr>
          <p:cNvPr id="4" name="Slide Number Placeholder 3"/>
          <p:cNvSpPr>
            <a:spLocks noGrp="1"/>
          </p:cNvSpPr>
          <p:nvPr>
            <p:ph type="sldNum" sz="quarter" idx="12"/>
          </p:nvPr>
        </p:nvSpPr>
        <p:spPr/>
        <p:txBody>
          <a:bodyPr/>
          <a:lstStyle/>
          <a:p>
            <a:fld id="{1F539B23-E8DD-4516-AC01-6349D4301E36}" type="slidenum">
              <a:rPr lang="en-US" smtClean="0">
                <a:uFillTx/>
              </a:rPr>
              <a:t>‹#›</a:t>
            </a:fld>
            <a:endParaRPr lang="en-US" dirty="0">
              <a:uFillTx/>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Click to edit Master text styles</a:t>
            </a:r>
          </a:p>
        </p:txBody>
      </p:sp>
      <p:sp>
        <p:nvSpPr>
          <p:cNvPr id="5" name="Date Placeholder 4"/>
          <p:cNvSpPr>
            <a:spLocks noGrp="1"/>
          </p:cNvSpPr>
          <p:nvPr>
            <p:ph type="dt" sz="half" idx="10"/>
          </p:nvPr>
        </p:nvSpPr>
        <p:spPr/>
        <p:txBody>
          <a:bodyPr/>
          <a:lstStyle/>
          <a:p>
            <a:fld id="{3B28E08E-0418-43B6-A201-58B9F446E85A}" type="datetimeFigureOut">
              <a:rPr lang="en-US" smtClean="0">
                <a:uFillTx/>
              </a:rPr>
              <a:t>10/6/2025</a:t>
            </a:fld>
            <a:endParaRPr lang="en-US" dirty="0">
              <a:uFillTx/>
            </a:endParaRPr>
          </a:p>
        </p:txBody>
      </p:sp>
      <p:sp>
        <p:nvSpPr>
          <p:cNvPr id="6" name="Footer Placeholder 5"/>
          <p:cNvSpPr>
            <a:spLocks noGrp="1"/>
          </p:cNvSpPr>
          <p:nvPr>
            <p:ph type="ftr" sz="quarter" idx="11"/>
          </p:nvPr>
        </p:nvSpPr>
        <p:spPr/>
        <p:txBody>
          <a:bodyPr/>
          <a:lstStyle/>
          <a:p>
            <a:endParaRPr lang="en-US" dirty="0">
              <a:uFillTx/>
            </a:endParaRPr>
          </a:p>
        </p:txBody>
      </p:sp>
      <p:sp>
        <p:nvSpPr>
          <p:cNvPr id="7" name="Slide Number Placeholder 6"/>
          <p:cNvSpPr>
            <a:spLocks noGrp="1"/>
          </p:cNvSpPr>
          <p:nvPr>
            <p:ph type="sldNum" sz="quarter" idx="12"/>
          </p:nvPr>
        </p:nvSpPr>
        <p:spPr/>
        <p:txBody>
          <a:bodyPr/>
          <a:lstStyle/>
          <a:p>
            <a:fld id="{1F539B23-E8DD-4516-AC01-6349D4301E36}" type="slidenum">
              <a:rPr lang="en-US" smtClean="0">
                <a:uFillTx/>
              </a:rPr>
              <a:t>‹#›</a:t>
            </a:fld>
            <a:endParaRPr lang="en-US" dirty="0">
              <a:uFillTx/>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r>
              <a:rPr lang="en-US" dirty="0">
                <a:uFillTx/>
              </a:rPr>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Click to edit Master text styles</a:t>
            </a:r>
          </a:p>
        </p:txBody>
      </p:sp>
      <p:sp>
        <p:nvSpPr>
          <p:cNvPr id="5" name="Date Placeholder 4"/>
          <p:cNvSpPr>
            <a:spLocks noGrp="1"/>
          </p:cNvSpPr>
          <p:nvPr>
            <p:ph type="dt" sz="half" idx="10"/>
          </p:nvPr>
        </p:nvSpPr>
        <p:spPr/>
        <p:txBody>
          <a:bodyPr/>
          <a:lstStyle/>
          <a:p>
            <a:fld id="{3B28E08E-0418-43B6-A201-58B9F446E85A}" type="datetimeFigureOut">
              <a:rPr lang="en-US" smtClean="0">
                <a:uFillTx/>
              </a:rPr>
              <a:t>10/6/2025</a:t>
            </a:fld>
            <a:endParaRPr lang="en-US" dirty="0">
              <a:uFillTx/>
            </a:endParaRPr>
          </a:p>
        </p:txBody>
      </p:sp>
      <p:sp>
        <p:nvSpPr>
          <p:cNvPr id="6" name="Footer Placeholder 5"/>
          <p:cNvSpPr>
            <a:spLocks noGrp="1"/>
          </p:cNvSpPr>
          <p:nvPr>
            <p:ph type="ftr" sz="quarter" idx="11"/>
          </p:nvPr>
        </p:nvSpPr>
        <p:spPr/>
        <p:txBody>
          <a:bodyPr/>
          <a:lstStyle/>
          <a:p>
            <a:endParaRPr lang="en-US" dirty="0">
              <a:uFillTx/>
            </a:endParaRPr>
          </a:p>
        </p:txBody>
      </p:sp>
      <p:sp>
        <p:nvSpPr>
          <p:cNvPr id="7" name="Slide Number Placeholder 6"/>
          <p:cNvSpPr>
            <a:spLocks noGrp="1"/>
          </p:cNvSpPr>
          <p:nvPr>
            <p:ph type="sldNum" sz="quarter" idx="12"/>
          </p:nvPr>
        </p:nvSpPr>
        <p:spPr/>
        <p:txBody>
          <a:bodyPr/>
          <a:lstStyle/>
          <a:p>
            <a:fld id="{1F539B23-E8DD-4516-AC01-6349D4301E36}" type="slidenum">
              <a:rPr lang="en-US" smtClean="0">
                <a:uFillTx/>
              </a:rPr>
              <a:t>‹#›</a:t>
            </a:fld>
            <a:endParaRPr lang="en-US" dirty="0">
              <a:uFillTx/>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uFillTx/>
              </a:rPr>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uFillTx/>
              </a:defRPr>
            </a:lvl1pPr>
          </a:lstStyle>
          <a:p>
            <a:fld id="{3B28E08E-0418-43B6-A201-58B9F446E85A}" type="datetimeFigureOut">
              <a:rPr lang="en-US" smtClean="0">
                <a:uFillTx/>
              </a:rPr>
              <a:t>10/6/2025</a:t>
            </a:fld>
            <a:endParaRPr lang="en-US" dirty="0">
              <a:uFillTx/>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uFillTx/>
              </a:defRPr>
            </a:lvl1pPr>
          </a:lstStyle>
          <a:p>
            <a:endParaRPr lang="en-US" dirty="0">
              <a:uFillTx/>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uFillTx/>
              </a:defRPr>
            </a:lvl1pPr>
          </a:lstStyle>
          <a:p>
            <a:fld id="{1F539B23-E8DD-4516-AC01-6349D4301E36}" type="slidenum">
              <a:rPr lang="en-US" smtClean="0">
                <a:uFillTx/>
              </a:rPr>
              <a:t>‹#›</a:t>
            </a:fld>
            <a:endParaRPr lang="en-US" dirty="0">
              <a:uFillTx/>
            </a:endParaRP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uFillTx/>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8E08E-0418-43B6-A201-58B9F446E85A}" type="datetimeFigureOut">
              <a:rPr lang="en-US" smtClean="0"/>
              <a:t>10/6/2025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39B23-E8DD-4516-AC01-6349D4301E36}" type="slidenum">
              <a:rPr lang="en-US" smtClean="0"/>
              <a:t>‹#›</a:t>
            </a:fld>
            <a:endParaRPr lang="en-US" dirty="0"/>
          </a:p>
        </p:txBody>
      </p:sp>
    </p:spTree>
    <p:extLst>
      <p:ext uri="{BB962C8B-B14F-4D97-AF65-F5344CB8AC3E}">
        <p14:creationId xmlns:p14="http://schemas.microsoft.com/office/powerpoint/2010/main" val="3602753152"/>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F43B51-CDFE-A75A-01C4-B11C041F275E}"/>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p:cNvSpPr>
            <a:spLocks noGrp="1"/>
          </p:cNvSpPr>
          <p:nvPr>
            <p:ph type="ctrTitle"/>
          </p:nvPr>
        </p:nvSpPr>
        <p:spPr>
          <a:xfrm>
            <a:off x="1066799" y="404728"/>
            <a:ext cx="10058400" cy="3123713"/>
          </a:xfrm>
        </p:spPr>
        <p:txBody>
          <a:bodyPr>
            <a:normAutofit/>
          </a:bodyPr>
          <a:lstStyle/>
          <a:p>
            <a:r>
              <a:rPr lang="en-US" b="1" dirty="0">
                <a:effectLst>
                  <a:outerShdw blurRad="38100" dist="38100" dir="2700000" algn="tl">
                    <a:srgbClr val="000000">
                      <a:alpha val="43137"/>
                    </a:srgbClr>
                  </a:outerShdw>
                </a:effectLst>
                <a:latin typeface="Baskerville Old Face" panose="02020602080505020303" pitchFamily="18" charset="0"/>
              </a:rPr>
              <a:t>Protecting Habitats and Homes</a:t>
            </a:r>
            <a:endParaRPr lang="en-US" b="1" dirty="0">
              <a:effectLst>
                <a:outerShdw blurRad="38100" dist="38100" dir="2700000" algn="tl">
                  <a:srgbClr val="000000">
                    <a:alpha val="43137"/>
                  </a:srgbClr>
                </a:outerShdw>
              </a:effectLst>
              <a:uFillTx/>
              <a:latin typeface="Baskerville Old Face" panose="02020602080505020303" pitchFamily="18" charset="0"/>
            </a:endParaRPr>
          </a:p>
        </p:txBody>
      </p:sp>
      <p:sp>
        <p:nvSpPr>
          <p:cNvPr id="3" name="Subtitle 2"/>
          <p:cNvSpPr>
            <a:spLocks noGrp="1"/>
          </p:cNvSpPr>
          <p:nvPr>
            <p:ph type="subTitle" idx="1"/>
          </p:nvPr>
        </p:nvSpPr>
        <p:spPr/>
        <p:txBody>
          <a:bodyPr/>
          <a:lstStyle/>
          <a:p>
            <a:r>
              <a:rPr lang="en-US" b="1" dirty="0">
                <a:effectLst>
                  <a:outerShdw blurRad="38100" dist="38100" dir="2700000" algn="tl">
                    <a:srgbClr val="000000">
                      <a:alpha val="43137"/>
                    </a:srgbClr>
                  </a:outerShdw>
                </a:effectLst>
                <a:latin typeface="Baskerville Old Face" panose="02020602080505020303" pitchFamily="18" charset="0"/>
              </a:rPr>
              <a:t>Synthesizing flood protection and natural floodplain functions in Umatilla County</a:t>
            </a:r>
          </a:p>
        </p:txBody>
      </p:sp>
      <p:pic>
        <p:nvPicPr>
          <p:cNvPr id="4" name="Picture 3"/>
          <p:cNvPicPr>
            <a:picLocks noChangeAspect="1"/>
          </p:cNvPicPr>
          <p:nvPr/>
        </p:nvPicPr>
        <p:blipFill>
          <a:blip r:embed="rId3" cstate="print"/>
          <a:stretch>
            <a:fillRect/>
          </a:stretch>
        </p:blipFill>
        <p:spPr>
          <a:xfrm>
            <a:off x="5587275" y="608764"/>
            <a:ext cx="1017447" cy="1596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8618"/>
            <a:ext cx="10515600" cy="1325563"/>
          </a:xfrm>
        </p:spPr>
        <p:txBody>
          <a:bodyPr/>
          <a:lstStyle/>
          <a:p>
            <a:pPr algn="ctr"/>
            <a:r>
              <a:rPr lang="en-US" b="1" dirty="0">
                <a:effectLst>
                  <a:outerShdw blurRad="38100" dist="38100" dir="2700000" algn="tl">
                    <a:srgbClr val="000000">
                      <a:alpha val="43137"/>
                    </a:srgbClr>
                  </a:outerShdw>
                </a:effectLst>
              </a:rPr>
              <a:t>2020 Flood Event Photos</a:t>
            </a:r>
          </a:p>
        </p:txBody>
      </p:sp>
      <p:sp>
        <p:nvSpPr>
          <p:cNvPr id="7" name="TextBox 6">
            <a:extLst>
              <a:ext uri="{FF2B5EF4-FFF2-40B4-BE49-F238E27FC236}">
                <a16:creationId xmlns:a16="http://schemas.microsoft.com/office/drawing/2014/main" id="{0FC60B2A-0CE7-9E8D-27E6-F5C0A5CE12AD}"/>
              </a:ext>
            </a:extLst>
          </p:cNvPr>
          <p:cNvSpPr txBox="1"/>
          <p:nvPr/>
        </p:nvSpPr>
        <p:spPr>
          <a:xfrm>
            <a:off x="7145098" y="6460942"/>
            <a:ext cx="6561206" cy="261610"/>
          </a:xfrm>
          <a:prstGeom prst="rect">
            <a:avLst/>
          </a:prstGeom>
        </p:spPr>
        <p:txBody>
          <a:bodyPr wrap="square" rtlCol="0">
            <a:spAutoFit/>
          </a:bodyPr>
          <a:lstStyle/>
          <a:p>
            <a:r>
              <a:rPr lang="en-US" sz="1100" dirty="0"/>
              <a:t>https://storymaps.arcgis.com/stories/cb570e3df4e14e03a096b0b920534db9</a:t>
            </a:r>
          </a:p>
        </p:txBody>
      </p:sp>
      <p:pic>
        <p:nvPicPr>
          <p:cNvPr id="1026" name="Picture 2">
            <a:extLst>
              <a:ext uri="{FF2B5EF4-FFF2-40B4-BE49-F238E27FC236}">
                <a16:creationId xmlns:a16="http://schemas.microsoft.com/office/drawing/2014/main" id="{3176EC06-4ED8-1CF5-FE64-DDDAF66F9C5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385210" y="1931668"/>
            <a:ext cx="6044304" cy="29382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5ACFA66-0A5E-1D62-44A5-6FC854B2A0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0127" y="2194454"/>
            <a:ext cx="7801954" cy="3792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20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8618"/>
            <a:ext cx="10515600" cy="1325563"/>
          </a:xfrm>
        </p:spPr>
        <p:txBody>
          <a:bodyPr/>
          <a:lstStyle/>
          <a:p>
            <a:pPr algn="ctr"/>
            <a:r>
              <a:rPr lang="en-US" b="1" dirty="0">
                <a:effectLst>
                  <a:outerShdw blurRad="38100" dist="38100" dir="2700000" algn="tl">
                    <a:srgbClr val="000000">
                      <a:alpha val="43137"/>
                    </a:srgbClr>
                  </a:outerShdw>
                </a:effectLst>
              </a:rPr>
              <a:t>2020 Flood Events</a:t>
            </a:r>
          </a:p>
        </p:txBody>
      </p:sp>
      <p:sp>
        <p:nvSpPr>
          <p:cNvPr id="7" name="TextBox 6">
            <a:extLst>
              <a:ext uri="{FF2B5EF4-FFF2-40B4-BE49-F238E27FC236}">
                <a16:creationId xmlns:a16="http://schemas.microsoft.com/office/drawing/2014/main" id="{0FC60B2A-0CE7-9E8D-27E6-F5C0A5CE12AD}"/>
              </a:ext>
            </a:extLst>
          </p:cNvPr>
          <p:cNvSpPr txBox="1"/>
          <p:nvPr/>
        </p:nvSpPr>
        <p:spPr>
          <a:xfrm>
            <a:off x="7145098" y="6460942"/>
            <a:ext cx="6561206" cy="261610"/>
          </a:xfrm>
          <a:prstGeom prst="rect">
            <a:avLst/>
          </a:prstGeom>
        </p:spPr>
        <p:txBody>
          <a:bodyPr wrap="square" rtlCol="0">
            <a:spAutoFit/>
          </a:bodyPr>
          <a:lstStyle/>
          <a:p>
            <a:r>
              <a:rPr lang="en-US" sz="1100" dirty="0"/>
              <a:t>https://storymaps.arcgis.com/stories/cb570e3df4e14e03a096b0b920534db9</a:t>
            </a:r>
          </a:p>
        </p:txBody>
      </p:sp>
      <p:sp>
        <p:nvSpPr>
          <p:cNvPr id="5" name="AutoShape 4">
            <a:extLst>
              <a:ext uri="{FF2B5EF4-FFF2-40B4-BE49-F238E27FC236}">
                <a16:creationId xmlns:a16="http://schemas.microsoft.com/office/drawing/2014/main" id="{9CAFCA2B-8A80-B7F7-CDC0-684B926FA5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a:extLst>
              <a:ext uri="{FF2B5EF4-FFF2-40B4-BE49-F238E27FC236}">
                <a16:creationId xmlns:a16="http://schemas.microsoft.com/office/drawing/2014/main" id="{7C9F23AF-480B-A993-A5FA-5A0CFCF23EF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0427C532-70C0-5B27-ED9F-AA53AA9EB8F9}"/>
              </a:ext>
            </a:extLst>
          </p:cNvPr>
          <p:cNvPicPr>
            <a:picLocks noChangeAspect="1"/>
          </p:cNvPicPr>
          <p:nvPr/>
        </p:nvPicPr>
        <p:blipFill>
          <a:blip r:embed="rId2"/>
          <a:stretch>
            <a:fillRect/>
          </a:stretch>
        </p:blipFill>
        <p:spPr>
          <a:xfrm>
            <a:off x="0" y="378618"/>
            <a:ext cx="12191999" cy="5927644"/>
          </a:xfrm>
          <a:prstGeom prst="rect">
            <a:avLst/>
          </a:prstGeom>
        </p:spPr>
      </p:pic>
    </p:spTree>
    <p:extLst>
      <p:ext uri="{BB962C8B-B14F-4D97-AF65-F5344CB8AC3E}">
        <p14:creationId xmlns:p14="http://schemas.microsoft.com/office/powerpoint/2010/main" val="187949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8618"/>
            <a:ext cx="10515600" cy="1325563"/>
          </a:xfrm>
        </p:spPr>
        <p:txBody>
          <a:bodyPr/>
          <a:lstStyle/>
          <a:p>
            <a:pPr algn="ctr"/>
            <a:r>
              <a:rPr lang="en-US" b="1" dirty="0">
                <a:effectLst>
                  <a:outerShdw blurRad="38100" dist="38100" dir="2700000" algn="tl">
                    <a:srgbClr val="000000">
                      <a:alpha val="43137"/>
                    </a:srgbClr>
                  </a:outerShdw>
                </a:effectLst>
              </a:rPr>
              <a:t>2020 Flood Events</a:t>
            </a:r>
          </a:p>
        </p:txBody>
      </p:sp>
      <p:sp>
        <p:nvSpPr>
          <p:cNvPr id="7" name="TextBox 6">
            <a:extLst>
              <a:ext uri="{FF2B5EF4-FFF2-40B4-BE49-F238E27FC236}">
                <a16:creationId xmlns:a16="http://schemas.microsoft.com/office/drawing/2014/main" id="{0FC60B2A-0CE7-9E8D-27E6-F5C0A5CE12AD}"/>
              </a:ext>
            </a:extLst>
          </p:cNvPr>
          <p:cNvSpPr txBox="1"/>
          <p:nvPr/>
        </p:nvSpPr>
        <p:spPr>
          <a:xfrm>
            <a:off x="7145098" y="6460942"/>
            <a:ext cx="6561206" cy="261610"/>
          </a:xfrm>
          <a:prstGeom prst="rect">
            <a:avLst/>
          </a:prstGeom>
        </p:spPr>
        <p:txBody>
          <a:bodyPr wrap="square" rtlCol="0">
            <a:spAutoFit/>
          </a:bodyPr>
          <a:lstStyle/>
          <a:p>
            <a:r>
              <a:rPr lang="en-US" sz="1100" dirty="0"/>
              <a:t>https://storymaps.arcgis.com/stories/cb570e3df4e14e03a096b0b920534db9</a:t>
            </a:r>
          </a:p>
        </p:txBody>
      </p:sp>
      <p:sp>
        <p:nvSpPr>
          <p:cNvPr id="5" name="AutoShape 4">
            <a:extLst>
              <a:ext uri="{FF2B5EF4-FFF2-40B4-BE49-F238E27FC236}">
                <a16:creationId xmlns:a16="http://schemas.microsoft.com/office/drawing/2014/main" id="{9CAFCA2B-8A80-B7F7-CDC0-684B926FA5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a:extLst>
              <a:ext uri="{FF2B5EF4-FFF2-40B4-BE49-F238E27FC236}">
                <a16:creationId xmlns:a16="http://schemas.microsoft.com/office/drawing/2014/main" id="{7C9F23AF-480B-A993-A5FA-5A0CFCF23EF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8653DD4B-4F3D-50C1-371D-406950D39553}"/>
              </a:ext>
            </a:extLst>
          </p:cNvPr>
          <p:cNvPicPr>
            <a:picLocks noChangeAspect="1"/>
          </p:cNvPicPr>
          <p:nvPr/>
        </p:nvPicPr>
        <p:blipFill>
          <a:blip r:embed="rId2"/>
          <a:stretch>
            <a:fillRect/>
          </a:stretch>
        </p:blipFill>
        <p:spPr>
          <a:xfrm>
            <a:off x="0" y="233559"/>
            <a:ext cx="12192000" cy="5925313"/>
          </a:xfrm>
          <a:prstGeom prst="rect">
            <a:avLst/>
          </a:prstGeom>
        </p:spPr>
      </p:pic>
    </p:spTree>
    <p:extLst>
      <p:ext uri="{BB962C8B-B14F-4D97-AF65-F5344CB8AC3E}">
        <p14:creationId xmlns:p14="http://schemas.microsoft.com/office/powerpoint/2010/main" val="3145548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8618"/>
            <a:ext cx="10515600" cy="1325563"/>
          </a:xfrm>
        </p:spPr>
        <p:txBody>
          <a:bodyPr/>
          <a:lstStyle/>
          <a:p>
            <a:pPr algn="ctr"/>
            <a:r>
              <a:rPr lang="en-US" b="1" dirty="0">
                <a:effectLst>
                  <a:outerShdw blurRad="38100" dist="38100" dir="2700000" algn="tl">
                    <a:srgbClr val="000000">
                      <a:alpha val="43137"/>
                    </a:srgbClr>
                  </a:outerShdw>
                </a:effectLst>
              </a:rPr>
              <a:t>2020 Flood Events</a:t>
            </a:r>
          </a:p>
        </p:txBody>
      </p:sp>
      <p:sp>
        <p:nvSpPr>
          <p:cNvPr id="5" name="AutoShape 4">
            <a:extLst>
              <a:ext uri="{FF2B5EF4-FFF2-40B4-BE49-F238E27FC236}">
                <a16:creationId xmlns:a16="http://schemas.microsoft.com/office/drawing/2014/main" id="{9CAFCA2B-8A80-B7F7-CDC0-684B926FA5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a:extLst>
              <a:ext uri="{FF2B5EF4-FFF2-40B4-BE49-F238E27FC236}">
                <a16:creationId xmlns:a16="http://schemas.microsoft.com/office/drawing/2014/main" id="{7C9F23AF-480B-A993-A5FA-5A0CFCF23EF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1DD36A68-3959-6994-6532-06AA6B1FE043}"/>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85261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0152E-8C16-6899-67C2-448B2E9EB1F8}"/>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p:cNvSpPr>
            <a:spLocks noGrp="1"/>
          </p:cNvSpPr>
          <p:nvPr>
            <p:ph type="title"/>
          </p:nvPr>
        </p:nvSpPr>
        <p:spPr>
          <a:xfrm>
            <a:off x="838200" y="234684"/>
            <a:ext cx="10515600" cy="1325563"/>
          </a:xfrm>
        </p:spPr>
        <p:txBody>
          <a:bodyPr/>
          <a:lstStyle/>
          <a:p>
            <a:pPr algn="ctr"/>
            <a:r>
              <a:rPr lang="en-US" b="1" dirty="0">
                <a:effectLst>
                  <a:outerShdw blurRad="38100" dist="38100" dir="2700000" algn="tl">
                    <a:srgbClr val="000000">
                      <a:alpha val="43137"/>
                    </a:srgbClr>
                  </a:outerShdw>
                </a:effectLst>
              </a:rPr>
              <a:t>Post-Event and SWCD Involvement</a:t>
            </a:r>
          </a:p>
        </p:txBody>
      </p:sp>
      <p:sp>
        <p:nvSpPr>
          <p:cNvPr id="4" name="TextBox 3">
            <a:extLst>
              <a:ext uri="{FF2B5EF4-FFF2-40B4-BE49-F238E27FC236}">
                <a16:creationId xmlns:a16="http://schemas.microsoft.com/office/drawing/2014/main" id="{726B504B-06ED-F0C5-5F67-C6CC52B3F6AC}"/>
              </a:ext>
            </a:extLst>
          </p:cNvPr>
          <p:cNvSpPr txBox="1"/>
          <p:nvPr/>
        </p:nvSpPr>
        <p:spPr>
          <a:xfrm>
            <a:off x="460903" y="1560247"/>
            <a:ext cx="5931431" cy="4524315"/>
          </a:xfrm>
          <a:prstGeom prst="rect">
            <a:avLst/>
          </a:prstGeom>
        </p:spPr>
        <p:txBody>
          <a:bodyPr wrap="square" rtlCol="0">
            <a:spAutoFit/>
          </a:bodyPr>
          <a:lstStyle/>
          <a:p>
            <a:pPr marL="285750" indent="-285750">
              <a:buFont typeface="Arial" panose="020B0604020202020204" pitchFamily="34" charset="0"/>
              <a:buChar char="•"/>
            </a:pPr>
            <a:r>
              <a:rPr lang="en-US" sz="2400" dirty="0"/>
              <a:t>Post-event, the Umatilla SWCD recognized the need for a collaborative, all-hands-on-deck approach to achieve lasting restorative solutions that protected property while also ensuring habitat restoration and expansion.</a:t>
            </a:r>
          </a:p>
          <a:p>
            <a:pPr marL="285750" indent="-285750">
              <a:buFont typeface="Arial" panose="020B0604020202020204" pitchFamily="34" charset="0"/>
              <a:buChar char="•"/>
            </a:pPr>
            <a:r>
              <a:rPr lang="en-US" sz="2400" dirty="0"/>
              <a:t>To that end, we proposed and secured an agreement with Umatilla County to take the lead on all flooding restoration projects in the county, which allowed us to act as the “point of the spear” for both landowners and municipalities affected by the flood.</a:t>
            </a:r>
          </a:p>
          <a:p>
            <a:pPr lvl="2"/>
            <a:endParaRPr lang="en-US" sz="2400" dirty="0"/>
          </a:p>
        </p:txBody>
      </p:sp>
      <p:pic>
        <p:nvPicPr>
          <p:cNvPr id="5" name="Picture 4">
            <a:extLst>
              <a:ext uri="{FF2B5EF4-FFF2-40B4-BE49-F238E27FC236}">
                <a16:creationId xmlns:a16="http://schemas.microsoft.com/office/drawing/2014/main" id="{F1AF7025-2E6D-D0DD-73F3-93F853C56C81}"/>
              </a:ext>
            </a:extLst>
          </p:cNvPr>
          <p:cNvPicPr>
            <a:picLocks noChangeAspect="1"/>
          </p:cNvPicPr>
          <p:nvPr/>
        </p:nvPicPr>
        <p:blipFill>
          <a:blip r:embed="rId3"/>
          <a:stretch>
            <a:fillRect/>
          </a:stretch>
        </p:blipFill>
        <p:spPr>
          <a:xfrm>
            <a:off x="6392334" y="2173041"/>
            <a:ext cx="5338763" cy="3544995"/>
          </a:xfrm>
          <a:prstGeom prst="rect">
            <a:avLst/>
          </a:prstGeom>
        </p:spPr>
      </p:pic>
      <p:sp>
        <p:nvSpPr>
          <p:cNvPr id="8" name="TextBox 7">
            <a:extLst>
              <a:ext uri="{FF2B5EF4-FFF2-40B4-BE49-F238E27FC236}">
                <a16:creationId xmlns:a16="http://schemas.microsoft.com/office/drawing/2014/main" id="{3E9678A4-1FE6-AB5B-FF2D-BABA8B468743}"/>
              </a:ext>
            </a:extLst>
          </p:cNvPr>
          <p:cNvSpPr txBox="1"/>
          <p:nvPr/>
        </p:nvSpPr>
        <p:spPr>
          <a:xfrm>
            <a:off x="5748867" y="6484816"/>
            <a:ext cx="6336741" cy="276999"/>
          </a:xfrm>
          <a:prstGeom prst="rect">
            <a:avLst/>
          </a:prstGeom>
          <a:noFill/>
        </p:spPr>
        <p:txBody>
          <a:bodyPr wrap="square">
            <a:spAutoFit/>
          </a:bodyPr>
          <a:lstStyle/>
          <a:p>
            <a:r>
              <a:rPr lang="en-US" sz="600" dirty="0"/>
              <a:t>https://www.google.com/url?sa=i&amp;url=https%3A%2F%2Fwww.eastoregonian.com%2Fnews%2Flocal%2Fnever-again-becomes-rally-cry-for-mckay-creek-flooding%2Farticle_c5435ffe-6142-11e9-8e4f-cf11c74494b0.html&amp;psig=AOvVaw1MZYtQRGgWKfEPPztppHhC&amp;ust=1724270172973000&amp;source=images&amp;cd=vfe&amp;opi=89978449&amp;ved=0CBcQjhxqFwoTCPD6iouthIgDFQAAAAAdAAAAABAE</a:t>
            </a:r>
          </a:p>
        </p:txBody>
      </p:sp>
      <p:sp>
        <p:nvSpPr>
          <p:cNvPr id="9" name="TextBox 8">
            <a:extLst>
              <a:ext uri="{FF2B5EF4-FFF2-40B4-BE49-F238E27FC236}">
                <a16:creationId xmlns:a16="http://schemas.microsoft.com/office/drawing/2014/main" id="{257372F9-3CAD-8B90-C958-142900973834}"/>
              </a:ext>
            </a:extLst>
          </p:cNvPr>
          <p:cNvSpPr txBox="1"/>
          <p:nvPr/>
        </p:nvSpPr>
        <p:spPr>
          <a:xfrm>
            <a:off x="7690010" y="5718036"/>
            <a:ext cx="2454454" cy="307777"/>
          </a:xfrm>
          <a:prstGeom prst="rect">
            <a:avLst/>
          </a:prstGeom>
        </p:spPr>
        <p:txBody>
          <a:bodyPr wrap="none" rtlCol="0">
            <a:spAutoFit/>
          </a:bodyPr>
          <a:lstStyle/>
          <a:p>
            <a:r>
              <a:rPr lang="en-US" sz="1400" dirty="0"/>
              <a:t>Image from the </a:t>
            </a:r>
            <a:r>
              <a:rPr lang="en-US" sz="1400" i="1" dirty="0"/>
              <a:t>East Oregonian</a:t>
            </a:r>
          </a:p>
        </p:txBody>
      </p:sp>
    </p:spTree>
    <p:extLst>
      <p:ext uri="{BB962C8B-B14F-4D97-AF65-F5344CB8AC3E}">
        <p14:creationId xmlns:p14="http://schemas.microsoft.com/office/powerpoint/2010/main" val="2171842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0152E-8C16-6899-67C2-448B2E9EB1F8}"/>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p:cNvSpPr>
            <a:spLocks noGrp="1"/>
          </p:cNvSpPr>
          <p:nvPr>
            <p:ph type="title"/>
          </p:nvPr>
        </p:nvSpPr>
        <p:spPr>
          <a:xfrm>
            <a:off x="838200" y="234684"/>
            <a:ext cx="10515600" cy="1325563"/>
          </a:xfrm>
        </p:spPr>
        <p:txBody>
          <a:bodyPr/>
          <a:lstStyle/>
          <a:p>
            <a:pPr algn="ctr"/>
            <a:r>
              <a:rPr lang="en-US" b="1" dirty="0">
                <a:effectLst>
                  <a:outerShdw blurRad="38100" dist="38100" dir="2700000" algn="tl">
                    <a:srgbClr val="000000">
                      <a:alpha val="43137"/>
                    </a:srgbClr>
                  </a:outerShdw>
                </a:effectLst>
              </a:rPr>
              <a:t>Challenges</a:t>
            </a:r>
          </a:p>
        </p:txBody>
      </p:sp>
      <p:sp>
        <p:nvSpPr>
          <p:cNvPr id="4" name="TextBox 3">
            <a:extLst>
              <a:ext uri="{FF2B5EF4-FFF2-40B4-BE49-F238E27FC236}">
                <a16:creationId xmlns:a16="http://schemas.microsoft.com/office/drawing/2014/main" id="{726B504B-06ED-F0C5-5F67-C6CC52B3F6AC}"/>
              </a:ext>
            </a:extLst>
          </p:cNvPr>
          <p:cNvSpPr txBox="1"/>
          <p:nvPr/>
        </p:nvSpPr>
        <p:spPr>
          <a:xfrm>
            <a:off x="186267" y="2023533"/>
            <a:ext cx="11674039" cy="4401205"/>
          </a:xfrm>
          <a:prstGeom prst="rect">
            <a:avLst/>
          </a:prstGeom>
        </p:spPr>
        <p:txBody>
          <a:bodyPr wrap="square" rtlCol="0">
            <a:spAutoFit/>
          </a:bodyPr>
          <a:lstStyle/>
          <a:p>
            <a:pPr marL="285750" indent="-285750">
              <a:buFont typeface="Arial" panose="020B0604020202020204" pitchFamily="34" charset="0"/>
              <a:buChar char="•"/>
            </a:pPr>
            <a:r>
              <a:rPr lang="en-US" sz="2800" dirty="0"/>
              <a:t>Recognizing that we needed all players at the table to tackle such a task, we called together a Umatilla County Flood Restoration Town Hall and invited all regulatory authorities, landowners, water control districts, cities, and federal authorities.</a:t>
            </a:r>
          </a:p>
          <a:p>
            <a:pPr marL="285750" indent="-285750">
              <a:buFont typeface="Arial" panose="020B0604020202020204" pitchFamily="34" charset="0"/>
              <a:buChar char="•"/>
            </a:pPr>
            <a:r>
              <a:rPr lang="en-US" sz="2800" dirty="0"/>
              <a:t>We quickly discovered that there were differing perspectives on what the restoration response to the flood should look like. However, through multiple group meetings, we were able to nail down a united approach towards some solutions.</a:t>
            </a:r>
          </a:p>
          <a:p>
            <a:pPr marL="285750" indent="-285750">
              <a:buFont typeface="Arial" panose="020B0604020202020204" pitchFamily="34" charset="0"/>
              <a:buChar char="•"/>
            </a:pPr>
            <a:r>
              <a:rPr lang="en-US" sz="2800" dirty="0"/>
              <a:t>We learned that there are four primary challenges to large-scale floodplain restoration:</a:t>
            </a:r>
          </a:p>
        </p:txBody>
      </p:sp>
    </p:spTree>
    <p:extLst>
      <p:ext uri="{BB962C8B-B14F-4D97-AF65-F5344CB8AC3E}">
        <p14:creationId xmlns:p14="http://schemas.microsoft.com/office/powerpoint/2010/main" val="430361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0152E-8C16-6899-67C2-448B2E9EB1F8}"/>
              </a:ext>
            </a:extLst>
          </p:cNvPr>
          <p:cNvPicPr>
            <a:picLocks noChangeAspect="1"/>
          </p:cNvPicPr>
          <p:nvPr/>
        </p:nvPicPr>
        <p:blipFill>
          <a:blip r:embed="rId2"/>
          <a:stretch>
            <a:fillRect/>
          </a:stretch>
        </p:blipFill>
        <p:spPr>
          <a:xfrm>
            <a:off x="0" y="1"/>
            <a:ext cx="12192000" cy="6857999"/>
          </a:xfrm>
          <a:prstGeom prst="rect">
            <a:avLst/>
          </a:prstGeom>
        </p:spPr>
      </p:pic>
      <p:sp>
        <p:nvSpPr>
          <p:cNvPr id="2" name="Title 1"/>
          <p:cNvSpPr>
            <a:spLocks noGrp="1"/>
          </p:cNvSpPr>
          <p:nvPr>
            <p:ph type="title"/>
          </p:nvPr>
        </p:nvSpPr>
        <p:spPr>
          <a:xfrm>
            <a:off x="838200" y="2766218"/>
            <a:ext cx="10515600" cy="1325563"/>
          </a:xfrm>
        </p:spPr>
        <p:txBody>
          <a:bodyPr>
            <a:normAutofit fontScale="90000"/>
          </a:bodyPr>
          <a:lstStyle/>
          <a:p>
            <a:pPr algn="ctr"/>
            <a:r>
              <a:rPr lang="en-US" b="1" dirty="0">
                <a:effectLst>
                  <a:outerShdw blurRad="38100" dist="38100" dir="2700000" algn="tl">
                    <a:srgbClr val="000000">
                      <a:alpha val="43137"/>
                    </a:srgbClr>
                  </a:outerShdw>
                </a:effectLst>
              </a:rPr>
              <a:t>Partnerships</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Permitting</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Cost</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Time</a:t>
            </a:r>
          </a:p>
        </p:txBody>
      </p:sp>
      <p:sp>
        <p:nvSpPr>
          <p:cNvPr id="4" name="TextBox 3">
            <a:extLst>
              <a:ext uri="{FF2B5EF4-FFF2-40B4-BE49-F238E27FC236}">
                <a16:creationId xmlns:a16="http://schemas.microsoft.com/office/drawing/2014/main" id="{7582C146-2EBF-6881-E193-DDDBA99CAE53}"/>
              </a:ext>
            </a:extLst>
          </p:cNvPr>
          <p:cNvSpPr txBox="1"/>
          <p:nvPr/>
        </p:nvSpPr>
        <p:spPr>
          <a:xfrm>
            <a:off x="1768116" y="967611"/>
            <a:ext cx="8655767" cy="830997"/>
          </a:xfrm>
          <a:prstGeom prst="rect">
            <a:avLst/>
          </a:prstGeom>
        </p:spPr>
        <p:txBody>
          <a:bodyPr wrap="none" rtlCol="0">
            <a:spAutoFit/>
          </a:bodyPr>
          <a:lstStyle/>
          <a:p>
            <a:r>
              <a:rPr lang="en-US" sz="4800" dirty="0"/>
              <a:t>Floodplain Restoration Challenges</a:t>
            </a:r>
          </a:p>
        </p:txBody>
      </p:sp>
    </p:spTree>
    <p:extLst>
      <p:ext uri="{BB962C8B-B14F-4D97-AF65-F5344CB8AC3E}">
        <p14:creationId xmlns:p14="http://schemas.microsoft.com/office/powerpoint/2010/main" val="430899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4D350E-1D6A-5825-5962-121A72F0B8C4}"/>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p:cNvSpPr>
            <a:spLocks noGrp="1"/>
          </p:cNvSpPr>
          <p:nvPr>
            <p:ph type="title"/>
          </p:nvPr>
        </p:nvSpPr>
        <p:spPr/>
        <p:txBody>
          <a:bodyPr/>
          <a:lstStyle/>
          <a:p>
            <a:pPr algn="ctr"/>
            <a:r>
              <a:rPr lang="en-US" dirty="0"/>
              <a:t>Partnerships, Permitting, Cost, and Time Expanded</a:t>
            </a:r>
            <a:r>
              <a:rPr lang="en-US" dirty="0">
                <a:uFillTx/>
              </a:rPr>
              <a:t> </a:t>
            </a:r>
          </a:p>
        </p:txBody>
      </p:sp>
      <p:sp>
        <p:nvSpPr>
          <p:cNvPr id="3" name="Content Placeholder 2"/>
          <p:cNvSpPr>
            <a:spLocks noGrp="1"/>
          </p:cNvSpPr>
          <p:nvPr>
            <p:ph idx="1"/>
          </p:nvPr>
        </p:nvSpPr>
        <p:spPr>
          <a:xfrm>
            <a:off x="211667" y="1690687"/>
            <a:ext cx="11768665" cy="5099580"/>
          </a:xfrm>
        </p:spPr>
        <p:txBody>
          <a:bodyPr>
            <a:normAutofit fontScale="92500" lnSpcReduction="10000"/>
          </a:bodyPr>
          <a:lstStyle/>
          <a:p>
            <a:r>
              <a:rPr lang="en-US" dirty="0"/>
              <a:t>Partnerships: Work within the floodplain requires excellent communication and relationships between the myriads of regulatory authorities and stakeholders, and teamwork is essential for success. Oftentimes, many of the stakeholders come to the table with entirely different goals and objectives, which may seem to oppose others. </a:t>
            </a:r>
          </a:p>
          <a:p>
            <a:r>
              <a:rPr lang="en-US" dirty="0"/>
              <a:t>Permitting: Work within the floodplain requires navigation of multiple permits and agencies, requiring a high level of knowledge to successfully and quickly achieve permitting authority to implement a project. The permitting process is difficult and can cost a lot of money, which can make it feel out of reach for many. </a:t>
            </a:r>
          </a:p>
          <a:p>
            <a:r>
              <a:rPr lang="en-US" dirty="0"/>
              <a:t>Cost: Limited grant or funding opportunities for stabilization projects coupled with the high cost of consultation and construction can make many projects unrealistic for landowners or small municipalities. </a:t>
            </a:r>
          </a:p>
          <a:p>
            <a:r>
              <a:rPr lang="en-US" dirty="0"/>
              <a:t>Time: Dynamic river systems and the permitting difficulties lengthen the time from project start to implementation, often preventing project achievability before the river or stream changes enough to invalidate the project. </a:t>
            </a:r>
          </a:p>
          <a:p>
            <a:endParaRPr lang="en-US" dirty="0"/>
          </a:p>
          <a:p>
            <a:endParaRPr lang="en-US" dirty="0">
              <a:uFillTx/>
            </a:endParaRPr>
          </a:p>
          <a:p>
            <a:endParaRPr lang="en-US" dirty="0">
              <a:uFillTx/>
            </a:endParaRPr>
          </a:p>
          <a:p>
            <a:pPr marL="0" indent="0">
              <a:buNone/>
            </a:pPr>
            <a:endParaRPr lang="en-US" sz="2000" dirty="0">
              <a:uFillTx/>
            </a:endParaRPr>
          </a:p>
          <a:p>
            <a:pPr marL="0" indent="0">
              <a:buNone/>
            </a:pPr>
            <a:endParaRPr lang="en-US" sz="2000" dirty="0">
              <a:uFillTx/>
            </a:endParaRPr>
          </a:p>
        </p:txBody>
      </p:sp>
    </p:spTree>
    <p:extLst>
      <p:ext uri="{BB962C8B-B14F-4D97-AF65-F5344CB8AC3E}">
        <p14:creationId xmlns:p14="http://schemas.microsoft.com/office/powerpoint/2010/main" val="3172866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0152E-8C16-6899-67C2-448B2E9EB1F8}"/>
              </a:ext>
            </a:extLst>
          </p:cNvPr>
          <p:cNvPicPr>
            <a:picLocks noChangeAspect="1"/>
          </p:cNvPicPr>
          <p:nvPr/>
        </p:nvPicPr>
        <p:blipFill>
          <a:blip r:embed="rId2"/>
          <a:stretch>
            <a:fillRect/>
          </a:stretch>
        </p:blipFill>
        <p:spPr>
          <a:xfrm>
            <a:off x="0" y="1"/>
            <a:ext cx="12192000" cy="6857999"/>
          </a:xfrm>
          <a:prstGeom prst="rect">
            <a:avLst/>
          </a:prstGeom>
        </p:spPr>
      </p:pic>
      <p:sp>
        <p:nvSpPr>
          <p:cNvPr id="2" name="Title 1"/>
          <p:cNvSpPr>
            <a:spLocks noGrp="1"/>
          </p:cNvSpPr>
          <p:nvPr>
            <p:ph type="title"/>
          </p:nvPr>
        </p:nvSpPr>
        <p:spPr>
          <a:xfrm>
            <a:off x="838200" y="2766218"/>
            <a:ext cx="10515600" cy="1325563"/>
          </a:xfrm>
        </p:spPr>
        <p:txBody>
          <a:bodyPr>
            <a:normAutofit/>
          </a:bodyPr>
          <a:lstStyle/>
          <a:p>
            <a:pPr algn="ctr"/>
            <a:r>
              <a:rPr lang="en-US" b="1" dirty="0">
                <a:effectLst>
                  <a:outerShdw blurRad="38100" dist="38100" dir="2700000" algn="tl">
                    <a:srgbClr val="000000">
                      <a:alpha val="43137"/>
                    </a:srgbClr>
                  </a:outerShdw>
                </a:effectLst>
              </a:rPr>
              <a:t>Solutions</a:t>
            </a:r>
          </a:p>
        </p:txBody>
      </p:sp>
    </p:spTree>
    <p:extLst>
      <p:ext uri="{BB962C8B-B14F-4D97-AF65-F5344CB8AC3E}">
        <p14:creationId xmlns:p14="http://schemas.microsoft.com/office/powerpoint/2010/main" val="4124754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0152E-8C16-6899-67C2-448B2E9EB1F8}"/>
              </a:ext>
            </a:extLst>
          </p:cNvPr>
          <p:cNvPicPr>
            <a:picLocks noChangeAspect="1"/>
          </p:cNvPicPr>
          <p:nvPr/>
        </p:nvPicPr>
        <p:blipFill>
          <a:blip r:embed="rId2"/>
          <a:stretch>
            <a:fillRect/>
          </a:stretch>
        </p:blipFill>
        <p:spPr>
          <a:xfrm>
            <a:off x="0" y="1"/>
            <a:ext cx="12192000" cy="6857999"/>
          </a:xfrm>
          <a:prstGeom prst="rect">
            <a:avLst/>
          </a:prstGeom>
        </p:spPr>
      </p:pic>
      <p:sp>
        <p:nvSpPr>
          <p:cNvPr id="2" name="Title 1"/>
          <p:cNvSpPr>
            <a:spLocks noGrp="1"/>
          </p:cNvSpPr>
          <p:nvPr>
            <p:ph type="title"/>
          </p:nvPr>
        </p:nvSpPr>
        <p:spPr>
          <a:xfrm>
            <a:off x="838200" y="234684"/>
            <a:ext cx="10515600" cy="1325563"/>
          </a:xfrm>
        </p:spPr>
        <p:txBody>
          <a:bodyPr/>
          <a:lstStyle/>
          <a:p>
            <a:pPr algn="ctr"/>
            <a:r>
              <a:rPr lang="en-US" b="1" dirty="0">
                <a:effectLst>
                  <a:outerShdw blurRad="38100" dist="38100" dir="2700000" algn="tl">
                    <a:srgbClr val="000000">
                      <a:alpha val="43137"/>
                    </a:srgbClr>
                  </a:outerShdw>
                </a:effectLst>
              </a:rPr>
              <a:t>Bring All Partners to the Table</a:t>
            </a:r>
          </a:p>
        </p:txBody>
      </p:sp>
      <p:sp>
        <p:nvSpPr>
          <p:cNvPr id="4" name="TextBox 3">
            <a:extLst>
              <a:ext uri="{FF2B5EF4-FFF2-40B4-BE49-F238E27FC236}">
                <a16:creationId xmlns:a16="http://schemas.microsoft.com/office/drawing/2014/main" id="{726B504B-06ED-F0C5-5F67-C6CC52B3F6AC}"/>
              </a:ext>
            </a:extLst>
          </p:cNvPr>
          <p:cNvSpPr txBox="1"/>
          <p:nvPr/>
        </p:nvSpPr>
        <p:spPr>
          <a:xfrm>
            <a:off x="455413" y="2798827"/>
            <a:ext cx="5640587" cy="1260345"/>
          </a:xfrm>
          <a:prstGeom prst="rect">
            <a:avLst/>
          </a:prstGeom>
        </p:spPr>
        <p:txBody>
          <a:bodyPr wrap="square" rtlCol="0">
            <a:spAutoFit/>
          </a:bodyPr>
          <a:lstStyle/>
          <a:p>
            <a:pPr marL="342900" marR="0" lvl="0" indent="-342900">
              <a:lnSpc>
                <a:spcPct val="107000"/>
              </a:lnSpc>
              <a:spcBef>
                <a:spcPts val="0"/>
              </a:spcBef>
              <a:spcAft>
                <a:spcPts val="0"/>
              </a:spcAft>
              <a:buFont typeface="Wingdings" panose="05000000000000000000" pitchFamily="2" charset="2"/>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Make sure all stakeholders are included</a:t>
            </a:r>
          </a:p>
          <a:p>
            <a:pPr marL="342900" marR="0" lvl="0" indent="-342900">
              <a:lnSpc>
                <a:spcPct val="107000"/>
              </a:lnSpc>
              <a:spcBef>
                <a:spcPts val="0"/>
              </a:spcBef>
              <a:spcAft>
                <a:spcPts val="0"/>
              </a:spcAft>
              <a:buFont typeface="Wingdings" panose="05000000000000000000" pitchFamily="2" charset="2"/>
              <a:buChar char="Ø"/>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Consider applying for a partnership grant</a:t>
            </a:r>
          </a:p>
          <a:p>
            <a:pPr marL="342900" marR="0" lvl="0" indent="-342900">
              <a:lnSpc>
                <a:spcPct val="107000"/>
              </a:lnSpc>
              <a:spcBef>
                <a:spcPts val="0"/>
              </a:spcBef>
              <a:spcAft>
                <a:spcPts val="0"/>
              </a:spcAft>
              <a:buFont typeface="Wingdings" panose="05000000000000000000" pitchFamily="2" charset="2"/>
              <a:buChar char="Ø"/>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Designate a lead entity</a:t>
            </a:r>
          </a:p>
        </p:txBody>
      </p:sp>
      <p:pic>
        <p:nvPicPr>
          <p:cNvPr id="7" name="Picture 6">
            <a:extLst>
              <a:ext uri="{FF2B5EF4-FFF2-40B4-BE49-F238E27FC236}">
                <a16:creationId xmlns:a16="http://schemas.microsoft.com/office/drawing/2014/main" id="{05958668-AB23-9DCF-A41B-D3CBEF927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985087"/>
            <a:ext cx="5640588" cy="3806059"/>
          </a:xfrm>
          <a:prstGeom prst="rect">
            <a:avLst/>
          </a:prstGeom>
        </p:spPr>
      </p:pic>
      <p:sp>
        <p:nvSpPr>
          <p:cNvPr id="8" name="TextBox 7">
            <a:extLst>
              <a:ext uri="{FF2B5EF4-FFF2-40B4-BE49-F238E27FC236}">
                <a16:creationId xmlns:a16="http://schemas.microsoft.com/office/drawing/2014/main" id="{CDCBADB1-1EA0-AD7B-24AD-802A11F3E44B}"/>
              </a:ext>
            </a:extLst>
          </p:cNvPr>
          <p:cNvSpPr txBox="1"/>
          <p:nvPr/>
        </p:nvSpPr>
        <p:spPr>
          <a:xfrm>
            <a:off x="435837" y="6031320"/>
            <a:ext cx="8977138" cy="369332"/>
          </a:xfrm>
          <a:prstGeom prst="rect">
            <a:avLst/>
          </a:prstGeom>
        </p:spPr>
        <p:txBody>
          <a:bodyPr wrap="none" rtlCol="0">
            <a:spAutoFit/>
          </a:bodyPr>
          <a:lstStyle/>
          <a:p>
            <a:r>
              <a:rPr lang="en-US" dirty="0"/>
              <a:t>This action helps address partnerships, permits, costs, and time constraints (hint: all of them!).</a:t>
            </a:r>
          </a:p>
        </p:txBody>
      </p:sp>
    </p:spTree>
    <p:extLst>
      <p:ext uri="{BB962C8B-B14F-4D97-AF65-F5344CB8AC3E}">
        <p14:creationId xmlns:p14="http://schemas.microsoft.com/office/powerpoint/2010/main" val="4172248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2A38C3-939D-B47B-693B-F24F103B01F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a:uFillTx/>
              </a:rPr>
              <a:t>Overview</a:t>
            </a:r>
          </a:p>
        </p:txBody>
      </p:sp>
      <p:sp>
        <p:nvSpPr>
          <p:cNvPr id="3" name="Content Placeholder 2"/>
          <p:cNvSpPr>
            <a:spLocks noGrp="1"/>
          </p:cNvSpPr>
          <p:nvPr>
            <p:ph idx="1"/>
          </p:nvPr>
        </p:nvSpPr>
        <p:spPr>
          <a:xfrm>
            <a:off x="838199" y="1752600"/>
            <a:ext cx="10253133" cy="4424363"/>
          </a:xfrm>
        </p:spPr>
        <p:txBody>
          <a:bodyPr>
            <a:normAutofit/>
          </a:bodyPr>
          <a:lstStyle/>
          <a:p>
            <a:r>
              <a:rPr lang="en-US" dirty="0"/>
              <a:t>Umatilla County overview</a:t>
            </a:r>
          </a:p>
          <a:p>
            <a:r>
              <a:rPr lang="en-US" dirty="0"/>
              <a:t>Summary of 2020 and other flood events</a:t>
            </a:r>
          </a:p>
          <a:p>
            <a:r>
              <a:rPr lang="en-US" dirty="0"/>
              <a:t>Floodplain restoration challenges</a:t>
            </a:r>
          </a:p>
          <a:p>
            <a:r>
              <a:rPr lang="en-US" dirty="0">
                <a:uFillTx/>
              </a:rPr>
              <a:t>Proposed solutions and </a:t>
            </a:r>
            <a:r>
              <a:rPr lang="en-US" dirty="0"/>
              <a:t>lessons learned</a:t>
            </a:r>
            <a:endParaRPr lang="en-US" dirty="0">
              <a:uFillTx/>
            </a:endParaRPr>
          </a:p>
          <a:p>
            <a:endParaRPr lang="en-US" dirty="0">
              <a:uFillTx/>
            </a:endParaRPr>
          </a:p>
          <a:p>
            <a:pPr marL="0" indent="0">
              <a:buNone/>
            </a:pPr>
            <a:endParaRPr lang="en-US" sz="2000" dirty="0">
              <a:uFillTx/>
            </a:endParaRPr>
          </a:p>
          <a:p>
            <a:pPr marL="0" indent="0">
              <a:buNone/>
            </a:pPr>
            <a:endParaRPr lang="en-US" sz="2000" dirty="0">
              <a:uFillTx/>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0152E-8C16-6899-67C2-448B2E9EB1F8}"/>
              </a:ext>
            </a:extLst>
          </p:cNvPr>
          <p:cNvPicPr>
            <a:picLocks noChangeAspect="1"/>
          </p:cNvPicPr>
          <p:nvPr/>
        </p:nvPicPr>
        <p:blipFill>
          <a:blip r:embed="rId2"/>
          <a:stretch>
            <a:fillRect/>
          </a:stretch>
        </p:blipFill>
        <p:spPr>
          <a:xfrm>
            <a:off x="76200" y="1"/>
            <a:ext cx="12192000" cy="6857999"/>
          </a:xfrm>
          <a:prstGeom prst="rect">
            <a:avLst/>
          </a:prstGeom>
        </p:spPr>
      </p:pic>
      <p:sp>
        <p:nvSpPr>
          <p:cNvPr id="2" name="Title 1"/>
          <p:cNvSpPr>
            <a:spLocks noGrp="1"/>
          </p:cNvSpPr>
          <p:nvPr>
            <p:ph type="title"/>
          </p:nvPr>
        </p:nvSpPr>
        <p:spPr>
          <a:xfrm>
            <a:off x="838200" y="234684"/>
            <a:ext cx="10515600" cy="1325563"/>
          </a:xfrm>
        </p:spPr>
        <p:txBody>
          <a:bodyPr/>
          <a:lstStyle/>
          <a:p>
            <a:pPr algn="ctr"/>
            <a:r>
              <a:rPr lang="en-US" b="1" dirty="0">
                <a:effectLst>
                  <a:outerShdw blurRad="38100" dist="38100" dir="2700000" algn="tl">
                    <a:srgbClr val="000000">
                      <a:alpha val="43137"/>
                    </a:srgbClr>
                  </a:outerShdw>
                </a:effectLst>
              </a:rPr>
              <a:t>Strategize and Prioritize</a:t>
            </a:r>
          </a:p>
        </p:txBody>
      </p:sp>
      <p:sp>
        <p:nvSpPr>
          <p:cNvPr id="4" name="TextBox 3">
            <a:extLst>
              <a:ext uri="{FF2B5EF4-FFF2-40B4-BE49-F238E27FC236}">
                <a16:creationId xmlns:a16="http://schemas.microsoft.com/office/drawing/2014/main" id="{726B504B-06ED-F0C5-5F67-C6CC52B3F6AC}"/>
              </a:ext>
            </a:extLst>
          </p:cNvPr>
          <p:cNvSpPr txBox="1"/>
          <p:nvPr/>
        </p:nvSpPr>
        <p:spPr>
          <a:xfrm>
            <a:off x="419099" y="1989663"/>
            <a:ext cx="5202767" cy="3635547"/>
          </a:xfrm>
          <a:prstGeom prst="rect">
            <a:avLst/>
          </a:prstGeom>
        </p:spPr>
        <p:txBody>
          <a:bodyPr wrap="square" rtlCol="0">
            <a:spAutoFit/>
          </a:bodyPr>
          <a:lstStyle/>
          <a:p>
            <a:pPr marL="342900" marR="0" lvl="0" indent="-342900">
              <a:lnSpc>
                <a:spcPct val="107000"/>
              </a:lnSpc>
              <a:spcBef>
                <a:spcPts val="0"/>
              </a:spcBef>
              <a:spcAft>
                <a:spcPts val="0"/>
              </a:spcAft>
              <a:buFont typeface="Wingdings" panose="05000000000000000000"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Break project area down into watersheds, reaches, etc. </a:t>
            </a:r>
          </a:p>
          <a:p>
            <a:pPr marL="342900" marR="0" lvl="0" indent="-342900">
              <a:lnSpc>
                <a:spcPct val="107000"/>
              </a:lnSpc>
              <a:spcBef>
                <a:spcPts val="0"/>
              </a:spcBef>
              <a:spcAft>
                <a:spcPts val="0"/>
              </a:spcAft>
              <a:buFont typeface="Wingdings" panose="05000000000000000000"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Develop goals for both short- and long-term solutions</a:t>
            </a:r>
          </a:p>
          <a:p>
            <a:pPr marL="342900" marR="0" lvl="0" indent="-342900">
              <a:lnSpc>
                <a:spcPct val="107000"/>
              </a:lnSpc>
              <a:spcBef>
                <a:spcPts val="0"/>
              </a:spcBef>
              <a:spcAft>
                <a:spcPts val="0"/>
              </a:spcAft>
              <a:buFont typeface="Wingdings" panose="05000000000000000000"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Hold a brainstorming session and vet each proposed solution before the entire group, moderating decisions as needed to achieve a prioritized “to-do” list going forward</a:t>
            </a:r>
          </a:p>
          <a:p>
            <a:pPr marL="342900" marR="0" lvl="0" indent="-342900">
              <a:lnSpc>
                <a:spcPct val="107000"/>
              </a:lnSpc>
              <a:spcBef>
                <a:spcPts val="0"/>
              </a:spcBef>
              <a:spcAft>
                <a:spcPts val="800"/>
              </a:spcAft>
              <a:buFont typeface="Wingdings" panose="05000000000000000000"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Develop a meeting schedule (e.g., Umatilla County SWCD hosts our partnership meeting about twice a year) and check on progress for each of the items and agreed-upon tasks</a:t>
            </a:r>
          </a:p>
        </p:txBody>
      </p:sp>
      <p:sp>
        <p:nvSpPr>
          <p:cNvPr id="5" name="TextBox 4">
            <a:extLst>
              <a:ext uri="{FF2B5EF4-FFF2-40B4-BE49-F238E27FC236}">
                <a16:creationId xmlns:a16="http://schemas.microsoft.com/office/drawing/2014/main" id="{41B91FF6-7922-4BA9-5392-7469BE622994}"/>
              </a:ext>
            </a:extLst>
          </p:cNvPr>
          <p:cNvSpPr txBox="1"/>
          <p:nvPr/>
        </p:nvSpPr>
        <p:spPr>
          <a:xfrm>
            <a:off x="3439247" y="6366459"/>
            <a:ext cx="5700343" cy="369332"/>
          </a:xfrm>
          <a:prstGeom prst="rect">
            <a:avLst/>
          </a:prstGeom>
        </p:spPr>
        <p:txBody>
          <a:bodyPr wrap="none" rtlCol="0">
            <a:spAutoFit/>
          </a:bodyPr>
          <a:lstStyle/>
          <a:p>
            <a:r>
              <a:rPr lang="en-US" dirty="0"/>
              <a:t>This action helps address partnership and time constraints.</a:t>
            </a:r>
          </a:p>
        </p:txBody>
      </p:sp>
      <p:pic>
        <p:nvPicPr>
          <p:cNvPr id="6" name="Picture Placeholder 8">
            <a:extLst>
              <a:ext uri="{FF2B5EF4-FFF2-40B4-BE49-F238E27FC236}">
                <a16:creationId xmlns:a16="http://schemas.microsoft.com/office/drawing/2014/main" id="{652CDCC6-A645-905F-6FDF-8D642B4EFBAA}"/>
              </a:ext>
            </a:extLst>
          </p:cNvPr>
          <p:cNvPicPr>
            <a:picLocks noChangeAspect="1"/>
          </p:cNvPicPr>
          <p:nvPr/>
        </p:nvPicPr>
        <p:blipFill>
          <a:blip r:embed="rId3">
            <a:extLst>
              <a:ext uri="{28A0092B-C50C-407E-A947-70E740481C1C}">
                <a14:useLocalDpi xmlns:a14="http://schemas.microsoft.com/office/drawing/2010/main" val="0"/>
              </a:ext>
            </a:extLst>
          </a:blip>
          <a:srcRect t="19161" b="19161"/>
          <a:stretch>
            <a:fillRect/>
          </a:stretch>
        </p:blipFill>
        <p:spPr>
          <a:xfrm>
            <a:off x="5799666" y="1370625"/>
            <a:ext cx="6172200" cy="4873625"/>
          </a:xfrm>
          <a:prstGeom prst="rect">
            <a:avLst/>
          </a:prstGeom>
        </p:spPr>
      </p:pic>
    </p:spTree>
    <p:extLst>
      <p:ext uri="{BB962C8B-B14F-4D97-AF65-F5344CB8AC3E}">
        <p14:creationId xmlns:p14="http://schemas.microsoft.com/office/powerpoint/2010/main" val="1342582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009405-3CEA-5799-F050-4649B76E4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921" y="0"/>
            <a:ext cx="7056158" cy="6858000"/>
          </a:xfrm>
          <a:prstGeom prst="rect">
            <a:avLst/>
          </a:prstGeom>
        </p:spPr>
      </p:pic>
      <p:sp>
        <p:nvSpPr>
          <p:cNvPr id="11" name="TextBox 10">
            <a:extLst>
              <a:ext uri="{FF2B5EF4-FFF2-40B4-BE49-F238E27FC236}">
                <a16:creationId xmlns:a16="http://schemas.microsoft.com/office/drawing/2014/main" id="{83865E78-4460-CDA0-C355-7F899471106B}"/>
              </a:ext>
            </a:extLst>
          </p:cNvPr>
          <p:cNvSpPr txBox="1"/>
          <p:nvPr/>
        </p:nvSpPr>
        <p:spPr>
          <a:xfrm>
            <a:off x="104143" y="571132"/>
            <a:ext cx="2512034" cy="646331"/>
          </a:xfrm>
          <a:prstGeom prst="rect">
            <a:avLst/>
          </a:prstGeom>
          <a:noFill/>
        </p:spPr>
        <p:txBody>
          <a:bodyPr wrap="none" rtlCol="0">
            <a:spAutoFit/>
          </a:bodyPr>
          <a:lstStyle/>
          <a:p>
            <a:r>
              <a:rPr lang="en-US" dirty="0"/>
              <a:t>Echo and Lower Umatilla</a:t>
            </a:r>
          </a:p>
          <a:p>
            <a:pPr algn="ctr"/>
            <a:r>
              <a:rPr lang="en-US" dirty="0"/>
              <a:t>2020</a:t>
            </a:r>
          </a:p>
        </p:txBody>
      </p:sp>
      <p:sp>
        <p:nvSpPr>
          <p:cNvPr id="27" name="TextBox 26">
            <a:extLst>
              <a:ext uri="{FF2B5EF4-FFF2-40B4-BE49-F238E27FC236}">
                <a16:creationId xmlns:a16="http://schemas.microsoft.com/office/drawing/2014/main" id="{23B361F7-C5C0-858B-154B-7FF9D51ACBE3}"/>
              </a:ext>
            </a:extLst>
          </p:cNvPr>
          <p:cNvSpPr txBox="1"/>
          <p:nvPr/>
        </p:nvSpPr>
        <p:spPr>
          <a:xfrm>
            <a:off x="10137839" y="430306"/>
            <a:ext cx="1830181" cy="646331"/>
          </a:xfrm>
          <a:prstGeom prst="rect">
            <a:avLst/>
          </a:prstGeom>
          <a:noFill/>
        </p:spPr>
        <p:txBody>
          <a:bodyPr wrap="none" rtlCol="0">
            <a:spAutoFit/>
          </a:bodyPr>
          <a:lstStyle/>
          <a:p>
            <a:r>
              <a:rPr lang="en-US" dirty="0"/>
              <a:t>Milton-Freewater</a:t>
            </a:r>
          </a:p>
          <a:p>
            <a:pPr algn="ctr"/>
            <a:r>
              <a:rPr lang="en-US" dirty="0"/>
              <a:t>2024</a:t>
            </a:r>
          </a:p>
        </p:txBody>
      </p:sp>
      <p:sp>
        <p:nvSpPr>
          <p:cNvPr id="3" name="Freeform: Shape 2">
            <a:extLst>
              <a:ext uri="{FF2B5EF4-FFF2-40B4-BE49-F238E27FC236}">
                <a16:creationId xmlns:a16="http://schemas.microsoft.com/office/drawing/2014/main" id="{6AC27434-D996-FAC8-2444-C77DD9D82838}"/>
              </a:ext>
            </a:extLst>
          </p:cNvPr>
          <p:cNvSpPr/>
          <p:nvPr/>
        </p:nvSpPr>
        <p:spPr>
          <a:xfrm>
            <a:off x="2912533" y="787400"/>
            <a:ext cx="2497667" cy="1652794"/>
          </a:xfrm>
          <a:custGeom>
            <a:avLst/>
            <a:gdLst>
              <a:gd name="connsiteX0" fmla="*/ 2497667 w 2497667"/>
              <a:gd name="connsiteY0" fmla="*/ 1540933 h 1652794"/>
              <a:gd name="connsiteX1" fmla="*/ 2413000 w 2497667"/>
              <a:gd name="connsiteY1" fmla="*/ 1566333 h 1652794"/>
              <a:gd name="connsiteX2" fmla="*/ 2362200 w 2497667"/>
              <a:gd name="connsiteY2" fmla="*/ 1625600 h 1652794"/>
              <a:gd name="connsiteX3" fmla="*/ 2175934 w 2497667"/>
              <a:gd name="connsiteY3" fmla="*/ 1634067 h 1652794"/>
              <a:gd name="connsiteX4" fmla="*/ 1947334 w 2497667"/>
              <a:gd name="connsiteY4" fmla="*/ 1634067 h 1652794"/>
              <a:gd name="connsiteX5" fmla="*/ 1930400 w 2497667"/>
              <a:gd name="connsiteY5" fmla="*/ 1600200 h 1652794"/>
              <a:gd name="connsiteX6" fmla="*/ 1921934 w 2497667"/>
              <a:gd name="connsiteY6" fmla="*/ 1574800 h 1652794"/>
              <a:gd name="connsiteX7" fmla="*/ 1888067 w 2497667"/>
              <a:gd name="connsiteY7" fmla="*/ 1566333 h 1652794"/>
              <a:gd name="connsiteX8" fmla="*/ 1769534 w 2497667"/>
              <a:gd name="connsiteY8" fmla="*/ 1549400 h 1652794"/>
              <a:gd name="connsiteX9" fmla="*/ 1684867 w 2497667"/>
              <a:gd name="connsiteY9" fmla="*/ 1507067 h 1652794"/>
              <a:gd name="connsiteX10" fmla="*/ 1574800 w 2497667"/>
              <a:gd name="connsiteY10" fmla="*/ 1490133 h 1652794"/>
              <a:gd name="connsiteX11" fmla="*/ 1473200 w 2497667"/>
              <a:gd name="connsiteY11" fmla="*/ 1464733 h 1652794"/>
              <a:gd name="connsiteX12" fmla="*/ 1430867 w 2497667"/>
              <a:gd name="connsiteY12" fmla="*/ 1439333 h 1652794"/>
              <a:gd name="connsiteX13" fmla="*/ 1371600 w 2497667"/>
              <a:gd name="connsiteY13" fmla="*/ 1430867 h 1652794"/>
              <a:gd name="connsiteX14" fmla="*/ 1337734 w 2497667"/>
              <a:gd name="connsiteY14" fmla="*/ 1422400 h 1652794"/>
              <a:gd name="connsiteX15" fmla="*/ 1320800 w 2497667"/>
              <a:gd name="connsiteY15" fmla="*/ 1405467 h 1652794"/>
              <a:gd name="connsiteX16" fmla="*/ 1253067 w 2497667"/>
              <a:gd name="connsiteY16" fmla="*/ 1363133 h 1652794"/>
              <a:gd name="connsiteX17" fmla="*/ 1176867 w 2497667"/>
              <a:gd name="connsiteY17" fmla="*/ 1337733 h 1652794"/>
              <a:gd name="connsiteX18" fmla="*/ 1143000 w 2497667"/>
              <a:gd name="connsiteY18" fmla="*/ 1312333 h 1652794"/>
              <a:gd name="connsiteX19" fmla="*/ 1117600 w 2497667"/>
              <a:gd name="connsiteY19" fmla="*/ 1303867 h 1652794"/>
              <a:gd name="connsiteX20" fmla="*/ 1083734 w 2497667"/>
              <a:gd name="connsiteY20" fmla="*/ 1270000 h 1652794"/>
              <a:gd name="connsiteX21" fmla="*/ 1049867 w 2497667"/>
              <a:gd name="connsiteY21" fmla="*/ 1253067 h 1652794"/>
              <a:gd name="connsiteX22" fmla="*/ 1016000 w 2497667"/>
              <a:gd name="connsiteY22" fmla="*/ 1227667 h 1652794"/>
              <a:gd name="connsiteX23" fmla="*/ 973667 w 2497667"/>
              <a:gd name="connsiteY23" fmla="*/ 1168400 h 1652794"/>
              <a:gd name="connsiteX24" fmla="*/ 948267 w 2497667"/>
              <a:gd name="connsiteY24" fmla="*/ 1159933 h 1652794"/>
              <a:gd name="connsiteX25" fmla="*/ 939800 w 2497667"/>
              <a:gd name="connsiteY25" fmla="*/ 1134533 h 1652794"/>
              <a:gd name="connsiteX26" fmla="*/ 914400 w 2497667"/>
              <a:gd name="connsiteY26" fmla="*/ 1100667 h 1652794"/>
              <a:gd name="connsiteX27" fmla="*/ 897467 w 2497667"/>
              <a:gd name="connsiteY27" fmla="*/ 1075267 h 1652794"/>
              <a:gd name="connsiteX28" fmla="*/ 880534 w 2497667"/>
              <a:gd name="connsiteY28" fmla="*/ 1041400 h 1652794"/>
              <a:gd name="connsiteX29" fmla="*/ 838200 w 2497667"/>
              <a:gd name="connsiteY29" fmla="*/ 1007533 h 1652794"/>
              <a:gd name="connsiteX30" fmla="*/ 829734 w 2497667"/>
              <a:gd name="connsiteY30" fmla="*/ 973667 h 1652794"/>
              <a:gd name="connsiteX31" fmla="*/ 821267 w 2497667"/>
              <a:gd name="connsiteY31" fmla="*/ 931333 h 1652794"/>
              <a:gd name="connsiteX32" fmla="*/ 812800 w 2497667"/>
              <a:gd name="connsiteY32" fmla="*/ 905933 h 1652794"/>
              <a:gd name="connsiteX33" fmla="*/ 770467 w 2497667"/>
              <a:gd name="connsiteY33" fmla="*/ 880533 h 1652794"/>
              <a:gd name="connsiteX34" fmla="*/ 668867 w 2497667"/>
              <a:gd name="connsiteY34" fmla="*/ 846667 h 1652794"/>
              <a:gd name="connsiteX35" fmla="*/ 626534 w 2497667"/>
              <a:gd name="connsiteY35" fmla="*/ 770467 h 1652794"/>
              <a:gd name="connsiteX36" fmla="*/ 592667 w 2497667"/>
              <a:gd name="connsiteY36" fmla="*/ 745067 h 1652794"/>
              <a:gd name="connsiteX37" fmla="*/ 567267 w 2497667"/>
              <a:gd name="connsiteY37" fmla="*/ 711200 h 1652794"/>
              <a:gd name="connsiteX38" fmla="*/ 541867 w 2497667"/>
              <a:gd name="connsiteY38" fmla="*/ 694267 h 1652794"/>
              <a:gd name="connsiteX39" fmla="*/ 516467 w 2497667"/>
              <a:gd name="connsiteY39" fmla="*/ 685800 h 1652794"/>
              <a:gd name="connsiteX40" fmla="*/ 389467 w 2497667"/>
              <a:gd name="connsiteY40" fmla="*/ 668867 h 1652794"/>
              <a:gd name="connsiteX41" fmla="*/ 372534 w 2497667"/>
              <a:gd name="connsiteY41" fmla="*/ 626533 h 1652794"/>
              <a:gd name="connsiteX42" fmla="*/ 338667 w 2497667"/>
              <a:gd name="connsiteY42" fmla="*/ 550333 h 1652794"/>
              <a:gd name="connsiteX43" fmla="*/ 313267 w 2497667"/>
              <a:gd name="connsiteY43" fmla="*/ 499533 h 1652794"/>
              <a:gd name="connsiteX44" fmla="*/ 237067 w 2497667"/>
              <a:gd name="connsiteY44" fmla="*/ 465667 h 1652794"/>
              <a:gd name="connsiteX45" fmla="*/ 211667 w 2497667"/>
              <a:gd name="connsiteY45" fmla="*/ 448733 h 1652794"/>
              <a:gd name="connsiteX46" fmla="*/ 186267 w 2497667"/>
              <a:gd name="connsiteY46" fmla="*/ 423333 h 1652794"/>
              <a:gd name="connsiteX47" fmla="*/ 143934 w 2497667"/>
              <a:gd name="connsiteY47" fmla="*/ 414867 h 1652794"/>
              <a:gd name="connsiteX48" fmla="*/ 118534 w 2497667"/>
              <a:gd name="connsiteY48" fmla="*/ 406400 h 1652794"/>
              <a:gd name="connsiteX49" fmla="*/ 101600 w 2497667"/>
              <a:gd name="connsiteY49" fmla="*/ 254000 h 1652794"/>
              <a:gd name="connsiteX50" fmla="*/ 76200 w 2497667"/>
              <a:gd name="connsiteY50" fmla="*/ 220133 h 1652794"/>
              <a:gd name="connsiteX51" fmla="*/ 67734 w 2497667"/>
              <a:gd name="connsiteY51" fmla="*/ 194733 h 1652794"/>
              <a:gd name="connsiteX52" fmla="*/ 33867 w 2497667"/>
              <a:gd name="connsiteY52" fmla="*/ 33867 h 1652794"/>
              <a:gd name="connsiteX53" fmla="*/ 0 w 2497667"/>
              <a:gd name="connsiteY53" fmla="*/ 0 h 165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97667" h="1652794">
                <a:moveTo>
                  <a:pt x="2497667" y="1540933"/>
                </a:moveTo>
                <a:cubicBezTo>
                  <a:pt x="2473991" y="1545668"/>
                  <a:pt x="2433251" y="1551145"/>
                  <a:pt x="2413000" y="1566333"/>
                </a:cubicBezTo>
                <a:cubicBezTo>
                  <a:pt x="2407560" y="1570413"/>
                  <a:pt x="2374546" y="1623625"/>
                  <a:pt x="2362200" y="1625600"/>
                </a:cubicBezTo>
                <a:cubicBezTo>
                  <a:pt x="2300828" y="1635420"/>
                  <a:pt x="2238023" y="1631245"/>
                  <a:pt x="2175934" y="1634067"/>
                </a:cubicBezTo>
                <a:cubicBezTo>
                  <a:pt x="2055892" y="1664077"/>
                  <a:pt x="2131345" y="1653436"/>
                  <a:pt x="1947334" y="1634067"/>
                </a:cubicBezTo>
                <a:cubicBezTo>
                  <a:pt x="1941689" y="1622778"/>
                  <a:pt x="1935372" y="1611801"/>
                  <a:pt x="1930400" y="1600200"/>
                </a:cubicBezTo>
                <a:cubicBezTo>
                  <a:pt x="1926884" y="1591997"/>
                  <a:pt x="1928903" y="1580375"/>
                  <a:pt x="1921934" y="1574800"/>
                </a:cubicBezTo>
                <a:cubicBezTo>
                  <a:pt x="1912848" y="1567531"/>
                  <a:pt x="1899256" y="1569530"/>
                  <a:pt x="1888067" y="1566333"/>
                </a:cubicBezTo>
                <a:cubicBezTo>
                  <a:pt x="1819661" y="1546789"/>
                  <a:pt x="1918475" y="1562941"/>
                  <a:pt x="1769534" y="1549400"/>
                </a:cubicBezTo>
                <a:cubicBezTo>
                  <a:pt x="1743524" y="1533794"/>
                  <a:pt x="1715368" y="1513845"/>
                  <a:pt x="1684867" y="1507067"/>
                </a:cubicBezTo>
                <a:cubicBezTo>
                  <a:pt x="1648630" y="1499014"/>
                  <a:pt x="1611200" y="1497413"/>
                  <a:pt x="1574800" y="1490133"/>
                </a:cubicBezTo>
                <a:cubicBezTo>
                  <a:pt x="1540569" y="1483287"/>
                  <a:pt x="1473200" y="1464733"/>
                  <a:pt x="1473200" y="1464733"/>
                </a:cubicBezTo>
                <a:cubicBezTo>
                  <a:pt x="1459089" y="1456266"/>
                  <a:pt x="1446479" y="1444537"/>
                  <a:pt x="1430867" y="1439333"/>
                </a:cubicBezTo>
                <a:cubicBezTo>
                  <a:pt x="1411935" y="1433022"/>
                  <a:pt x="1391234" y="1434437"/>
                  <a:pt x="1371600" y="1430867"/>
                </a:cubicBezTo>
                <a:cubicBezTo>
                  <a:pt x="1360152" y="1428785"/>
                  <a:pt x="1349023" y="1425222"/>
                  <a:pt x="1337734" y="1422400"/>
                </a:cubicBezTo>
                <a:cubicBezTo>
                  <a:pt x="1332089" y="1416756"/>
                  <a:pt x="1326932" y="1410577"/>
                  <a:pt x="1320800" y="1405467"/>
                </a:cubicBezTo>
                <a:cubicBezTo>
                  <a:pt x="1298366" y="1386772"/>
                  <a:pt x="1280299" y="1373607"/>
                  <a:pt x="1253067" y="1363133"/>
                </a:cubicBezTo>
                <a:cubicBezTo>
                  <a:pt x="1228078" y="1353522"/>
                  <a:pt x="1176867" y="1337733"/>
                  <a:pt x="1176867" y="1337733"/>
                </a:cubicBezTo>
                <a:cubicBezTo>
                  <a:pt x="1165578" y="1329266"/>
                  <a:pt x="1155252" y="1319334"/>
                  <a:pt x="1143000" y="1312333"/>
                </a:cubicBezTo>
                <a:cubicBezTo>
                  <a:pt x="1135251" y="1307905"/>
                  <a:pt x="1124862" y="1309054"/>
                  <a:pt x="1117600" y="1303867"/>
                </a:cubicBezTo>
                <a:cubicBezTo>
                  <a:pt x="1104609" y="1294588"/>
                  <a:pt x="1096506" y="1279579"/>
                  <a:pt x="1083734" y="1270000"/>
                </a:cubicBezTo>
                <a:cubicBezTo>
                  <a:pt x="1073637" y="1262427"/>
                  <a:pt x="1060570" y="1259756"/>
                  <a:pt x="1049867" y="1253067"/>
                </a:cubicBezTo>
                <a:cubicBezTo>
                  <a:pt x="1037901" y="1245588"/>
                  <a:pt x="1027289" y="1236134"/>
                  <a:pt x="1016000" y="1227667"/>
                </a:cubicBezTo>
                <a:cubicBezTo>
                  <a:pt x="1008278" y="1216084"/>
                  <a:pt x="981544" y="1174964"/>
                  <a:pt x="973667" y="1168400"/>
                </a:cubicBezTo>
                <a:cubicBezTo>
                  <a:pt x="966811" y="1162687"/>
                  <a:pt x="956734" y="1162755"/>
                  <a:pt x="948267" y="1159933"/>
                </a:cubicBezTo>
                <a:cubicBezTo>
                  <a:pt x="945445" y="1151466"/>
                  <a:pt x="944228" y="1142282"/>
                  <a:pt x="939800" y="1134533"/>
                </a:cubicBezTo>
                <a:cubicBezTo>
                  <a:pt x="932799" y="1122281"/>
                  <a:pt x="922602" y="1112150"/>
                  <a:pt x="914400" y="1100667"/>
                </a:cubicBezTo>
                <a:cubicBezTo>
                  <a:pt x="908486" y="1092387"/>
                  <a:pt x="902515" y="1084102"/>
                  <a:pt x="897467" y="1075267"/>
                </a:cubicBezTo>
                <a:cubicBezTo>
                  <a:pt x="891205" y="1064308"/>
                  <a:pt x="887535" y="1051902"/>
                  <a:pt x="880534" y="1041400"/>
                </a:cubicBezTo>
                <a:cubicBezTo>
                  <a:pt x="870884" y="1026925"/>
                  <a:pt x="851784" y="1016589"/>
                  <a:pt x="838200" y="1007533"/>
                </a:cubicBezTo>
                <a:cubicBezTo>
                  <a:pt x="835378" y="996244"/>
                  <a:pt x="832258" y="985026"/>
                  <a:pt x="829734" y="973667"/>
                </a:cubicBezTo>
                <a:cubicBezTo>
                  <a:pt x="826612" y="959619"/>
                  <a:pt x="824757" y="945294"/>
                  <a:pt x="821267" y="931333"/>
                </a:cubicBezTo>
                <a:cubicBezTo>
                  <a:pt x="819102" y="922675"/>
                  <a:pt x="819111" y="912244"/>
                  <a:pt x="812800" y="905933"/>
                </a:cubicBezTo>
                <a:cubicBezTo>
                  <a:pt x="801164" y="894297"/>
                  <a:pt x="784852" y="888525"/>
                  <a:pt x="770467" y="880533"/>
                </a:cubicBezTo>
                <a:cubicBezTo>
                  <a:pt x="725729" y="855678"/>
                  <a:pt x="730509" y="862077"/>
                  <a:pt x="668867" y="846667"/>
                </a:cubicBezTo>
                <a:cubicBezTo>
                  <a:pt x="589147" y="766947"/>
                  <a:pt x="709414" y="894787"/>
                  <a:pt x="626534" y="770467"/>
                </a:cubicBezTo>
                <a:cubicBezTo>
                  <a:pt x="618707" y="758726"/>
                  <a:pt x="602645" y="755045"/>
                  <a:pt x="592667" y="745067"/>
                </a:cubicBezTo>
                <a:cubicBezTo>
                  <a:pt x="582689" y="735089"/>
                  <a:pt x="577245" y="721178"/>
                  <a:pt x="567267" y="711200"/>
                </a:cubicBezTo>
                <a:cubicBezTo>
                  <a:pt x="560072" y="704005"/>
                  <a:pt x="550968" y="698818"/>
                  <a:pt x="541867" y="694267"/>
                </a:cubicBezTo>
                <a:cubicBezTo>
                  <a:pt x="533885" y="690276"/>
                  <a:pt x="525270" y="687267"/>
                  <a:pt x="516467" y="685800"/>
                </a:cubicBezTo>
                <a:cubicBezTo>
                  <a:pt x="474340" y="678779"/>
                  <a:pt x="431800" y="674511"/>
                  <a:pt x="389467" y="668867"/>
                </a:cubicBezTo>
                <a:cubicBezTo>
                  <a:pt x="383823" y="654756"/>
                  <a:pt x="378707" y="640421"/>
                  <a:pt x="372534" y="626533"/>
                </a:cubicBezTo>
                <a:cubicBezTo>
                  <a:pt x="341738" y="557244"/>
                  <a:pt x="368794" y="630672"/>
                  <a:pt x="338667" y="550333"/>
                </a:cubicBezTo>
                <a:cubicBezTo>
                  <a:pt x="331649" y="531619"/>
                  <a:pt x="329829" y="513729"/>
                  <a:pt x="313267" y="499533"/>
                </a:cubicBezTo>
                <a:cubicBezTo>
                  <a:pt x="283110" y="473684"/>
                  <a:pt x="271233" y="474208"/>
                  <a:pt x="237067" y="465667"/>
                </a:cubicBezTo>
                <a:cubicBezTo>
                  <a:pt x="228600" y="460022"/>
                  <a:pt x="219484" y="455247"/>
                  <a:pt x="211667" y="448733"/>
                </a:cubicBezTo>
                <a:cubicBezTo>
                  <a:pt x="202469" y="441068"/>
                  <a:pt x="196977" y="428688"/>
                  <a:pt x="186267" y="423333"/>
                </a:cubicBezTo>
                <a:cubicBezTo>
                  <a:pt x="173396" y="416897"/>
                  <a:pt x="157895" y="418357"/>
                  <a:pt x="143934" y="414867"/>
                </a:cubicBezTo>
                <a:cubicBezTo>
                  <a:pt x="135276" y="412702"/>
                  <a:pt x="127001" y="409222"/>
                  <a:pt x="118534" y="406400"/>
                </a:cubicBezTo>
                <a:cubicBezTo>
                  <a:pt x="112889" y="355600"/>
                  <a:pt x="112928" y="303842"/>
                  <a:pt x="101600" y="254000"/>
                </a:cubicBezTo>
                <a:cubicBezTo>
                  <a:pt x="98473" y="240240"/>
                  <a:pt x="83201" y="232385"/>
                  <a:pt x="76200" y="220133"/>
                </a:cubicBezTo>
                <a:cubicBezTo>
                  <a:pt x="71772" y="212384"/>
                  <a:pt x="70556" y="203200"/>
                  <a:pt x="67734" y="194733"/>
                </a:cubicBezTo>
                <a:cubicBezTo>
                  <a:pt x="55589" y="426"/>
                  <a:pt x="92035" y="103669"/>
                  <a:pt x="33867" y="33867"/>
                </a:cubicBezTo>
                <a:cubicBezTo>
                  <a:pt x="4676" y="-1163"/>
                  <a:pt x="31467" y="15733"/>
                  <a:pt x="0" y="0"/>
                </a:cubicBezTo>
              </a:path>
            </a:pathLst>
          </a:custGeom>
          <a:noFill/>
          <a:ln w="28575"/>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EA0C1FA2-3CF2-3547-A0FC-88B06C4D6455}"/>
              </a:ext>
            </a:extLst>
          </p:cNvPr>
          <p:cNvSpPr/>
          <p:nvPr/>
        </p:nvSpPr>
        <p:spPr>
          <a:xfrm>
            <a:off x="5935133" y="1862635"/>
            <a:ext cx="2937934" cy="457232"/>
          </a:xfrm>
          <a:custGeom>
            <a:avLst/>
            <a:gdLst>
              <a:gd name="connsiteX0" fmla="*/ 0 w 2937934"/>
              <a:gd name="connsiteY0" fmla="*/ 431832 h 457232"/>
              <a:gd name="connsiteX1" fmla="*/ 457200 w 2937934"/>
              <a:gd name="connsiteY1" fmla="*/ 440298 h 457232"/>
              <a:gd name="connsiteX2" fmla="*/ 491067 w 2937934"/>
              <a:gd name="connsiteY2" fmla="*/ 448765 h 457232"/>
              <a:gd name="connsiteX3" fmla="*/ 550334 w 2937934"/>
              <a:gd name="connsiteY3" fmla="*/ 457232 h 457232"/>
              <a:gd name="connsiteX4" fmla="*/ 872067 w 2937934"/>
              <a:gd name="connsiteY4" fmla="*/ 448765 h 457232"/>
              <a:gd name="connsiteX5" fmla="*/ 931334 w 2937934"/>
              <a:gd name="connsiteY5" fmla="*/ 414898 h 457232"/>
              <a:gd name="connsiteX6" fmla="*/ 1024467 w 2937934"/>
              <a:gd name="connsiteY6" fmla="*/ 389498 h 457232"/>
              <a:gd name="connsiteX7" fmla="*/ 1083734 w 2937934"/>
              <a:gd name="connsiteY7" fmla="*/ 372565 h 457232"/>
              <a:gd name="connsiteX8" fmla="*/ 1151467 w 2937934"/>
              <a:gd name="connsiteY8" fmla="*/ 355632 h 457232"/>
              <a:gd name="connsiteX9" fmla="*/ 1185334 w 2937934"/>
              <a:gd name="connsiteY9" fmla="*/ 338698 h 457232"/>
              <a:gd name="connsiteX10" fmla="*/ 1261534 w 2937934"/>
              <a:gd name="connsiteY10" fmla="*/ 296365 h 457232"/>
              <a:gd name="connsiteX11" fmla="*/ 1490134 w 2937934"/>
              <a:gd name="connsiteY11" fmla="*/ 270965 h 457232"/>
              <a:gd name="connsiteX12" fmla="*/ 1634067 w 2937934"/>
              <a:gd name="connsiteY12" fmla="*/ 245565 h 457232"/>
              <a:gd name="connsiteX13" fmla="*/ 1659467 w 2937934"/>
              <a:gd name="connsiteY13" fmla="*/ 237098 h 457232"/>
              <a:gd name="connsiteX14" fmla="*/ 1710267 w 2937934"/>
              <a:gd name="connsiteY14" fmla="*/ 194765 h 457232"/>
              <a:gd name="connsiteX15" fmla="*/ 1735667 w 2937934"/>
              <a:gd name="connsiteY15" fmla="*/ 186298 h 457232"/>
              <a:gd name="connsiteX16" fmla="*/ 1769534 w 2937934"/>
              <a:gd name="connsiteY16" fmla="*/ 152432 h 457232"/>
              <a:gd name="connsiteX17" fmla="*/ 1837267 w 2937934"/>
              <a:gd name="connsiteY17" fmla="*/ 127032 h 457232"/>
              <a:gd name="connsiteX18" fmla="*/ 1871134 w 2937934"/>
              <a:gd name="connsiteY18" fmla="*/ 110098 h 457232"/>
              <a:gd name="connsiteX19" fmla="*/ 1905000 w 2937934"/>
              <a:gd name="connsiteY19" fmla="*/ 101632 h 457232"/>
              <a:gd name="connsiteX20" fmla="*/ 1930400 w 2937934"/>
              <a:gd name="connsiteY20" fmla="*/ 93165 h 457232"/>
              <a:gd name="connsiteX21" fmla="*/ 2573867 w 2937934"/>
              <a:gd name="connsiteY21" fmla="*/ 93165 h 457232"/>
              <a:gd name="connsiteX22" fmla="*/ 2607734 w 2937934"/>
              <a:gd name="connsiteY22" fmla="*/ 84698 h 457232"/>
              <a:gd name="connsiteX23" fmla="*/ 2794000 w 2937934"/>
              <a:gd name="connsiteY23" fmla="*/ 67765 h 457232"/>
              <a:gd name="connsiteX24" fmla="*/ 2870200 w 2937934"/>
              <a:gd name="connsiteY24" fmla="*/ 25432 h 457232"/>
              <a:gd name="connsiteX25" fmla="*/ 2904067 w 2937934"/>
              <a:gd name="connsiteY25" fmla="*/ 16965 h 457232"/>
              <a:gd name="connsiteX26" fmla="*/ 2937934 w 2937934"/>
              <a:gd name="connsiteY26" fmla="*/ 32 h 45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37934" h="457232">
                <a:moveTo>
                  <a:pt x="0" y="431832"/>
                </a:moveTo>
                <a:lnTo>
                  <a:pt x="457200" y="440298"/>
                </a:lnTo>
                <a:cubicBezTo>
                  <a:pt x="468830" y="440699"/>
                  <a:pt x="479618" y="446683"/>
                  <a:pt x="491067" y="448765"/>
                </a:cubicBezTo>
                <a:cubicBezTo>
                  <a:pt x="510701" y="452335"/>
                  <a:pt x="530578" y="454410"/>
                  <a:pt x="550334" y="457232"/>
                </a:cubicBezTo>
                <a:cubicBezTo>
                  <a:pt x="657578" y="454410"/>
                  <a:pt x="765442" y="460612"/>
                  <a:pt x="872067" y="448765"/>
                </a:cubicBezTo>
                <a:cubicBezTo>
                  <a:pt x="894681" y="446252"/>
                  <a:pt x="910675" y="424433"/>
                  <a:pt x="931334" y="414898"/>
                </a:cubicBezTo>
                <a:cubicBezTo>
                  <a:pt x="974261" y="395085"/>
                  <a:pt x="981985" y="400118"/>
                  <a:pt x="1024467" y="389498"/>
                </a:cubicBezTo>
                <a:cubicBezTo>
                  <a:pt x="1044400" y="384515"/>
                  <a:pt x="1063882" y="377859"/>
                  <a:pt x="1083734" y="372565"/>
                </a:cubicBezTo>
                <a:cubicBezTo>
                  <a:pt x="1106221" y="366569"/>
                  <a:pt x="1128889" y="361276"/>
                  <a:pt x="1151467" y="355632"/>
                </a:cubicBezTo>
                <a:cubicBezTo>
                  <a:pt x="1162756" y="349987"/>
                  <a:pt x="1174511" y="345192"/>
                  <a:pt x="1185334" y="338698"/>
                </a:cubicBezTo>
                <a:cubicBezTo>
                  <a:pt x="1208182" y="324989"/>
                  <a:pt x="1232341" y="300257"/>
                  <a:pt x="1261534" y="296365"/>
                </a:cubicBezTo>
                <a:cubicBezTo>
                  <a:pt x="1337530" y="286232"/>
                  <a:pt x="1414087" y="280714"/>
                  <a:pt x="1490134" y="270965"/>
                </a:cubicBezTo>
                <a:cubicBezTo>
                  <a:pt x="1494934" y="270350"/>
                  <a:pt x="1604589" y="252935"/>
                  <a:pt x="1634067" y="245565"/>
                </a:cubicBezTo>
                <a:cubicBezTo>
                  <a:pt x="1642725" y="243400"/>
                  <a:pt x="1651000" y="239920"/>
                  <a:pt x="1659467" y="237098"/>
                </a:cubicBezTo>
                <a:cubicBezTo>
                  <a:pt x="1678193" y="218372"/>
                  <a:pt x="1686691" y="206553"/>
                  <a:pt x="1710267" y="194765"/>
                </a:cubicBezTo>
                <a:cubicBezTo>
                  <a:pt x="1718249" y="190774"/>
                  <a:pt x="1727200" y="189120"/>
                  <a:pt x="1735667" y="186298"/>
                </a:cubicBezTo>
                <a:cubicBezTo>
                  <a:pt x="1746956" y="175009"/>
                  <a:pt x="1755744" y="160476"/>
                  <a:pt x="1769534" y="152432"/>
                </a:cubicBezTo>
                <a:cubicBezTo>
                  <a:pt x="1790362" y="140282"/>
                  <a:pt x="1815009" y="136306"/>
                  <a:pt x="1837267" y="127032"/>
                </a:cubicBezTo>
                <a:cubicBezTo>
                  <a:pt x="1848918" y="122177"/>
                  <a:pt x="1859316" y="114530"/>
                  <a:pt x="1871134" y="110098"/>
                </a:cubicBezTo>
                <a:cubicBezTo>
                  <a:pt x="1882029" y="106012"/>
                  <a:pt x="1893812" y="104829"/>
                  <a:pt x="1905000" y="101632"/>
                </a:cubicBezTo>
                <a:cubicBezTo>
                  <a:pt x="1913581" y="99180"/>
                  <a:pt x="1921933" y="95987"/>
                  <a:pt x="1930400" y="93165"/>
                </a:cubicBezTo>
                <a:cubicBezTo>
                  <a:pt x="2218429" y="99427"/>
                  <a:pt x="2311515" y="108598"/>
                  <a:pt x="2573867" y="93165"/>
                </a:cubicBezTo>
                <a:cubicBezTo>
                  <a:pt x="2585483" y="92482"/>
                  <a:pt x="2596174" y="86032"/>
                  <a:pt x="2607734" y="84698"/>
                </a:cubicBezTo>
                <a:cubicBezTo>
                  <a:pt x="2669668" y="77552"/>
                  <a:pt x="2731911" y="73409"/>
                  <a:pt x="2794000" y="67765"/>
                </a:cubicBezTo>
                <a:cubicBezTo>
                  <a:pt x="2823079" y="48380"/>
                  <a:pt x="2832762" y="40407"/>
                  <a:pt x="2870200" y="25432"/>
                </a:cubicBezTo>
                <a:cubicBezTo>
                  <a:pt x="2881004" y="21110"/>
                  <a:pt x="2892778" y="19787"/>
                  <a:pt x="2904067" y="16965"/>
                </a:cubicBezTo>
                <a:cubicBezTo>
                  <a:pt x="2931815" y="-1534"/>
                  <a:pt x="2919291" y="32"/>
                  <a:pt x="2937934" y="32"/>
                </a:cubicBezTo>
              </a:path>
            </a:pathLst>
          </a:custGeom>
          <a:noFill/>
          <a:ln w="28575"/>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D961796B-39D5-02F4-8AC0-CCA1074BC273}"/>
              </a:ext>
            </a:extLst>
          </p:cNvPr>
          <p:cNvSpPr/>
          <p:nvPr/>
        </p:nvSpPr>
        <p:spPr>
          <a:xfrm>
            <a:off x="5435600" y="2345267"/>
            <a:ext cx="1888067" cy="1354666"/>
          </a:xfrm>
          <a:custGeom>
            <a:avLst/>
            <a:gdLst>
              <a:gd name="connsiteX0" fmla="*/ 0 w 1888067"/>
              <a:gd name="connsiteY0" fmla="*/ 0 h 1354666"/>
              <a:gd name="connsiteX1" fmla="*/ 16933 w 1888067"/>
              <a:gd name="connsiteY1" fmla="*/ 59266 h 1354666"/>
              <a:gd name="connsiteX2" fmla="*/ 25400 w 1888067"/>
              <a:gd name="connsiteY2" fmla="*/ 84666 h 1354666"/>
              <a:gd name="connsiteX3" fmla="*/ 67733 w 1888067"/>
              <a:gd name="connsiteY3" fmla="*/ 127000 h 1354666"/>
              <a:gd name="connsiteX4" fmla="*/ 101600 w 1888067"/>
              <a:gd name="connsiteY4" fmla="*/ 160866 h 1354666"/>
              <a:gd name="connsiteX5" fmla="*/ 127000 w 1888067"/>
              <a:gd name="connsiteY5" fmla="*/ 211666 h 1354666"/>
              <a:gd name="connsiteX6" fmla="*/ 177800 w 1888067"/>
              <a:gd name="connsiteY6" fmla="*/ 279400 h 1354666"/>
              <a:gd name="connsiteX7" fmla="*/ 194733 w 1888067"/>
              <a:gd name="connsiteY7" fmla="*/ 304800 h 1354666"/>
              <a:gd name="connsiteX8" fmla="*/ 220133 w 1888067"/>
              <a:gd name="connsiteY8" fmla="*/ 338666 h 1354666"/>
              <a:gd name="connsiteX9" fmla="*/ 245533 w 1888067"/>
              <a:gd name="connsiteY9" fmla="*/ 431800 h 1354666"/>
              <a:gd name="connsiteX10" fmla="*/ 262467 w 1888067"/>
              <a:gd name="connsiteY10" fmla="*/ 457200 h 1354666"/>
              <a:gd name="connsiteX11" fmla="*/ 287867 w 1888067"/>
              <a:gd name="connsiteY11" fmla="*/ 728133 h 1354666"/>
              <a:gd name="connsiteX12" fmla="*/ 313267 w 1888067"/>
              <a:gd name="connsiteY12" fmla="*/ 804333 h 1354666"/>
              <a:gd name="connsiteX13" fmla="*/ 321733 w 1888067"/>
              <a:gd name="connsiteY13" fmla="*/ 838200 h 1354666"/>
              <a:gd name="connsiteX14" fmla="*/ 355600 w 1888067"/>
              <a:gd name="connsiteY14" fmla="*/ 905933 h 1354666"/>
              <a:gd name="connsiteX15" fmla="*/ 372533 w 1888067"/>
              <a:gd name="connsiteY15" fmla="*/ 956733 h 1354666"/>
              <a:gd name="connsiteX16" fmla="*/ 381000 w 1888067"/>
              <a:gd name="connsiteY16" fmla="*/ 1016000 h 1354666"/>
              <a:gd name="connsiteX17" fmla="*/ 406400 w 1888067"/>
              <a:gd name="connsiteY17" fmla="*/ 1032933 h 1354666"/>
              <a:gd name="connsiteX18" fmla="*/ 567267 w 1888067"/>
              <a:gd name="connsiteY18" fmla="*/ 1016000 h 1354666"/>
              <a:gd name="connsiteX19" fmla="*/ 762000 w 1888067"/>
              <a:gd name="connsiteY19" fmla="*/ 1024466 h 1354666"/>
              <a:gd name="connsiteX20" fmla="*/ 787400 w 1888067"/>
              <a:gd name="connsiteY20" fmla="*/ 1032933 h 1354666"/>
              <a:gd name="connsiteX21" fmla="*/ 863600 w 1888067"/>
              <a:gd name="connsiteY21" fmla="*/ 1041400 h 1354666"/>
              <a:gd name="connsiteX22" fmla="*/ 931333 w 1888067"/>
              <a:gd name="connsiteY22" fmla="*/ 1049866 h 1354666"/>
              <a:gd name="connsiteX23" fmla="*/ 973667 w 1888067"/>
              <a:gd name="connsiteY23" fmla="*/ 1066800 h 1354666"/>
              <a:gd name="connsiteX24" fmla="*/ 990600 w 1888067"/>
              <a:gd name="connsiteY24" fmla="*/ 1100666 h 1354666"/>
              <a:gd name="connsiteX25" fmla="*/ 1007533 w 1888067"/>
              <a:gd name="connsiteY25" fmla="*/ 1270000 h 1354666"/>
              <a:gd name="connsiteX26" fmla="*/ 1075267 w 1888067"/>
              <a:gd name="connsiteY26" fmla="*/ 1303866 h 1354666"/>
              <a:gd name="connsiteX27" fmla="*/ 1100667 w 1888067"/>
              <a:gd name="connsiteY27" fmla="*/ 1312333 h 1354666"/>
              <a:gd name="connsiteX28" fmla="*/ 1371600 w 1888067"/>
              <a:gd name="connsiteY28" fmla="*/ 1329266 h 1354666"/>
              <a:gd name="connsiteX29" fmla="*/ 1397000 w 1888067"/>
              <a:gd name="connsiteY29" fmla="*/ 1354666 h 1354666"/>
              <a:gd name="connsiteX30" fmla="*/ 1481667 w 1888067"/>
              <a:gd name="connsiteY30" fmla="*/ 1329266 h 1354666"/>
              <a:gd name="connsiteX31" fmla="*/ 1524000 w 1888067"/>
              <a:gd name="connsiteY31" fmla="*/ 1320800 h 1354666"/>
              <a:gd name="connsiteX32" fmla="*/ 1549400 w 1888067"/>
              <a:gd name="connsiteY32" fmla="*/ 1312333 h 1354666"/>
              <a:gd name="connsiteX33" fmla="*/ 1583267 w 1888067"/>
              <a:gd name="connsiteY33" fmla="*/ 1303866 h 1354666"/>
              <a:gd name="connsiteX34" fmla="*/ 1617133 w 1888067"/>
              <a:gd name="connsiteY34" fmla="*/ 1278466 h 1354666"/>
              <a:gd name="connsiteX35" fmla="*/ 1667933 w 1888067"/>
              <a:gd name="connsiteY35" fmla="*/ 1270000 h 1354666"/>
              <a:gd name="connsiteX36" fmla="*/ 1888067 w 1888067"/>
              <a:gd name="connsiteY36" fmla="*/ 1270000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88067" h="1354666">
                <a:moveTo>
                  <a:pt x="0" y="0"/>
                </a:moveTo>
                <a:cubicBezTo>
                  <a:pt x="5644" y="19755"/>
                  <a:pt x="11029" y="39587"/>
                  <a:pt x="16933" y="59266"/>
                </a:cubicBezTo>
                <a:cubicBezTo>
                  <a:pt x="19498" y="67814"/>
                  <a:pt x="20045" y="77526"/>
                  <a:pt x="25400" y="84666"/>
                </a:cubicBezTo>
                <a:cubicBezTo>
                  <a:pt x="37374" y="100631"/>
                  <a:pt x="53622" y="112889"/>
                  <a:pt x="67733" y="127000"/>
                </a:cubicBezTo>
                <a:lnTo>
                  <a:pt x="101600" y="160866"/>
                </a:lnTo>
                <a:cubicBezTo>
                  <a:pt x="110067" y="177799"/>
                  <a:pt x="116762" y="195741"/>
                  <a:pt x="127000" y="211666"/>
                </a:cubicBezTo>
                <a:cubicBezTo>
                  <a:pt x="142261" y="235406"/>
                  <a:pt x="161201" y="256575"/>
                  <a:pt x="177800" y="279400"/>
                </a:cubicBezTo>
                <a:cubicBezTo>
                  <a:pt x="183785" y="287629"/>
                  <a:pt x="188819" y="296520"/>
                  <a:pt x="194733" y="304800"/>
                </a:cubicBezTo>
                <a:cubicBezTo>
                  <a:pt x="202935" y="316283"/>
                  <a:pt x="211666" y="327377"/>
                  <a:pt x="220133" y="338666"/>
                </a:cubicBezTo>
                <a:cubicBezTo>
                  <a:pt x="227376" y="374880"/>
                  <a:pt x="229909" y="396647"/>
                  <a:pt x="245533" y="431800"/>
                </a:cubicBezTo>
                <a:cubicBezTo>
                  <a:pt x="249666" y="441099"/>
                  <a:pt x="256822" y="448733"/>
                  <a:pt x="262467" y="457200"/>
                </a:cubicBezTo>
                <a:cubicBezTo>
                  <a:pt x="274161" y="702796"/>
                  <a:pt x="259400" y="557331"/>
                  <a:pt x="287867" y="728133"/>
                </a:cubicBezTo>
                <a:cubicBezTo>
                  <a:pt x="299382" y="797222"/>
                  <a:pt x="281453" y="772521"/>
                  <a:pt x="313267" y="804333"/>
                </a:cubicBezTo>
                <a:cubicBezTo>
                  <a:pt x="316089" y="815622"/>
                  <a:pt x="317258" y="827459"/>
                  <a:pt x="321733" y="838200"/>
                </a:cubicBezTo>
                <a:cubicBezTo>
                  <a:pt x="331442" y="861501"/>
                  <a:pt x="347618" y="881986"/>
                  <a:pt x="355600" y="905933"/>
                </a:cubicBezTo>
                <a:lnTo>
                  <a:pt x="372533" y="956733"/>
                </a:lnTo>
                <a:cubicBezTo>
                  <a:pt x="375355" y="976489"/>
                  <a:pt x="372895" y="997764"/>
                  <a:pt x="381000" y="1016000"/>
                </a:cubicBezTo>
                <a:cubicBezTo>
                  <a:pt x="385133" y="1025299"/>
                  <a:pt x="396247" y="1032256"/>
                  <a:pt x="406400" y="1032933"/>
                </a:cubicBezTo>
                <a:cubicBezTo>
                  <a:pt x="440907" y="1035233"/>
                  <a:pt x="525434" y="1021976"/>
                  <a:pt x="567267" y="1016000"/>
                </a:cubicBezTo>
                <a:cubicBezTo>
                  <a:pt x="644642" y="990207"/>
                  <a:pt x="595482" y="1002746"/>
                  <a:pt x="762000" y="1024466"/>
                </a:cubicBezTo>
                <a:cubicBezTo>
                  <a:pt x="770850" y="1025620"/>
                  <a:pt x="778597" y="1031466"/>
                  <a:pt x="787400" y="1032933"/>
                </a:cubicBezTo>
                <a:cubicBezTo>
                  <a:pt x="812609" y="1037135"/>
                  <a:pt x="838219" y="1038414"/>
                  <a:pt x="863600" y="1041400"/>
                </a:cubicBezTo>
                <a:lnTo>
                  <a:pt x="931333" y="1049866"/>
                </a:lnTo>
                <a:cubicBezTo>
                  <a:pt x="945444" y="1055511"/>
                  <a:pt x="962127" y="1056909"/>
                  <a:pt x="973667" y="1066800"/>
                </a:cubicBezTo>
                <a:cubicBezTo>
                  <a:pt x="983250" y="1075014"/>
                  <a:pt x="988525" y="1088217"/>
                  <a:pt x="990600" y="1100666"/>
                </a:cubicBezTo>
                <a:cubicBezTo>
                  <a:pt x="999926" y="1156620"/>
                  <a:pt x="993214" y="1215111"/>
                  <a:pt x="1007533" y="1270000"/>
                </a:cubicBezTo>
                <a:cubicBezTo>
                  <a:pt x="1013764" y="1293887"/>
                  <a:pt x="1058175" y="1298983"/>
                  <a:pt x="1075267" y="1303866"/>
                </a:cubicBezTo>
                <a:cubicBezTo>
                  <a:pt x="1083848" y="1306318"/>
                  <a:pt x="1091775" y="1311571"/>
                  <a:pt x="1100667" y="1312333"/>
                </a:cubicBezTo>
                <a:cubicBezTo>
                  <a:pt x="1190824" y="1320061"/>
                  <a:pt x="1281289" y="1323622"/>
                  <a:pt x="1371600" y="1329266"/>
                </a:cubicBezTo>
                <a:cubicBezTo>
                  <a:pt x="1380067" y="1337733"/>
                  <a:pt x="1385026" y="1354666"/>
                  <a:pt x="1397000" y="1354666"/>
                </a:cubicBezTo>
                <a:cubicBezTo>
                  <a:pt x="1426465" y="1354666"/>
                  <a:pt x="1453197" y="1336858"/>
                  <a:pt x="1481667" y="1329266"/>
                </a:cubicBezTo>
                <a:cubicBezTo>
                  <a:pt x="1495572" y="1325558"/>
                  <a:pt x="1510039" y="1324290"/>
                  <a:pt x="1524000" y="1320800"/>
                </a:cubicBezTo>
                <a:cubicBezTo>
                  <a:pt x="1532658" y="1318635"/>
                  <a:pt x="1540819" y="1314785"/>
                  <a:pt x="1549400" y="1312333"/>
                </a:cubicBezTo>
                <a:cubicBezTo>
                  <a:pt x="1560589" y="1309136"/>
                  <a:pt x="1571978" y="1306688"/>
                  <a:pt x="1583267" y="1303866"/>
                </a:cubicBezTo>
                <a:cubicBezTo>
                  <a:pt x="1594556" y="1295399"/>
                  <a:pt x="1604031" y="1283707"/>
                  <a:pt x="1617133" y="1278466"/>
                </a:cubicBezTo>
                <a:cubicBezTo>
                  <a:pt x="1633072" y="1272090"/>
                  <a:pt x="1650775" y="1270536"/>
                  <a:pt x="1667933" y="1270000"/>
                </a:cubicBezTo>
                <a:cubicBezTo>
                  <a:pt x="1741275" y="1267708"/>
                  <a:pt x="1814689" y="1270000"/>
                  <a:pt x="1888067" y="1270000"/>
                </a:cubicBezTo>
              </a:path>
            </a:pathLst>
          </a:custGeom>
          <a:noFill/>
          <a:ln w="19050"/>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dirty="0">
              <a:ln w="19050">
                <a:solidFill>
                  <a:schemeClr val="tx1"/>
                </a:solidFill>
              </a:ln>
            </a:endParaRPr>
          </a:p>
        </p:txBody>
      </p:sp>
      <p:sp>
        <p:nvSpPr>
          <p:cNvPr id="7" name="Freeform: Shape 6">
            <a:extLst>
              <a:ext uri="{FF2B5EF4-FFF2-40B4-BE49-F238E27FC236}">
                <a16:creationId xmlns:a16="http://schemas.microsoft.com/office/drawing/2014/main" id="{F182BD05-8ECC-6746-F387-18F4A0D1D1DC}"/>
              </a:ext>
            </a:extLst>
          </p:cNvPr>
          <p:cNvSpPr/>
          <p:nvPr/>
        </p:nvSpPr>
        <p:spPr>
          <a:xfrm>
            <a:off x="5283200" y="2438400"/>
            <a:ext cx="1134533" cy="1921933"/>
          </a:xfrm>
          <a:custGeom>
            <a:avLst/>
            <a:gdLst>
              <a:gd name="connsiteX0" fmla="*/ 0 w 1134533"/>
              <a:gd name="connsiteY0" fmla="*/ 0 h 1921933"/>
              <a:gd name="connsiteX1" fmla="*/ 8467 w 1134533"/>
              <a:gd name="connsiteY1" fmla="*/ 42333 h 1921933"/>
              <a:gd name="connsiteX2" fmla="*/ 25400 w 1134533"/>
              <a:gd name="connsiteY2" fmla="*/ 67733 h 1921933"/>
              <a:gd name="connsiteX3" fmla="*/ 93133 w 1134533"/>
              <a:gd name="connsiteY3" fmla="*/ 127000 h 1921933"/>
              <a:gd name="connsiteX4" fmla="*/ 160867 w 1134533"/>
              <a:gd name="connsiteY4" fmla="*/ 194733 h 1921933"/>
              <a:gd name="connsiteX5" fmla="*/ 186267 w 1134533"/>
              <a:gd name="connsiteY5" fmla="*/ 203200 h 1921933"/>
              <a:gd name="connsiteX6" fmla="*/ 203200 w 1134533"/>
              <a:gd name="connsiteY6" fmla="*/ 228600 h 1921933"/>
              <a:gd name="connsiteX7" fmla="*/ 228600 w 1134533"/>
              <a:gd name="connsiteY7" fmla="*/ 262467 h 1921933"/>
              <a:gd name="connsiteX8" fmla="*/ 254000 w 1134533"/>
              <a:gd name="connsiteY8" fmla="*/ 304800 h 1921933"/>
              <a:gd name="connsiteX9" fmla="*/ 262467 w 1134533"/>
              <a:gd name="connsiteY9" fmla="*/ 330200 h 1921933"/>
              <a:gd name="connsiteX10" fmla="*/ 296333 w 1134533"/>
              <a:gd name="connsiteY10" fmla="*/ 355600 h 1921933"/>
              <a:gd name="connsiteX11" fmla="*/ 321733 w 1134533"/>
              <a:gd name="connsiteY11" fmla="*/ 414867 h 1921933"/>
              <a:gd name="connsiteX12" fmla="*/ 347133 w 1134533"/>
              <a:gd name="connsiteY12" fmla="*/ 431800 h 1921933"/>
              <a:gd name="connsiteX13" fmla="*/ 304800 w 1134533"/>
              <a:gd name="connsiteY13" fmla="*/ 660400 h 1921933"/>
              <a:gd name="connsiteX14" fmla="*/ 279400 w 1134533"/>
              <a:gd name="connsiteY14" fmla="*/ 694267 h 1921933"/>
              <a:gd name="connsiteX15" fmla="*/ 270933 w 1134533"/>
              <a:gd name="connsiteY15" fmla="*/ 770467 h 1921933"/>
              <a:gd name="connsiteX16" fmla="*/ 262467 w 1134533"/>
              <a:gd name="connsiteY16" fmla="*/ 855133 h 1921933"/>
              <a:gd name="connsiteX17" fmla="*/ 228600 w 1134533"/>
              <a:gd name="connsiteY17" fmla="*/ 931333 h 1921933"/>
              <a:gd name="connsiteX18" fmla="*/ 211667 w 1134533"/>
              <a:gd name="connsiteY18" fmla="*/ 982133 h 1921933"/>
              <a:gd name="connsiteX19" fmla="*/ 194733 w 1134533"/>
              <a:gd name="connsiteY19" fmla="*/ 1049867 h 1921933"/>
              <a:gd name="connsiteX20" fmla="*/ 177800 w 1134533"/>
              <a:gd name="connsiteY20" fmla="*/ 1083733 h 1921933"/>
              <a:gd name="connsiteX21" fmla="*/ 160867 w 1134533"/>
              <a:gd name="connsiteY21" fmla="*/ 1176867 h 1921933"/>
              <a:gd name="connsiteX22" fmla="*/ 143933 w 1134533"/>
              <a:gd name="connsiteY22" fmla="*/ 1236133 h 1921933"/>
              <a:gd name="connsiteX23" fmla="*/ 152400 w 1134533"/>
              <a:gd name="connsiteY23" fmla="*/ 1456267 h 1921933"/>
              <a:gd name="connsiteX24" fmla="*/ 194733 w 1134533"/>
              <a:gd name="connsiteY24" fmla="*/ 1464733 h 1921933"/>
              <a:gd name="connsiteX25" fmla="*/ 220133 w 1134533"/>
              <a:gd name="connsiteY25" fmla="*/ 1481667 h 1921933"/>
              <a:gd name="connsiteX26" fmla="*/ 245533 w 1134533"/>
              <a:gd name="connsiteY26" fmla="*/ 1490133 h 1921933"/>
              <a:gd name="connsiteX27" fmla="*/ 270933 w 1134533"/>
              <a:gd name="connsiteY27" fmla="*/ 1507067 h 1921933"/>
              <a:gd name="connsiteX28" fmla="*/ 338667 w 1134533"/>
              <a:gd name="connsiteY28" fmla="*/ 1540933 h 1921933"/>
              <a:gd name="connsiteX29" fmla="*/ 364067 w 1134533"/>
              <a:gd name="connsiteY29" fmla="*/ 1566333 h 1921933"/>
              <a:gd name="connsiteX30" fmla="*/ 406400 w 1134533"/>
              <a:gd name="connsiteY30" fmla="*/ 1574800 h 1921933"/>
              <a:gd name="connsiteX31" fmla="*/ 635000 w 1134533"/>
              <a:gd name="connsiteY31" fmla="*/ 1591733 h 1921933"/>
              <a:gd name="connsiteX32" fmla="*/ 685800 w 1134533"/>
              <a:gd name="connsiteY32" fmla="*/ 1608667 h 1921933"/>
              <a:gd name="connsiteX33" fmla="*/ 753533 w 1134533"/>
              <a:gd name="connsiteY33" fmla="*/ 1625600 h 1921933"/>
              <a:gd name="connsiteX34" fmla="*/ 778933 w 1134533"/>
              <a:gd name="connsiteY34" fmla="*/ 1634067 h 1921933"/>
              <a:gd name="connsiteX35" fmla="*/ 838200 w 1134533"/>
              <a:gd name="connsiteY35" fmla="*/ 1684867 h 1921933"/>
              <a:gd name="connsiteX36" fmla="*/ 872067 w 1134533"/>
              <a:gd name="connsiteY36" fmla="*/ 1718733 h 1921933"/>
              <a:gd name="connsiteX37" fmla="*/ 948267 w 1134533"/>
              <a:gd name="connsiteY37" fmla="*/ 1744133 h 1921933"/>
              <a:gd name="connsiteX38" fmla="*/ 1007533 w 1134533"/>
              <a:gd name="connsiteY38" fmla="*/ 1769533 h 1921933"/>
              <a:gd name="connsiteX39" fmla="*/ 1083733 w 1134533"/>
              <a:gd name="connsiteY39" fmla="*/ 1820333 h 1921933"/>
              <a:gd name="connsiteX40" fmla="*/ 1100667 w 1134533"/>
              <a:gd name="connsiteY40" fmla="*/ 1845733 h 1921933"/>
              <a:gd name="connsiteX41" fmla="*/ 1117600 w 1134533"/>
              <a:gd name="connsiteY41" fmla="*/ 1913467 h 1921933"/>
              <a:gd name="connsiteX42" fmla="*/ 1134533 w 1134533"/>
              <a:gd name="connsiteY42" fmla="*/ 1921933 h 192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34533" h="1921933">
                <a:moveTo>
                  <a:pt x="0" y="0"/>
                </a:moveTo>
                <a:cubicBezTo>
                  <a:pt x="2822" y="14111"/>
                  <a:pt x="3414" y="28859"/>
                  <a:pt x="8467" y="42333"/>
                </a:cubicBezTo>
                <a:cubicBezTo>
                  <a:pt x="12040" y="51861"/>
                  <a:pt x="18699" y="60075"/>
                  <a:pt x="25400" y="67733"/>
                </a:cubicBezTo>
                <a:cubicBezTo>
                  <a:pt x="60071" y="107358"/>
                  <a:pt x="58704" y="104048"/>
                  <a:pt x="93133" y="127000"/>
                </a:cubicBezTo>
                <a:cubicBezTo>
                  <a:pt x="116882" y="162622"/>
                  <a:pt x="113974" y="163471"/>
                  <a:pt x="160867" y="194733"/>
                </a:cubicBezTo>
                <a:cubicBezTo>
                  <a:pt x="168293" y="199684"/>
                  <a:pt x="177800" y="200378"/>
                  <a:pt x="186267" y="203200"/>
                </a:cubicBezTo>
                <a:cubicBezTo>
                  <a:pt x="191911" y="211667"/>
                  <a:pt x="197286" y="220320"/>
                  <a:pt x="203200" y="228600"/>
                </a:cubicBezTo>
                <a:cubicBezTo>
                  <a:pt x="211402" y="240083"/>
                  <a:pt x="220773" y="250726"/>
                  <a:pt x="228600" y="262467"/>
                </a:cubicBezTo>
                <a:cubicBezTo>
                  <a:pt x="237728" y="276159"/>
                  <a:pt x="246641" y="290081"/>
                  <a:pt x="254000" y="304800"/>
                </a:cubicBezTo>
                <a:cubicBezTo>
                  <a:pt x="257991" y="312782"/>
                  <a:pt x="256754" y="323344"/>
                  <a:pt x="262467" y="330200"/>
                </a:cubicBezTo>
                <a:cubicBezTo>
                  <a:pt x="271501" y="341040"/>
                  <a:pt x="285044" y="347133"/>
                  <a:pt x="296333" y="355600"/>
                </a:cubicBezTo>
                <a:cubicBezTo>
                  <a:pt x="302810" y="381507"/>
                  <a:pt x="302244" y="395378"/>
                  <a:pt x="321733" y="414867"/>
                </a:cubicBezTo>
                <a:cubicBezTo>
                  <a:pt x="328928" y="422062"/>
                  <a:pt x="338666" y="426156"/>
                  <a:pt x="347133" y="431800"/>
                </a:cubicBezTo>
                <a:cubicBezTo>
                  <a:pt x="332530" y="592437"/>
                  <a:pt x="361268" y="575698"/>
                  <a:pt x="304800" y="660400"/>
                </a:cubicBezTo>
                <a:cubicBezTo>
                  <a:pt x="296973" y="672141"/>
                  <a:pt x="287867" y="682978"/>
                  <a:pt x="279400" y="694267"/>
                </a:cubicBezTo>
                <a:cubicBezTo>
                  <a:pt x="276578" y="719667"/>
                  <a:pt x="273608" y="745051"/>
                  <a:pt x="270933" y="770467"/>
                </a:cubicBezTo>
                <a:cubicBezTo>
                  <a:pt x="267964" y="798674"/>
                  <a:pt x="267694" y="827256"/>
                  <a:pt x="262467" y="855133"/>
                </a:cubicBezTo>
                <a:cubicBezTo>
                  <a:pt x="246116" y="942337"/>
                  <a:pt x="253267" y="875831"/>
                  <a:pt x="228600" y="931333"/>
                </a:cubicBezTo>
                <a:cubicBezTo>
                  <a:pt x="221351" y="947644"/>
                  <a:pt x="216571" y="964971"/>
                  <a:pt x="211667" y="982133"/>
                </a:cubicBezTo>
                <a:cubicBezTo>
                  <a:pt x="205273" y="1004510"/>
                  <a:pt x="205141" y="1029051"/>
                  <a:pt x="194733" y="1049867"/>
                </a:cubicBezTo>
                <a:cubicBezTo>
                  <a:pt x="189089" y="1061156"/>
                  <a:pt x="182232" y="1071915"/>
                  <a:pt x="177800" y="1083733"/>
                </a:cubicBezTo>
                <a:cubicBezTo>
                  <a:pt x="166483" y="1113911"/>
                  <a:pt x="167565" y="1145609"/>
                  <a:pt x="160867" y="1176867"/>
                </a:cubicBezTo>
                <a:cubicBezTo>
                  <a:pt x="156562" y="1196957"/>
                  <a:pt x="149578" y="1216378"/>
                  <a:pt x="143933" y="1236133"/>
                </a:cubicBezTo>
                <a:cubicBezTo>
                  <a:pt x="146755" y="1309511"/>
                  <a:pt x="136470" y="1384583"/>
                  <a:pt x="152400" y="1456267"/>
                </a:cubicBezTo>
                <a:cubicBezTo>
                  <a:pt x="155522" y="1470315"/>
                  <a:pt x="181259" y="1459680"/>
                  <a:pt x="194733" y="1464733"/>
                </a:cubicBezTo>
                <a:cubicBezTo>
                  <a:pt x="204261" y="1468306"/>
                  <a:pt x="211031" y="1477116"/>
                  <a:pt x="220133" y="1481667"/>
                </a:cubicBezTo>
                <a:cubicBezTo>
                  <a:pt x="228115" y="1485658"/>
                  <a:pt x="237066" y="1487311"/>
                  <a:pt x="245533" y="1490133"/>
                </a:cubicBezTo>
                <a:cubicBezTo>
                  <a:pt x="254000" y="1495778"/>
                  <a:pt x="262000" y="1502194"/>
                  <a:pt x="270933" y="1507067"/>
                </a:cubicBezTo>
                <a:cubicBezTo>
                  <a:pt x="293094" y="1519155"/>
                  <a:pt x="338667" y="1540933"/>
                  <a:pt x="338667" y="1540933"/>
                </a:cubicBezTo>
                <a:cubicBezTo>
                  <a:pt x="347134" y="1549400"/>
                  <a:pt x="353357" y="1560978"/>
                  <a:pt x="364067" y="1566333"/>
                </a:cubicBezTo>
                <a:cubicBezTo>
                  <a:pt x="376938" y="1572769"/>
                  <a:pt x="392072" y="1573457"/>
                  <a:pt x="406400" y="1574800"/>
                </a:cubicBezTo>
                <a:cubicBezTo>
                  <a:pt x="482475" y="1581932"/>
                  <a:pt x="558800" y="1586089"/>
                  <a:pt x="635000" y="1591733"/>
                </a:cubicBezTo>
                <a:cubicBezTo>
                  <a:pt x="651933" y="1597378"/>
                  <a:pt x="668484" y="1604338"/>
                  <a:pt x="685800" y="1608667"/>
                </a:cubicBezTo>
                <a:cubicBezTo>
                  <a:pt x="708378" y="1614311"/>
                  <a:pt x="731455" y="1618240"/>
                  <a:pt x="753533" y="1625600"/>
                </a:cubicBezTo>
                <a:cubicBezTo>
                  <a:pt x="762000" y="1628422"/>
                  <a:pt x="770951" y="1630076"/>
                  <a:pt x="778933" y="1634067"/>
                </a:cubicBezTo>
                <a:cubicBezTo>
                  <a:pt x="804724" y="1646962"/>
                  <a:pt x="817367" y="1664034"/>
                  <a:pt x="838200" y="1684867"/>
                </a:cubicBezTo>
                <a:cubicBezTo>
                  <a:pt x="849489" y="1696156"/>
                  <a:pt x="857244" y="1712804"/>
                  <a:pt x="872067" y="1718733"/>
                </a:cubicBezTo>
                <a:cubicBezTo>
                  <a:pt x="925204" y="1739989"/>
                  <a:pt x="899656" y="1731981"/>
                  <a:pt x="948267" y="1744133"/>
                </a:cubicBezTo>
                <a:cubicBezTo>
                  <a:pt x="999742" y="1778451"/>
                  <a:pt x="945049" y="1746101"/>
                  <a:pt x="1007533" y="1769533"/>
                </a:cubicBezTo>
                <a:cubicBezTo>
                  <a:pt x="1035891" y="1780167"/>
                  <a:pt x="1062572" y="1799173"/>
                  <a:pt x="1083733" y="1820333"/>
                </a:cubicBezTo>
                <a:cubicBezTo>
                  <a:pt x="1090928" y="1827528"/>
                  <a:pt x="1095022" y="1837266"/>
                  <a:pt x="1100667" y="1845733"/>
                </a:cubicBezTo>
                <a:cubicBezTo>
                  <a:pt x="1101344" y="1849116"/>
                  <a:pt x="1110498" y="1903998"/>
                  <a:pt x="1117600" y="1913467"/>
                </a:cubicBezTo>
                <a:cubicBezTo>
                  <a:pt x="1121386" y="1918515"/>
                  <a:pt x="1128889" y="1919111"/>
                  <a:pt x="1134533" y="1921933"/>
                </a:cubicBezTo>
              </a:path>
            </a:pathLst>
          </a:custGeom>
          <a:noFill/>
          <a:ln w="19050"/>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611428A-47CB-CFF3-5311-E5A0676C3C94}"/>
              </a:ext>
            </a:extLst>
          </p:cNvPr>
          <p:cNvSpPr/>
          <p:nvPr/>
        </p:nvSpPr>
        <p:spPr>
          <a:xfrm>
            <a:off x="4715776" y="5410200"/>
            <a:ext cx="1033091" cy="1168400"/>
          </a:xfrm>
          <a:custGeom>
            <a:avLst/>
            <a:gdLst>
              <a:gd name="connsiteX0" fmla="*/ 1033091 w 1033091"/>
              <a:gd name="connsiteY0" fmla="*/ 0 h 1168400"/>
              <a:gd name="connsiteX1" fmla="*/ 982291 w 1033091"/>
              <a:gd name="connsiteY1" fmla="*/ 50800 h 1168400"/>
              <a:gd name="connsiteX2" fmla="*/ 931491 w 1033091"/>
              <a:gd name="connsiteY2" fmla="*/ 76200 h 1168400"/>
              <a:gd name="connsiteX3" fmla="*/ 897624 w 1033091"/>
              <a:gd name="connsiteY3" fmla="*/ 101600 h 1168400"/>
              <a:gd name="connsiteX4" fmla="*/ 863757 w 1033091"/>
              <a:gd name="connsiteY4" fmla="*/ 110067 h 1168400"/>
              <a:gd name="connsiteX5" fmla="*/ 796024 w 1033091"/>
              <a:gd name="connsiteY5" fmla="*/ 135467 h 1168400"/>
              <a:gd name="connsiteX6" fmla="*/ 753691 w 1033091"/>
              <a:gd name="connsiteY6" fmla="*/ 160867 h 1168400"/>
              <a:gd name="connsiteX7" fmla="*/ 719824 w 1033091"/>
              <a:gd name="connsiteY7" fmla="*/ 177800 h 1168400"/>
              <a:gd name="connsiteX8" fmla="*/ 694424 w 1033091"/>
              <a:gd name="connsiteY8" fmla="*/ 203200 h 1168400"/>
              <a:gd name="connsiteX9" fmla="*/ 626691 w 1033091"/>
              <a:gd name="connsiteY9" fmla="*/ 245533 h 1168400"/>
              <a:gd name="connsiteX10" fmla="*/ 592824 w 1033091"/>
              <a:gd name="connsiteY10" fmla="*/ 254000 h 1168400"/>
              <a:gd name="connsiteX11" fmla="*/ 381157 w 1033091"/>
              <a:gd name="connsiteY11" fmla="*/ 262467 h 1168400"/>
              <a:gd name="connsiteX12" fmla="*/ 313424 w 1033091"/>
              <a:gd name="connsiteY12" fmla="*/ 270933 h 1168400"/>
              <a:gd name="connsiteX13" fmla="*/ 271091 w 1033091"/>
              <a:gd name="connsiteY13" fmla="*/ 279400 h 1168400"/>
              <a:gd name="connsiteX14" fmla="*/ 161024 w 1033091"/>
              <a:gd name="connsiteY14" fmla="*/ 296333 h 1168400"/>
              <a:gd name="connsiteX15" fmla="*/ 152557 w 1033091"/>
              <a:gd name="connsiteY15" fmla="*/ 321733 h 1168400"/>
              <a:gd name="connsiteX16" fmla="*/ 127157 w 1033091"/>
              <a:gd name="connsiteY16" fmla="*/ 330200 h 1168400"/>
              <a:gd name="connsiteX17" fmla="*/ 101757 w 1033091"/>
              <a:gd name="connsiteY17" fmla="*/ 355600 h 1168400"/>
              <a:gd name="connsiteX18" fmla="*/ 84824 w 1033091"/>
              <a:gd name="connsiteY18" fmla="*/ 491067 h 1168400"/>
              <a:gd name="connsiteX19" fmla="*/ 67891 w 1033091"/>
              <a:gd name="connsiteY19" fmla="*/ 550333 h 1168400"/>
              <a:gd name="connsiteX20" fmla="*/ 42491 w 1033091"/>
              <a:gd name="connsiteY20" fmla="*/ 584200 h 1168400"/>
              <a:gd name="connsiteX21" fmla="*/ 25557 w 1033091"/>
              <a:gd name="connsiteY21" fmla="*/ 618067 h 1168400"/>
              <a:gd name="connsiteX22" fmla="*/ 8624 w 1033091"/>
              <a:gd name="connsiteY22" fmla="*/ 643467 h 1168400"/>
              <a:gd name="connsiteX23" fmla="*/ 157 w 1033091"/>
              <a:gd name="connsiteY23" fmla="*/ 677333 h 1168400"/>
              <a:gd name="connsiteX24" fmla="*/ 50957 w 1033091"/>
              <a:gd name="connsiteY24" fmla="*/ 762000 h 1168400"/>
              <a:gd name="connsiteX25" fmla="*/ 67891 w 1033091"/>
              <a:gd name="connsiteY25" fmla="*/ 812800 h 1168400"/>
              <a:gd name="connsiteX26" fmla="*/ 17091 w 1033091"/>
              <a:gd name="connsiteY26" fmla="*/ 931333 h 1168400"/>
              <a:gd name="connsiteX27" fmla="*/ 8624 w 1033091"/>
              <a:gd name="connsiteY27" fmla="*/ 965200 h 1168400"/>
              <a:gd name="connsiteX28" fmla="*/ 157 w 1033091"/>
              <a:gd name="connsiteY28" fmla="*/ 990600 h 1168400"/>
              <a:gd name="connsiteX29" fmla="*/ 17091 w 1033091"/>
              <a:gd name="connsiteY29" fmla="*/ 1049867 h 1168400"/>
              <a:gd name="connsiteX30" fmla="*/ 25557 w 1033091"/>
              <a:gd name="connsiteY30" fmla="*/ 1117600 h 1168400"/>
              <a:gd name="connsiteX31" fmla="*/ 42491 w 1033091"/>
              <a:gd name="connsiteY31" fmla="*/ 1134533 h 1168400"/>
              <a:gd name="connsiteX32" fmla="*/ 59424 w 1033091"/>
              <a:gd name="connsiteY32" fmla="*/ 116840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33091" h="1168400">
                <a:moveTo>
                  <a:pt x="1033091" y="0"/>
                </a:moveTo>
                <a:cubicBezTo>
                  <a:pt x="1016158" y="16933"/>
                  <a:pt x="1001449" y="36432"/>
                  <a:pt x="982291" y="50800"/>
                </a:cubicBezTo>
                <a:cubicBezTo>
                  <a:pt x="967145" y="62159"/>
                  <a:pt x="947725" y="66460"/>
                  <a:pt x="931491" y="76200"/>
                </a:cubicBezTo>
                <a:cubicBezTo>
                  <a:pt x="919391" y="83460"/>
                  <a:pt x="910245" y="95289"/>
                  <a:pt x="897624" y="101600"/>
                </a:cubicBezTo>
                <a:cubicBezTo>
                  <a:pt x="887216" y="106804"/>
                  <a:pt x="874653" y="105981"/>
                  <a:pt x="863757" y="110067"/>
                </a:cubicBezTo>
                <a:cubicBezTo>
                  <a:pt x="775208" y="143273"/>
                  <a:pt x="882956" y="113733"/>
                  <a:pt x="796024" y="135467"/>
                </a:cubicBezTo>
                <a:cubicBezTo>
                  <a:pt x="781913" y="143934"/>
                  <a:pt x="768076" y="152875"/>
                  <a:pt x="753691" y="160867"/>
                </a:cubicBezTo>
                <a:cubicBezTo>
                  <a:pt x="742658" y="166996"/>
                  <a:pt x="730095" y="170464"/>
                  <a:pt x="719824" y="177800"/>
                </a:cubicBezTo>
                <a:cubicBezTo>
                  <a:pt x="710081" y="184759"/>
                  <a:pt x="703515" y="195408"/>
                  <a:pt x="694424" y="203200"/>
                </a:cubicBezTo>
                <a:cubicBezTo>
                  <a:pt x="673705" y="220959"/>
                  <a:pt x="652388" y="235897"/>
                  <a:pt x="626691" y="245533"/>
                </a:cubicBezTo>
                <a:cubicBezTo>
                  <a:pt x="615795" y="249619"/>
                  <a:pt x="604433" y="253199"/>
                  <a:pt x="592824" y="254000"/>
                </a:cubicBezTo>
                <a:cubicBezTo>
                  <a:pt x="522379" y="258858"/>
                  <a:pt x="451713" y="259645"/>
                  <a:pt x="381157" y="262467"/>
                </a:cubicBezTo>
                <a:cubicBezTo>
                  <a:pt x="358579" y="265289"/>
                  <a:pt x="335913" y="267473"/>
                  <a:pt x="313424" y="270933"/>
                </a:cubicBezTo>
                <a:cubicBezTo>
                  <a:pt x="299201" y="273121"/>
                  <a:pt x="285314" y="277212"/>
                  <a:pt x="271091" y="279400"/>
                </a:cubicBezTo>
                <a:cubicBezTo>
                  <a:pt x="137794" y="299908"/>
                  <a:pt x="258103" y="276919"/>
                  <a:pt x="161024" y="296333"/>
                </a:cubicBezTo>
                <a:cubicBezTo>
                  <a:pt x="158202" y="304800"/>
                  <a:pt x="158868" y="315422"/>
                  <a:pt x="152557" y="321733"/>
                </a:cubicBezTo>
                <a:cubicBezTo>
                  <a:pt x="146246" y="328044"/>
                  <a:pt x="134583" y="325249"/>
                  <a:pt x="127157" y="330200"/>
                </a:cubicBezTo>
                <a:cubicBezTo>
                  <a:pt x="117194" y="336842"/>
                  <a:pt x="110224" y="347133"/>
                  <a:pt x="101757" y="355600"/>
                </a:cubicBezTo>
                <a:cubicBezTo>
                  <a:pt x="88245" y="531270"/>
                  <a:pt x="105986" y="417005"/>
                  <a:pt x="84824" y="491067"/>
                </a:cubicBezTo>
                <a:cubicBezTo>
                  <a:pt x="82469" y="499309"/>
                  <a:pt x="73688" y="540187"/>
                  <a:pt x="67891" y="550333"/>
                </a:cubicBezTo>
                <a:cubicBezTo>
                  <a:pt x="60890" y="562585"/>
                  <a:pt x="49970" y="572234"/>
                  <a:pt x="42491" y="584200"/>
                </a:cubicBezTo>
                <a:cubicBezTo>
                  <a:pt x="35802" y="594903"/>
                  <a:pt x="31819" y="607108"/>
                  <a:pt x="25557" y="618067"/>
                </a:cubicBezTo>
                <a:cubicBezTo>
                  <a:pt x="20508" y="626902"/>
                  <a:pt x="14268" y="635000"/>
                  <a:pt x="8624" y="643467"/>
                </a:cubicBezTo>
                <a:cubicBezTo>
                  <a:pt x="5802" y="654756"/>
                  <a:pt x="-1128" y="665768"/>
                  <a:pt x="157" y="677333"/>
                </a:cubicBezTo>
                <a:cubicBezTo>
                  <a:pt x="3971" y="711655"/>
                  <a:pt x="31176" y="737274"/>
                  <a:pt x="50957" y="762000"/>
                </a:cubicBezTo>
                <a:cubicBezTo>
                  <a:pt x="56602" y="778933"/>
                  <a:pt x="73020" y="795703"/>
                  <a:pt x="67891" y="812800"/>
                </a:cubicBezTo>
                <a:cubicBezTo>
                  <a:pt x="38436" y="910983"/>
                  <a:pt x="60170" y="873895"/>
                  <a:pt x="17091" y="931333"/>
                </a:cubicBezTo>
                <a:cubicBezTo>
                  <a:pt x="14269" y="942622"/>
                  <a:pt x="11821" y="954011"/>
                  <a:pt x="8624" y="965200"/>
                </a:cubicBezTo>
                <a:cubicBezTo>
                  <a:pt x="6172" y="973781"/>
                  <a:pt x="-731" y="981720"/>
                  <a:pt x="157" y="990600"/>
                </a:cubicBezTo>
                <a:cubicBezTo>
                  <a:pt x="2202" y="1011044"/>
                  <a:pt x="11446" y="1030111"/>
                  <a:pt x="17091" y="1049867"/>
                </a:cubicBezTo>
                <a:cubicBezTo>
                  <a:pt x="19913" y="1072445"/>
                  <a:pt x="19019" y="1095806"/>
                  <a:pt x="25557" y="1117600"/>
                </a:cubicBezTo>
                <a:cubicBezTo>
                  <a:pt x="27851" y="1125246"/>
                  <a:pt x="37504" y="1128300"/>
                  <a:pt x="42491" y="1134533"/>
                </a:cubicBezTo>
                <a:cubicBezTo>
                  <a:pt x="60990" y="1157656"/>
                  <a:pt x="59424" y="1151040"/>
                  <a:pt x="59424" y="1168400"/>
                </a:cubicBezTo>
              </a:path>
            </a:pathLst>
          </a:custGeom>
          <a:noFill/>
          <a:ln w="19050"/>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FCB234F-7593-0BEB-B220-FF8EE9A282C4}"/>
              </a:ext>
            </a:extLst>
          </p:cNvPr>
          <p:cNvSpPr/>
          <p:nvPr/>
        </p:nvSpPr>
        <p:spPr>
          <a:xfrm>
            <a:off x="5825067" y="905933"/>
            <a:ext cx="1422959" cy="1337734"/>
          </a:xfrm>
          <a:custGeom>
            <a:avLst/>
            <a:gdLst>
              <a:gd name="connsiteX0" fmla="*/ 0 w 1422959"/>
              <a:gd name="connsiteY0" fmla="*/ 1337734 h 1337734"/>
              <a:gd name="connsiteX1" fmla="*/ 42333 w 1422959"/>
              <a:gd name="connsiteY1" fmla="*/ 1303867 h 1337734"/>
              <a:gd name="connsiteX2" fmla="*/ 93133 w 1422959"/>
              <a:gd name="connsiteY2" fmla="*/ 1244600 h 1337734"/>
              <a:gd name="connsiteX3" fmla="*/ 169333 w 1422959"/>
              <a:gd name="connsiteY3" fmla="*/ 1185334 h 1337734"/>
              <a:gd name="connsiteX4" fmla="*/ 194733 w 1422959"/>
              <a:gd name="connsiteY4" fmla="*/ 1168400 h 1337734"/>
              <a:gd name="connsiteX5" fmla="*/ 279400 w 1422959"/>
              <a:gd name="connsiteY5" fmla="*/ 1083734 h 1337734"/>
              <a:gd name="connsiteX6" fmla="*/ 304800 w 1422959"/>
              <a:gd name="connsiteY6" fmla="*/ 1066800 h 1337734"/>
              <a:gd name="connsiteX7" fmla="*/ 364066 w 1422959"/>
              <a:gd name="connsiteY7" fmla="*/ 1016000 h 1337734"/>
              <a:gd name="connsiteX8" fmla="*/ 423333 w 1422959"/>
              <a:gd name="connsiteY8" fmla="*/ 999067 h 1337734"/>
              <a:gd name="connsiteX9" fmla="*/ 465666 w 1422959"/>
              <a:gd name="connsiteY9" fmla="*/ 982134 h 1337734"/>
              <a:gd name="connsiteX10" fmla="*/ 567266 w 1422959"/>
              <a:gd name="connsiteY10" fmla="*/ 965200 h 1337734"/>
              <a:gd name="connsiteX11" fmla="*/ 618066 w 1422959"/>
              <a:gd name="connsiteY11" fmla="*/ 948267 h 1337734"/>
              <a:gd name="connsiteX12" fmla="*/ 635000 w 1422959"/>
              <a:gd name="connsiteY12" fmla="*/ 922867 h 1337734"/>
              <a:gd name="connsiteX13" fmla="*/ 660400 w 1422959"/>
              <a:gd name="connsiteY13" fmla="*/ 914400 h 1337734"/>
              <a:gd name="connsiteX14" fmla="*/ 685800 w 1422959"/>
              <a:gd name="connsiteY14" fmla="*/ 897467 h 1337734"/>
              <a:gd name="connsiteX15" fmla="*/ 711200 w 1422959"/>
              <a:gd name="connsiteY15" fmla="*/ 872067 h 1337734"/>
              <a:gd name="connsiteX16" fmla="*/ 753533 w 1422959"/>
              <a:gd name="connsiteY16" fmla="*/ 846667 h 1337734"/>
              <a:gd name="connsiteX17" fmla="*/ 778933 w 1422959"/>
              <a:gd name="connsiteY17" fmla="*/ 829734 h 1337734"/>
              <a:gd name="connsiteX18" fmla="*/ 804333 w 1422959"/>
              <a:gd name="connsiteY18" fmla="*/ 770467 h 1337734"/>
              <a:gd name="connsiteX19" fmla="*/ 838200 w 1422959"/>
              <a:gd name="connsiteY19" fmla="*/ 753534 h 1337734"/>
              <a:gd name="connsiteX20" fmla="*/ 905933 w 1422959"/>
              <a:gd name="connsiteY20" fmla="*/ 702734 h 1337734"/>
              <a:gd name="connsiteX21" fmla="*/ 939800 w 1422959"/>
              <a:gd name="connsiteY21" fmla="*/ 668867 h 1337734"/>
              <a:gd name="connsiteX22" fmla="*/ 965200 w 1422959"/>
              <a:gd name="connsiteY22" fmla="*/ 626534 h 1337734"/>
              <a:gd name="connsiteX23" fmla="*/ 999066 w 1422959"/>
              <a:gd name="connsiteY23" fmla="*/ 609600 h 1337734"/>
              <a:gd name="connsiteX24" fmla="*/ 1024466 w 1422959"/>
              <a:gd name="connsiteY24" fmla="*/ 550334 h 1337734"/>
              <a:gd name="connsiteX25" fmla="*/ 1058333 w 1422959"/>
              <a:gd name="connsiteY25" fmla="*/ 524934 h 1337734"/>
              <a:gd name="connsiteX26" fmla="*/ 1083733 w 1422959"/>
              <a:gd name="connsiteY26" fmla="*/ 499534 h 1337734"/>
              <a:gd name="connsiteX27" fmla="*/ 1159933 w 1422959"/>
              <a:gd name="connsiteY27" fmla="*/ 474134 h 1337734"/>
              <a:gd name="connsiteX28" fmla="*/ 1185333 w 1422959"/>
              <a:gd name="connsiteY28" fmla="*/ 465667 h 1337734"/>
              <a:gd name="connsiteX29" fmla="*/ 1286933 w 1422959"/>
              <a:gd name="connsiteY29" fmla="*/ 431800 h 1337734"/>
              <a:gd name="connsiteX30" fmla="*/ 1312333 w 1422959"/>
              <a:gd name="connsiteY30" fmla="*/ 423334 h 1337734"/>
              <a:gd name="connsiteX31" fmla="*/ 1329266 w 1422959"/>
              <a:gd name="connsiteY31" fmla="*/ 397934 h 1337734"/>
              <a:gd name="connsiteX32" fmla="*/ 1354666 w 1422959"/>
              <a:gd name="connsiteY32" fmla="*/ 381000 h 1337734"/>
              <a:gd name="connsiteX33" fmla="*/ 1380066 w 1422959"/>
              <a:gd name="connsiteY33" fmla="*/ 355600 h 1337734"/>
              <a:gd name="connsiteX34" fmla="*/ 1397000 w 1422959"/>
              <a:gd name="connsiteY34" fmla="*/ 304800 h 1337734"/>
              <a:gd name="connsiteX35" fmla="*/ 1422400 w 1422959"/>
              <a:gd name="connsiteY35" fmla="*/ 287867 h 1337734"/>
              <a:gd name="connsiteX36" fmla="*/ 1380066 w 1422959"/>
              <a:gd name="connsiteY36" fmla="*/ 270934 h 1337734"/>
              <a:gd name="connsiteX37" fmla="*/ 1295400 w 1422959"/>
              <a:gd name="connsiteY37" fmla="*/ 245534 h 1337734"/>
              <a:gd name="connsiteX38" fmla="*/ 1286933 w 1422959"/>
              <a:gd name="connsiteY38" fmla="*/ 211667 h 1337734"/>
              <a:gd name="connsiteX39" fmla="*/ 1278466 w 1422959"/>
              <a:gd name="connsiteY39" fmla="*/ 160867 h 1337734"/>
              <a:gd name="connsiteX40" fmla="*/ 1253066 w 1422959"/>
              <a:gd name="connsiteY40" fmla="*/ 118534 h 1337734"/>
              <a:gd name="connsiteX41" fmla="*/ 1227666 w 1422959"/>
              <a:gd name="connsiteY41" fmla="*/ 59267 h 1337734"/>
              <a:gd name="connsiteX42" fmla="*/ 1219200 w 1422959"/>
              <a:gd name="connsiteY42" fmla="*/ 0 h 133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22959" h="1337734">
                <a:moveTo>
                  <a:pt x="0" y="1337734"/>
                </a:moveTo>
                <a:cubicBezTo>
                  <a:pt x="14111" y="1326445"/>
                  <a:pt x="29555" y="1316645"/>
                  <a:pt x="42333" y="1303867"/>
                </a:cubicBezTo>
                <a:cubicBezTo>
                  <a:pt x="80632" y="1265568"/>
                  <a:pt x="32443" y="1285059"/>
                  <a:pt x="93133" y="1244600"/>
                </a:cubicBezTo>
                <a:cubicBezTo>
                  <a:pt x="221510" y="1159017"/>
                  <a:pt x="89761" y="1251645"/>
                  <a:pt x="169333" y="1185334"/>
                </a:cubicBezTo>
                <a:cubicBezTo>
                  <a:pt x="177150" y="1178820"/>
                  <a:pt x="187256" y="1175302"/>
                  <a:pt x="194733" y="1168400"/>
                </a:cubicBezTo>
                <a:cubicBezTo>
                  <a:pt x="224061" y="1141328"/>
                  <a:pt x="246191" y="1105874"/>
                  <a:pt x="279400" y="1083734"/>
                </a:cubicBezTo>
                <a:cubicBezTo>
                  <a:pt x="287867" y="1078089"/>
                  <a:pt x="297074" y="1073422"/>
                  <a:pt x="304800" y="1066800"/>
                </a:cubicBezTo>
                <a:cubicBezTo>
                  <a:pt x="333959" y="1041806"/>
                  <a:pt x="332969" y="1031548"/>
                  <a:pt x="364066" y="1016000"/>
                </a:cubicBezTo>
                <a:cubicBezTo>
                  <a:pt x="380366" y="1007850"/>
                  <a:pt x="407067" y="1004489"/>
                  <a:pt x="423333" y="999067"/>
                </a:cubicBezTo>
                <a:cubicBezTo>
                  <a:pt x="437751" y="994261"/>
                  <a:pt x="451248" y="986940"/>
                  <a:pt x="465666" y="982134"/>
                </a:cubicBezTo>
                <a:cubicBezTo>
                  <a:pt x="499232" y="970945"/>
                  <a:pt x="531737" y="969641"/>
                  <a:pt x="567266" y="965200"/>
                </a:cubicBezTo>
                <a:cubicBezTo>
                  <a:pt x="584199" y="959556"/>
                  <a:pt x="608165" y="963118"/>
                  <a:pt x="618066" y="948267"/>
                </a:cubicBezTo>
                <a:cubicBezTo>
                  <a:pt x="623711" y="939800"/>
                  <a:pt x="627054" y="929224"/>
                  <a:pt x="635000" y="922867"/>
                </a:cubicBezTo>
                <a:cubicBezTo>
                  <a:pt x="641969" y="917292"/>
                  <a:pt x="652418" y="918391"/>
                  <a:pt x="660400" y="914400"/>
                </a:cubicBezTo>
                <a:cubicBezTo>
                  <a:pt x="669501" y="909849"/>
                  <a:pt x="677983" y="903981"/>
                  <a:pt x="685800" y="897467"/>
                </a:cubicBezTo>
                <a:cubicBezTo>
                  <a:pt x="694998" y="889802"/>
                  <a:pt x="701621" y="879251"/>
                  <a:pt x="711200" y="872067"/>
                </a:cubicBezTo>
                <a:cubicBezTo>
                  <a:pt x="724365" y="862193"/>
                  <a:pt x="739578" y="855389"/>
                  <a:pt x="753533" y="846667"/>
                </a:cubicBezTo>
                <a:cubicBezTo>
                  <a:pt x="762162" y="841274"/>
                  <a:pt x="770466" y="835378"/>
                  <a:pt x="778933" y="829734"/>
                </a:cubicBezTo>
                <a:cubicBezTo>
                  <a:pt x="784237" y="808519"/>
                  <a:pt x="785870" y="785853"/>
                  <a:pt x="804333" y="770467"/>
                </a:cubicBezTo>
                <a:cubicBezTo>
                  <a:pt x="814029" y="762387"/>
                  <a:pt x="827698" y="760535"/>
                  <a:pt x="838200" y="753534"/>
                </a:cubicBezTo>
                <a:cubicBezTo>
                  <a:pt x="861682" y="737879"/>
                  <a:pt x="885977" y="722690"/>
                  <a:pt x="905933" y="702734"/>
                </a:cubicBezTo>
                <a:cubicBezTo>
                  <a:pt x="917222" y="691445"/>
                  <a:pt x="931586" y="682557"/>
                  <a:pt x="939800" y="668867"/>
                </a:cubicBezTo>
                <a:cubicBezTo>
                  <a:pt x="948267" y="654756"/>
                  <a:pt x="953564" y="638170"/>
                  <a:pt x="965200" y="626534"/>
                </a:cubicBezTo>
                <a:cubicBezTo>
                  <a:pt x="974125" y="617609"/>
                  <a:pt x="987777" y="615245"/>
                  <a:pt x="999066" y="609600"/>
                </a:cubicBezTo>
                <a:cubicBezTo>
                  <a:pt x="1004798" y="592404"/>
                  <a:pt x="1013053" y="563648"/>
                  <a:pt x="1024466" y="550334"/>
                </a:cubicBezTo>
                <a:cubicBezTo>
                  <a:pt x="1033650" y="539620"/>
                  <a:pt x="1047619" y="534117"/>
                  <a:pt x="1058333" y="524934"/>
                </a:cubicBezTo>
                <a:cubicBezTo>
                  <a:pt x="1067424" y="517142"/>
                  <a:pt x="1073023" y="504889"/>
                  <a:pt x="1083733" y="499534"/>
                </a:cubicBezTo>
                <a:cubicBezTo>
                  <a:pt x="1107680" y="487560"/>
                  <a:pt x="1134533" y="482601"/>
                  <a:pt x="1159933" y="474134"/>
                </a:cubicBezTo>
                <a:lnTo>
                  <a:pt x="1185333" y="465667"/>
                </a:lnTo>
                <a:lnTo>
                  <a:pt x="1286933" y="431800"/>
                </a:lnTo>
                <a:lnTo>
                  <a:pt x="1312333" y="423334"/>
                </a:lnTo>
                <a:cubicBezTo>
                  <a:pt x="1317977" y="414867"/>
                  <a:pt x="1322071" y="405129"/>
                  <a:pt x="1329266" y="397934"/>
                </a:cubicBezTo>
                <a:cubicBezTo>
                  <a:pt x="1336461" y="390739"/>
                  <a:pt x="1346849" y="387514"/>
                  <a:pt x="1354666" y="381000"/>
                </a:cubicBezTo>
                <a:cubicBezTo>
                  <a:pt x="1363864" y="373335"/>
                  <a:pt x="1371599" y="364067"/>
                  <a:pt x="1380066" y="355600"/>
                </a:cubicBezTo>
                <a:cubicBezTo>
                  <a:pt x="1385711" y="338667"/>
                  <a:pt x="1387540" y="319936"/>
                  <a:pt x="1397000" y="304800"/>
                </a:cubicBezTo>
                <a:cubicBezTo>
                  <a:pt x="1402393" y="296171"/>
                  <a:pt x="1426951" y="296968"/>
                  <a:pt x="1422400" y="287867"/>
                </a:cubicBezTo>
                <a:cubicBezTo>
                  <a:pt x="1415603" y="274273"/>
                  <a:pt x="1394349" y="276128"/>
                  <a:pt x="1380066" y="270934"/>
                </a:cubicBezTo>
                <a:cubicBezTo>
                  <a:pt x="1334709" y="254440"/>
                  <a:pt x="1335838" y="255643"/>
                  <a:pt x="1295400" y="245534"/>
                </a:cubicBezTo>
                <a:cubicBezTo>
                  <a:pt x="1292578" y="234245"/>
                  <a:pt x="1289215" y="223077"/>
                  <a:pt x="1286933" y="211667"/>
                </a:cubicBezTo>
                <a:cubicBezTo>
                  <a:pt x="1283566" y="194833"/>
                  <a:pt x="1284333" y="177000"/>
                  <a:pt x="1278466" y="160867"/>
                </a:cubicBezTo>
                <a:cubicBezTo>
                  <a:pt x="1272842" y="145402"/>
                  <a:pt x="1261058" y="132919"/>
                  <a:pt x="1253066" y="118534"/>
                </a:cubicBezTo>
                <a:cubicBezTo>
                  <a:pt x="1235630" y="87150"/>
                  <a:pt x="1237658" y="89241"/>
                  <a:pt x="1227666" y="59267"/>
                </a:cubicBezTo>
                <a:lnTo>
                  <a:pt x="1219200" y="0"/>
                </a:lnTo>
              </a:path>
            </a:pathLst>
          </a:custGeom>
          <a:noFill/>
          <a:ln w="19050"/>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EA726F0-ADEB-1731-4529-1D3B443FBCBA}"/>
              </a:ext>
            </a:extLst>
          </p:cNvPr>
          <p:cNvSpPr/>
          <p:nvPr/>
        </p:nvSpPr>
        <p:spPr>
          <a:xfrm>
            <a:off x="7298148" y="143933"/>
            <a:ext cx="1244719" cy="660400"/>
          </a:xfrm>
          <a:custGeom>
            <a:avLst/>
            <a:gdLst>
              <a:gd name="connsiteX0" fmla="*/ 1244719 w 1244719"/>
              <a:gd name="connsiteY0" fmla="*/ 626534 h 660400"/>
              <a:gd name="connsiteX1" fmla="*/ 618185 w 1244719"/>
              <a:gd name="connsiteY1" fmla="*/ 635000 h 660400"/>
              <a:gd name="connsiteX2" fmla="*/ 550452 w 1244719"/>
              <a:gd name="connsiteY2" fmla="*/ 651934 h 660400"/>
              <a:gd name="connsiteX3" fmla="*/ 516585 w 1244719"/>
              <a:gd name="connsiteY3" fmla="*/ 660400 h 660400"/>
              <a:gd name="connsiteX4" fmla="*/ 330319 w 1244719"/>
              <a:gd name="connsiteY4" fmla="*/ 643467 h 660400"/>
              <a:gd name="connsiteX5" fmla="*/ 262585 w 1244719"/>
              <a:gd name="connsiteY5" fmla="*/ 609600 h 660400"/>
              <a:gd name="connsiteX6" fmla="*/ 228719 w 1244719"/>
              <a:gd name="connsiteY6" fmla="*/ 567267 h 660400"/>
              <a:gd name="connsiteX7" fmla="*/ 177919 w 1244719"/>
              <a:gd name="connsiteY7" fmla="*/ 508000 h 660400"/>
              <a:gd name="connsiteX8" fmla="*/ 144052 w 1244719"/>
              <a:gd name="connsiteY8" fmla="*/ 457200 h 660400"/>
              <a:gd name="connsiteX9" fmla="*/ 127119 w 1244719"/>
              <a:gd name="connsiteY9" fmla="*/ 389467 h 660400"/>
              <a:gd name="connsiteX10" fmla="*/ 84785 w 1244719"/>
              <a:gd name="connsiteY10" fmla="*/ 220134 h 660400"/>
              <a:gd name="connsiteX11" fmla="*/ 59385 w 1244719"/>
              <a:gd name="connsiteY11" fmla="*/ 211667 h 660400"/>
              <a:gd name="connsiteX12" fmla="*/ 50919 w 1244719"/>
              <a:gd name="connsiteY12" fmla="*/ 152400 h 660400"/>
              <a:gd name="connsiteX13" fmla="*/ 33985 w 1244719"/>
              <a:gd name="connsiteY13" fmla="*/ 135467 h 660400"/>
              <a:gd name="connsiteX14" fmla="*/ 25519 w 1244719"/>
              <a:gd name="connsiteY14" fmla="*/ 101600 h 660400"/>
              <a:gd name="connsiteX15" fmla="*/ 17052 w 1244719"/>
              <a:gd name="connsiteY15" fmla="*/ 76200 h 660400"/>
              <a:gd name="connsiteX16" fmla="*/ 8585 w 1244719"/>
              <a:gd name="connsiteY16" fmla="*/ 42334 h 660400"/>
              <a:gd name="connsiteX17" fmla="*/ 119 w 1244719"/>
              <a:gd name="connsiteY17" fmla="*/ 0 h 6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4719" h="660400">
                <a:moveTo>
                  <a:pt x="1244719" y="626534"/>
                </a:moveTo>
                <a:cubicBezTo>
                  <a:pt x="1035874" y="629356"/>
                  <a:pt x="826909" y="627364"/>
                  <a:pt x="618185" y="635000"/>
                </a:cubicBezTo>
                <a:cubicBezTo>
                  <a:pt x="594928" y="635851"/>
                  <a:pt x="573030" y="646290"/>
                  <a:pt x="550452" y="651934"/>
                </a:cubicBezTo>
                <a:lnTo>
                  <a:pt x="516585" y="660400"/>
                </a:lnTo>
                <a:cubicBezTo>
                  <a:pt x="454496" y="654756"/>
                  <a:pt x="391453" y="655694"/>
                  <a:pt x="330319" y="643467"/>
                </a:cubicBezTo>
                <a:cubicBezTo>
                  <a:pt x="305566" y="638516"/>
                  <a:pt x="262585" y="609600"/>
                  <a:pt x="262585" y="609600"/>
                </a:cubicBezTo>
                <a:cubicBezTo>
                  <a:pt x="251296" y="595489"/>
                  <a:pt x="240619" y="580867"/>
                  <a:pt x="228719" y="567267"/>
                </a:cubicBezTo>
                <a:cubicBezTo>
                  <a:pt x="198411" y="532629"/>
                  <a:pt x="204528" y="550574"/>
                  <a:pt x="177919" y="508000"/>
                </a:cubicBezTo>
                <a:cubicBezTo>
                  <a:pt x="143746" y="453325"/>
                  <a:pt x="178554" y="491704"/>
                  <a:pt x="144052" y="457200"/>
                </a:cubicBezTo>
                <a:cubicBezTo>
                  <a:pt x="134445" y="428381"/>
                  <a:pt x="131835" y="424052"/>
                  <a:pt x="127119" y="389467"/>
                </a:cubicBezTo>
                <a:cubicBezTo>
                  <a:pt x="117593" y="319611"/>
                  <a:pt x="142161" y="258385"/>
                  <a:pt x="84785" y="220134"/>
                </a:cubicBezTo>
                <a:cubicBezTo>
                  <a:pt x="77359" y="215183"/>
                  <a:pt x="67852" y="214489"/>
                  <a:pt x="59385" y="211667"/>
                </a:cubicBezTo>
                <a:cubicBezTo>
                  <a:pt x="56563" y="191911"/>
                  <a:pt x="57230" y="171332"/>
                  <a:pt x="50919" y="152400"/>
                </a:cubicBezTo>
                <a:cubicBezTo>
                  <a:pt x="48395" y="144827"/>
                  <a:pt x="37555" y="142607"/>
                  <a:pt x="33985" y="135467"/>
                </a:cubicBezTo>
                <a:cubicBezTo>
                  <a:pt x="28781" y="125059"/>
                  <a:pt x="28716" y="112789"/>
                  <a:pt x="25519" y="101600"/>
                </a:cubicBezTo>
                <a:cubicBezTo>
                  <a:pt x="23067" y="93019"/>
                  <a:pt x="19504" y="84781"/>
                  <a:pt x="17052" y="76200"/>
                </a:cubicBezTo>
                <a:cubicBezTo>
                  <a:pt x="13855" y="65012"/>
                  <a:pt x="11782" y="53522"/>
                  <a:pt x="8585" y="42334"/>
                </a:cubicBezTo>
                <a:cubicBezTo>
                  <a:pt x="-1666" y="6456"/>
                  <a:pt x="119" y="29099"/>
                  <a:pt x="119" y="0"/>
                </a:cubicBezTo>
              </a:path>
            </a:pathLst>
          </a:custGeom>
          <a:noFill/>
          <a:ln w="19050"/>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C0453A7-C9CA-CE8B-373C-60CB65FE5A54}"/>
              </a:ext>
            </a:extLst>
          </p:cNvPr>
          <p:cNvSpPr/>
          <p:nvPr/>
        </p:nvSpPr>
        <p:spPr>
          <a:xfrm>
            <a:off x="7534429" y="795867"/>
            <a:ext cx="813704" cy="499533"/>
          </a:xfrm>
          <a:custGeom>
            <a:avLst/>
            <a:gdLst>
              <a:gd name="connsiteX0" fmla="*/ 9371 w 813704"/>
              <a:gd name="connsiteY0" fmla="*/ 0 h 499533"/>
              <a:gd name="connsiteX1" fmla="*/ 102504 w 813704"/>
              <a:gd name="connsiteY1" fmla="*/ 406400 h 499533"/>
              <a:gd name="connsiteX2" fmla="*/ 153304 w 813704"/>
              <a:gd name="connsiteY2" fmla="*/ 423333 h 499533"/>
              <a:gd name="connsiteX3" fmla="*/ 246438 w 813704"/>
              <a:gd name="connsiteY3" fmla="*/ 397933 h 499533"/>
              <a:gd name="connsiteX4" fmla="*/ 373438 w 813704"/>
              <a:gd name="connsiteY4" fmla="*/ 321733 h 499533"/>
              <a:gd name="connsiteX5" fmla="*/ 458104 w 813704"/>
              <a:gd name="connsiteY5" fmla="*/ 296333 h 499533"/>
              <a:gd name="connsiteX6" fmla="*/ 542771 w 813704"/>
              <a:gd name="connsiteY6" fmla="*/ 313266 h 499533"/>
              <a:gd name="connsiteX7" fmla="*/ 551238 w 813704"/>
              <a:gd name="connsiteY7" fmla="*/ 347133 h 499533"/>
              <a:gd name="connsiteX8" fmla="*/ 568171 w 813704"/>
              <a:gd name="connsiteY8" fmla="*/ 381000 h 499533"/>
              <a:gd name="connsiteX9" fmla="*/ 610504 w 813704"/>
              <a:gd name="connsiteY9" fmla="*/ 423333 h 499533"/>
              <a:gd name="connsiteX10" fmla="*/ 712104 w 813704"/>
              <a:gd name="connsiteY10" fmla="*/ 440266 h 499533"/>
              <a:gd name="connsiteX11" fmla="*/ 771371 w 813704"/>
              <a:gd name="connsiteY11" fmla="*/ 448733 h 499533"/>
              <a:gd name="connsiteX12" fmla="*/ 813704 w 813704"/>
              <a:gd name="connsiteY12" fmla="*/ 499533 h 49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3704" h="499533">
                <a:moveTo>
                  <a:pt x="9371" y="0"/>
                </a:moveTo>
                <a:cubicBezTo>
                  <a:pt x="29568" y="289490"/>
                  <a:pt x="-66843" y="321726"/>
                  <a:pt x="102504" y="406400"/>
                </a:cubicBezTo>
                <a:cubicBezTo>
                  <a:pt x="118469" y="414382"/>
                  <a:pt x="136371" y="417689"/>
                  <a:pt x="153304" y="423333"/>
                </a:cubicBezTo>
                <a:cubicBezTo>
                  <a:pt x="184349" y="414866"/>
                  <a:pt x="216244" y="409057"/>
                  <a:pt x="246438" y="397933"/>
                </a:cubicBezTo>
                <a:cubicBezTo>
                  <a:pt x="418609" y="334501"/>
                  <a:pt x="214069" y="396730"/>
                  <a:pt x="373438" y="321733"/>
                </a:cubicBezTo>
                <a:cubicBezTo>
                  <a:pt x="400098" y="309187"/>
                  <a:pt x="429882" y="304800"/>
                  <a:pt x="458104" y="296333"/>
                </a:cubicBezTo>
                <a:cubicBezTo>
                  <a:pt x="486326" y="301977"/>
                  <a:pt x="517504" y="299484"/>
                  <a:pt x="542771" y="313266"/>
                </a:cubicBezTo>
                <a:cubicBezTo>
                  <a:pt x="552987" y="318838"/>
                  <a:pt x="547152" y="336237"/>
                  <a:pt x="551238" y="347133"/>
                </a:cubicBezTo>
                <a:cubicBezTo>
                  <a:pt x="555670" y="358951"/>
                  <a:pt x="561909" y="370041"/>
                  <a:pt x="568171" y="381000"/>
                </a:cubicBezTo>
                <a:cubicBezTo>
                  <a:pt x="580375" y="402358"/>
                  <a:pt x="587010" y="413264"/>
                  <a:pt x="610504" y="423333"/>
                </a:cubicBezTo>
                <a:cubicBezTo>
                  <a:pt x="633757" y="433298"/>
                  <a:pt x="696741" y="438218"/>
                  <a:pt x="712104" y="440266"/>
                </a:cubicBezTo>
                <a:lnTo>
                  <a:pt x="771371" y="448733"/>
                </a:lnTo>
                <a:cubicBezTo>
                  <a:pt x="807731" y="494183"/>
                  <a:pt x="792461" y="478287"/>
                  <a:pt x="813704" y="499533"/>
                </a:cubicBezTo>
              </a:path>
            </a:pathLst>
          </a:custGeom>
          <a:noFill/>
          <a:ln w="19050"/>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17E29D3-6DC2-C7FC-2BEF-22189939FD74}"/>
              </a:ext>
            </a:extLst>
          </p:cNvPr>
          <p:cNvSpPr/>
          <p:nvPr/>
        </p:nvSpPr>
        <p:spPr>
          <a:xfrm>
            <a:off x="2810933" y="762000"/>
            <a:ext cx="2506134" cy="1803400"/>
          </a:xfrm>
          <a:custGeom>
            <a:avLst/>
            <a:gdLst>
              <a:gd name="connsiteX0" fmla="*/ 194734 w 2506134"/>
              <a:gd name="connsiteY0" fmla="*/ 16933 h 1803400"/>
              <a:gd name="connsiteX1" fmla="*/ 194734 w 2506134"/>
              <a:gd name="connsiteY1" fmla="*/ 16933 h 1803400"/>
              <a:gd name="connsiteX2" fmla="*/ 423334 w 2506134"/>
              <a:gd name="connsiteY2" fmla="*/ 152400 h 1803400"/>
              <a:gd name="connsiteX3" fmla="*/ 448734 w 2506134"/>
              <a:gd name="connsiteY3" fmla="*/ 186267 h 1803400"/>
              <a:gd name="connsiteX4" fmla="*/ 508000 w 2506134"/>
              <a:gd name="connsiteY4" fmla="*/ 254000 h 1803400"/>
              <a:gd name="connsiteX5" fmla="*/ 524934 w 2506134"/>
              <a:gd name="connsiteY5" fmla="*/ 304800 h 1803400"/>
              <a:gd name="connsiteX6" fmla="*/ 541867 w 2506134"/>
              <a:gd name="connsiteY6" fmla="*/ 330200 h 1803400"/>
              <a:gd name="connsiteX7" fmla="*/ 567267 w 2506134"/>
              <a:gd name="connsiteY7" fmla="*/ 372533 h 1803400"/>
              <a:gd name="connsiteX8" fmla="*/ 584200 w 2506134"/>
              <a:gd name="connsiteY8" fmla="*/ 406400 h 1803400"/>
              <a:gd name="connsiteX9" fmla="*/ 609600 w 2506134"/>
              <a:gd name="connsiteY9" fmla="*/ 448733 h 1803400"/>
              <a:gd name="connsiteX10" fmla="*/ 626534 w 2506134"/>
              <a:gd name="connsiteY10" fmla="*/ 474133 h 1803400"/>
              <a:gd name="connsiteX11" fmla="*/ 643467 w 2506134"/>
              <a:gd name="connsiteY11" fmla="*/ 508000 h 1803400"/>
              <a:gd name="connsiteX12" fmla="*/ 677334 w 2506134"/>
              <a:gd name="connsiteY12" fmla="*/ 541867 h 1803400"/>
              <a:gd name="connsiteX13" fmla="*/ 795867 w 2506134"/>
              <a:gd name="connsiteY13" fmla="*/ 618067 h 1803400"/>
              <a:gd name="connsiteX14" fmla="*/ 838200 w 2506134"/>
              <a:gd name="connsiteY14" fmla="*/ 668867 h 1803400"/>
              <a:gd name="connsiteX15" fmla="*/ 855134 w 2506134"/>
              <a:gd name="connsiteY15" fmla="*/ 694267 h 1803400"/>
              <a:gd name="connsiteX16" fmla="*/ 880534 w 2506134"/>
              <a:gd name="connsiteY16" fmla="*/ 711200 h 1803400"/>
              <a:gd name="connsiteX17" fmla="*/ 922867 w 2506134"/>
              <a:gd name="connsiteY17" fmla="*/ 745067 h 1803400"/>
              <a:gd name="connsiteX18" fmla="*/ 973667 w 2506134"/>
              <a:gd name="connsiteY18" fmla="*/ 804333 h 1803400"/>
              <a:gd name="connsiteX19" fmla="*/ 999067 w 2506134"/>
              <a:gd name="connsiteY19" fmla="*/ 821267 h 1803400"/>
              <a:gd name="connsiteX20" fmla="*/ 1016000 w 2506134"/>
              <a:gd name="connsiteY20" fmla="*/ 846667 h 1803400"/>
              <a:gd name="connsiteX21" fmla="*/ 1041400 w 2506134"/>
              <a:gd name="connsiteY21" fmla="*/ 863600 h 1803400"/>
              <a:gd name="connsiteX22" fmla="*/ 1075267 w 2506134"/>
              <a:gd name="connsiteY22" fmla="*/ 914400 h 1803400"/>
              <a:gd name="connsiteX23" fmla="*/ 1134534 w 2506134"/>
              <a:gd name="connsiteY23" fmla="*/ 965200 h 1803400"/>
              <a:gd name="connsiteX24" fmla="*/ 1176867 w 2506134"/>
              <a:gd name="connsiteY24" fmla="*/ 1016000 h 1803400"/>
              <a:gd name="connsiteX25" fmla="*/ 1202267 w 2506134"/>
              <a:gd name="connsiteY25" fmla="*/ 1032933 h 1803400"/>
              <a:gd name="connsiteX26" fmla="*/ 1219200 w 2506134"/>
              <a:gd name="connsiteY26" fmla="*/ 1066800 h 1803400"/>
              <a:gd name="connsiteX27" fmla="*/ 1261534 w 2506134"/>
              <a:gd name="connsiteY27" fmla="*/ 1100667 h 1803400"/>
              <a:gd name="connsiteX28" fmla="*/ 1303867 w 2506134"/>
              <a:gd name="connsiteY28" fmla="*/ 1151467 h 1803400"/>
              <a:gd name="connsiteX29" fmla="*/ 1371600 w 2506134"/>
              <a:gd name="connsiteY29" fmla="*/ 1210733 h 1803400"/>
              <a:gd name="connsiteX30" fmla="*/ 1388534 w 2506134"/>
              <a:gd name="connsiteY30" fmla="*/ 1236133 h 1803400"/>
              <a:gd name="connsiteX31" fmla="*/ 1413934 w 2506134"/>
              <a:gd name="connsiteY31" fmla="*/ 1253067 h 1803400"/>
              <a:gd name="connsiteX32" fmla="*/ 1464734 w 2506134"/>
              <a:gd name="connsiteY32" fmla="*/ 1295400 h 1803400"/>
              <a:gd name="connsiteX33" fmla="*/ 1532467 w 2506134"/>
              <a:gd name="connsiteY33" fmla="*/ 1346200 h 1803400"/>
              <a:gd name="connsiteX34" fmla="*/ 1557867 w 2506134"/>
              <a:gd name="connsiteY34" fmla="*/ 1354667 h 1803400"/>
              <a:gd name="connsiteX35" fmla="*/ 1642534 w 2506134"/>
              <a:gd name="connsiteY35" fmla="*/ 1388533 h 1803400"/>
              <a:gd name="connsiteX36" fmla="*/ 1684867 w 2506134"/>
              <a:gd name="connsiteY36" fmla="*/ 1405467 h 1803400"/>
              <a:gd name="connsiteX37" fmla="*/ 1727200 w 2506134"/>
              <a:gd name="connsiteY37" fmla="*/ 1413933 h 1803400"/>
              <a:gd name="connsiteX38" fmla="*/ 1837267 w 2506134"/>
              <a:gd name="connsiteY38" fmla="*/ 1430867 h 1803400"/>
              <a:gd name="connsiteX39" fmla="*/ 1879600 w 2506134"/>
              <a:gd name="connsiteY39" fmla="*/ 1447800 h 1803400"/>
              <a:gd name="connsiteX40" fmla="*/ 2091267 w 2506134"/>
              <a:gd name="connsiteY40" fmla="*/ 1464733 h 1803400"/>
              <a:gd name="connsiteX41" fmla="*/ 2159000 w 2506134"/>
              <a:gd name="connsiteY41" fmla="*/ 1481667 h 1803400"/>
              <a:gd name="connsiteX42" fmla="*/ 2362200 w 2506134"/>
              <a:gd name="connsiteY42" fmla="*/ 1498600 h 1803400"/>
              <a:gd name="connsiteX43" fmla="*/ 2396067 w 2506134"/>
              <a:gd name="connsiteY43" fmla="*/ 1507067 h 1803400"/>
              <a:gd name="connsiteX44" fmla="*/ 2446867 w 2506134"/>
              <a:gd name="connsiteY44" fmla="*/ 1549400 h 1803400"/>
              <a:gd name="connsiteX45" fmla="*/ 2472267 w 2506134"/>
              <a:gd name="connsiteY45" fmla="*/ 1566333 h 1803400"/>
              <a:gd name="connsiteX46" fmla="*/ 2497667 w 2506134"/>
              <a:gd name="connsiteY46" fmla="*/ 1608667 h 1803400"/>
              <a:gd name="connsiteX47" fmla="*/ 2506134 w 2506134"/>
              <a:gd name="connsiteY47" fmla="*/ 1634067 h 1803400"/>
              <a:gd name="connsiteX48" fmla="*/ 2497667 w 2506134"/>
              <a:gd name="connsiteY48" fmla="*/ 1710267 h 1803400"/>
              <a:gd name="connsiteX49" fmla="*/ 2480734 w 2506134"/>
              <a:gd name="connsiteY49" fmla="*/ 1744133 h 1803400"/>
              <a:gd name="connsiteX50" fmla="*/ 2463800 w 2506134"/>
              <a:gd name="connsiteY50" fmla="*/ 1769533 h 1803400"/>
              <a:gd name="connsiteX51" fmla="*/ 2396067 w 2506134"/>
              <a:gd name="connsiteY51" fmla="*/ 1794933 h 1803400"/>
              <a:gd name="connsiteX52" fmla="*/ 2328334 w 2506134"/>
              <a:gd name="connsiteY52" fmla="*/ 1803400 h 1803400"/>
              <a:gd name="connsiteX53" fmla="*/ 2235200 w 2506134"/>
              <a:gd name="connsiteY53" fmla="*/ 1794933 h 1803400"/>
              <a:gd name="connsiteX54" fmla="*/ 1981200 w 2506134"/>
              <a:gd name="connsiteY54" fmla="*/ 1701800 h 1803400"/>
              <a:gd name="connsiteX55" fmla="*/ 1947334 w 2506134"/>
              <a:gd name="connsiteY55" fmla="*/ 1693333 h 1803400"/>
              <a:gd name="connsiteX56" fmla="*/ 1735667 w 2506134"/>
              <a:gd name="connsiteY56" fmla="*/ 1684867 h 1803400"/>
              <a:gd name="connsiteX57" fmla="*/ 1676400 w 2506134"/>
              <a:gd name="connsiteY57" fmla="*/ 1676400 h 1803400"/>
              <a:gd name="connsiteX58" fmla="*/ 1422400 w 2506134"/>
              <a:gd name="connsiteY58" fmla="*/ 1600200 h 1803400"/>
              <a:gd name="connsiteX59" fmla="*/ 1295400 w 2506134"/>
              <a:gd name="connsiteY59" fmla="*/ 1566333 h 1803400"/>
              <a:gd name="connsiteX60" fmla="*/ 1219200 w 2506134"/>
              <a:gd name="connsiteY60" fmla="*/ 1540933 h 1803400"/>
              <a:gd name="connsiteX61" fmla="*/ 1109134 w 2506134"/>
              <a:gd name="connsiteY61" fmla="*/ 1507067 h 1803400"/>
              <a:gd name="connsiteX62" fmla="*/ 973667 w 2506134"/>
              <a:gd name="connsiteY62" fmla="*/ 1430867 h 1803400"/>
              <a:gd name="connsiteX63" fmla="*/ 922867 w 2506134"/>
              <a:gd name="connsiteY63" fmla="*/ 1380067 h 1803400"/>
              <a:gd name="connsiteX64" fmla="*/ 872067 w 2506134"/>
              <a:gd name="connsiteY64" fmla="*/ 1346200 h 1803400"/>
              <a:gd name="connsiteX65" fmla="*/ 838200 w 2506134"/>
              <a:gd name="connsiteY65" fmla="*/ 1303867 h 1803400"/>
              <a:gd name="connsiteX66" fmla="*/ 795867 w 2506134"/>
              <a:gd name="connsiteY66" fmla="*/ 1270000 h 1803400"/>
              <a:gd name="connsiteX67" fmla="*/ 770467 w 2506134"/>
              <a:gd name="connsiteY67" fmla="*/ 1227667 h 1803400"/>
              <a:gd name="connsiteX68" fmla="*/ 736600 w 2506134"/>
              <a:gd name="connsiteY68" fmla="*/ 1185333 h 1803400"/>
              <a:gd name="connsiteX69" fmla="*/ 694267 w 2506134"/>
              <a:gd name="connsiteY69" fmla="*/ 1126067 h 1803400"/>
              <a:gd name="connsiteX70" fmla="*/ 668867 w 2506134"/>
              <a:gd name="connsiteY70" fmla="*/ 1083733 h 1803400"/>
              <a:gd name="connsiteX71" fmla="*/ 643467 w 2506134"/>
              <a:gd name="connsiteY71" fmla="*/ 1049867 h 1803400"/>
              <a:gd name="connsiteX72" fmla="*/ 592667 w 2506134"/>
              <a:gd name="connsiteY72" fmla="*/ 956733 h 1803400"/>
              <a:gd name="connsiteX73" fmla="*/ 558800 w 2506134"/>
              <a:gd name="connsiteY73" fmla="*/ 889000 h 1803400"/>
              <a:gd name="connsiteX74" fmla="*/ 533400 w 2506134"/>
              <a:gd name="connsiteY74" fmla="*/ 872067 h 1803400"/>
              <a:gd name="connsiteX75" fmla="*/ 499534 w 2506134"/>
              <a:gd name="connsiteY75" fmla="*/ 829733 h 1803400"/>
              <a:gd name="connsiteX76" fmla="*/ 457200 w 2506134"/>
              <a:gd name="connsiteY76" fmla="*/ 787400 h 1803400"/>
              <a:gd name="connsiteX77" fmla="*/ 431800 w 2506134"/>
              <a:gd name="connsiteY77" fmla="*/ 745067 h 1803400"/>
              <a:gd name="connsiteX78" fmla="*/ 364067 w 2506134"/>
              <a:gd name="connsiteY78" fmla="*/ 694267 h 1803400"/>
              <a:gd name="connsiteX79" fmla="*/ 330200 w 2506134"/>
              <a:gd name="connsiteY79" fmla="*/ 668867 h 1803400"/>
              <a:gd name="connsiteX80" fmla="*/ 279400 w 2506134"/>
              <a:gd name="connsiteY80" fmla="*/ 635000 h 1803400"/>
              <a:gd name="connsiteX81" fmla="*/ 228600 w 2506134"/>
              <a:gd name="connsiteY81" fmla="*/ 592667 h 1803400"/>
              <a:gd name="connsiteX82" fmla="*/ 135467 w 2506134"/>
              <a:gd name="connsiteY82" fmla="*/ 524933 h 1803400"/>
              <a:gd name="connsiteX83" fmla="*/ 33867 w 2506134"/>
              <a:gd name="connsiteY83" fmla="*/ 372533 h 1803400"/>
              <a:gd name="connsiteX84" fmla="*/ 16934 w 2506134"/>
              <a:gd name="connsiteY84" fmla="*/ 330200 h 1803400"/>
              <a:gd name="connsiteX85" fmla="*/ 0 w 2506134"/>
              <a:gd name="connsiteY85" fmla="*/ 262467 h 1803400"/>
              <a:gd name="connsiteX86" fmla="*/ 8467 w 2506134"/>
              <a:gd name="connsiteY86" fmla="*/ 177800 h 1803400"/>
              <a:gd name="connsiteX87" fmla="*/ 42334 w 2506134"/>
              <a:gd name="connsiteY87" fmla="*/ 110067 h 1803400"/>
              <a:gd name="connsiteX88" fmla="*/ 101600 w 2506134"/>
              <a:gd name="connsiteY88" fmla="*/ 33867 h 1803400"/>
              <a:gd name="connsiteX89" fmla="*/ 118534 w 2506134"/>
              <a:gd name="connsiteY89" fmla="*/ 16933 h 1803400"/>
              <a:gd name="connsiteX90" fmla="*/ 143934 w 2506134"/>
              <a:gd name="connsiteY90" fmla="*/ 0 h 1803400"/>
              <a:gd name="connsiteX91" fmla="*/ 389467 w 2506134"/>
              <a:gd name="connsiteY91" fmla="*/ 118533 h 180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506134" h="1803400">
                <a:moveTo>
                  <a:pt x="194734" y="16933"/>
                </a:moveTo>
                <a:lnTo>
                  <a:pt x="194734" y="16933"/>
                </a:lnTo>
                <a:cubicBezTo>
                  <a:pt x="275211" y="59539"/>
                  <a:pt x="353783" y="93549"/>
                  <a:pt x="423334" y="152400"/>
                </a:cubicBezTo>
                <a:cubicBezTo>
                  <a:pt x="434106" y="161515"/>
                  <a:pt x="439442" y="175647"/>
                  <a:pt x="448734" y="186267"/>
                </a:cubicBezTo>
                <a:cubicBezTo>
                  <a:pt x="525462" y="273957"/>
                  <a:pt x="443955" y="168606"/>
                  <a:pt x="508000" y="254000"/>
                </a:cubicBezTo>
                <a:cubicBezTo>
                  <a:pt x="513645" y="270933"/>
                  <a:pt x="517685" y="288489"/>
                  <a:pt x="524934" y="304800"/>
                </a:cubicBezTo>
                <a:cubicBezTo>
                  <a:pt x="529067" y="314099"/>
                  <a:pt x="536474" y="321571"/>
                  <a:pt x="541867" y="330200"/>
                </a:cubicBezTo>
                <a:cubicBezTo>
                  <a:pt x="550589" y="344155"/>
                  <a:pt x="559275" y="358148"/>
                  <a:pt x="567267" y="372533"/>
                </a:cubicBezTo>
                <a:cubicBezTo>
                  <a:pt x="573396" y="383566"/>
                  <a:pt x="578071" y="395367"/>
                  <a:pt x="584200" y="406400"/>
                </a:cubicBezTo>
                <a:cubicBezTo>
                  <a:pt x="592192" y="420785"/>
                  <a:pt x="600878" y="434778"/>
                  <a:pt x="609600" y="448733"/>
                </a:cubicBezTo>
                <a:cubicBezTo>
                  <a:pt x="614993" y="457362"/>
                  <a:pt x="621485" y="465298"/>
                  <a:pt x="626534" y="474133"/>
                </a:cubicBezTo>
                <a:cubicBezTo>
                  <a:pt x="632796" y="485091"/>
                  <a:pt x="635894" y="497903"/>
                  <a:pt x="643467" y="508000"/>
                </a:cubicBezTo>
                <a:cubicBezTo>
                  <a:pt x="653046" y="520772"/>
                  <a:pt x="665069" y="531646"/>
                  <a:pt x="677334" y="541867"/>
                </a:cubicBezTo>
                <a:cubicBezTo>
                  <a:pt x="739493" y="593667"/>
                  <a:pt x="733723" y="586995"/>
                  <a:pt x="795867" y="618067"/>
                </a:cubicBezTo>
                <a:cubicBezTo>
                  <a:pt x="837904" y="681124"/>
                  <a:pt x="783880" y="603684"/>
                  <a:pt x="838200" y="668867"/>
                </a:cubicBezTo>
                <a:cubicBezTo>
                  <a:pt x="844714" y="676684"/>
                  <a:pt x="847939" y="687072"/>
                  <a:pt x="855134" y="694267"/>
                </a:cubicBezTo>
                <a:cubicBezTo>
                  <a:pt x="862329" y="701462"/>
                  <a:pt x="872394" y="705095"/>
                  <a:pt x="880534" y="711200"/>
                </a:cubicBezTo>
                <a:cubicBezTo>
                  <a:pt x="894991" y="722043"/>
                  <a:pt x="909267" y="733167"/>
                  <a:pt x="922867" y="745067"/>
                </a:cubicBezTo>
                <a:cubicBezTo>
                  <a:pt x="996597" y="809582"/>
                  <a:pt x="895884" y="726550"/>
                  <a:pt x="973667" y="804333"/>
                </a:cubicBezTo>
                <a:cubicBezTo>
                  <a:pt x="980862" y="811528"/>
                  <a:pt x="990600" y="815622"/>
                  <a:pt x="999067" y="821267"/>
                </a:cubicBezTo>
                <a:cubicBezTo>
                  <a:pt x="1004711" y="829734"/>
                  <a:pt x="1008805" y="839472"/>
                  <a:pt x="1016000" y="846667"/>
                </a:cubicBezTo>
                <a:cubicBezTo>
                  <a:pt x="1023195" y="853862"/>
                  <a:pt x="1035043" y="855654"/>
                  <a:pt x="1041400" y="863600"/>
                </a:cubicBezTo>
                <a:cubicBezTo>
                  <a:pt x="1095662" y="931427"/>
                  <a:pt x="987196" y="841008"/>
                  <a:pt x="1075267" y="914400"/>
                </a:cubicBezTo>
                <a:cubicBezTo>
                  <a:pt x="1103993" y="938338"/>
                  <a:pt x="1109096" y="927042"/>
                  <a:pt x="1134534" y="965200"/>
                </a:cubicBezTo>
                <a:cubicBezTo>
                  <a:pt x="1151184" y="990175"/>
                  <a:pt x="1152420" y="995628"/>
                  <a:pt x="1176867" y="1016000"/>
                </a:cubicBezTo>
                <a:cubicBezTo>
                  <a:pt x="1184684" y="1022514"/>
                  <a:pt x="1193800" y="1027289"/>
                  <a:pt x="1202267" y="1032933"/>
                </a:cubicBezTo>
                <a:cubicBezTo>
                  <a:pt x="1207911" y="1044222"/>
                  <a:pt x="1212199" y="1056298"/>
                  <a:pt x="1219200" y="1066800"/>
                </a:cubicBezTo>
                <a:cubicBezTo>
                  <a:pt x="1231514" y="1085270"/>
                  <a:pt x="1244555" y="1086517"/>
                  <a:pt x="1261534" y="1100667"/>
                </a:cubicBezTo>
                <a:cubicBezTo>
                  <a:pt x="1305578" y="1137371"/>
                  <a:pt x="1270563" y="1112613"/>
                  <a:pt x="1303867" y="1151467"/>
                </a:cubicBezTo>
                <a:cubicBezTo>
                  <a:pt x="1383008" y="1243797"/>
                  <a:pt x="1293765" y="1132898"/>
                  <a:pt x="1371600" y="1210733"/>
                </a:cubicBezTo>
                <a:cubicBezTo>
                  <a:pt x="1378795" y="1217928"/>
                  <a:pt x="1381339" y="1228938"/>
                  <a:pt x="1388534" y="1236133"/>
                </a:cubicBezTo>
                <a:cubicBezTo>
                  <a:pt x="1395729" y="1243328"/>
                  <a:pt x="1406739" y="1245872"/>
                  <a:pt x="1413934" y="1253067"/>
                </a:cubicBezTo>
                <a:cubicBezTo>
                  <a:pt x="1460065" y="1299198"/>
                  <a:pt x="1416222" y="1279229"/>
                  <a:pt x="1464734" y="1295400"/>
                </a:cubicBezTo>
                <a:cubicBezTo>
                  <a:pt x="1475123" y="1303711"/>
                  <a:pt x="1514493" y="1337213"/>
                  <a:pt x="1532467" y="1346200"/>
                </a:cubicBezTo>
                <a:cubicBezTo>
                  <a:pt x="1540449" y="1350191"/>
                  <a:pt x="1549400" y="1351845"/>
                  <a:pt x="1557867" y="1354667"/>
                </a:cubicBezTo>
                <a:cubicBezTo>
                  <a:pt x="1617291" y="1399235"/>
                  <a:pt x="1563431" y="1366959"/>
                  <a:pt x="1642534" y="1388533"/>
                </a:cubicBezTo>
                <a:cubicBezTo>
                  <a:pt x="1657197" y="1392532"/>
                  <a:pt x="1670310" y="1401100"/>
                  <a:pt x="1684867" y="1405467"/>
                </a:cubicBezTo>
                <a:cubicBezTo>
                  <a:pt x="1698651" y="1409602"/>
                  <a:pt x="1713042" y="1411359"/>
                  <a:pt x="1727200" y="1413933"/>
                </a:cubicBezTo>
                <a:cubicBezTo>
                  <a:pt x="1770286" y="1421767"/>
                  <a:pt x="1792856" y="1424522"/>
                  <a:pt x="1837267" y="1430867"/>
                </a:cubicBezTo>
                <a:cubicBezTo>
                  <a:pt x="1851378" y="1436511"/>
                  <a:pt x="1864662" y="1444999"/>
                  <a:pt x="1879600" y="1447800"/>
                </a:cubicBezTo>
                <a:cubicBezTo>
                  <a:pt x="1901860" y="1451974"/>
                  <a:pt x="2081829" y="1464059"/>
                  <a:pt x="2091267" y="1464733"/>
                </a:cubicBezTo>
                <a:cubicBezTo>
                  <a:pt x="2113845" y="1470378"/>
                  <a:pt x="2136126" y="1477378"/>
                  <a:pt x="2159000" y="1481667"/>
                </a:cubicBezTo>
                <a:cubicBezTo>
                  <a:pt x="2215303" y="1492224"/>
                  <a:pt x="2316022" y="1495714"/>
                  <a:pt x="2362200" y="1498600"/>
                </a:cubicBezTo>
                <a:cubicBezTo>
                  <a:pt x="2373489" y="1501422"/>
                  <a:pt x="2385371" y="1502483"/>
                  <a:pt x="2396067" y="1507067"/>
                </a:cubicBezTo>
                <a:cubicBezTo>
                  <a:pt x="2422035" y="1518196"/>
                  <a:pt x="2425326" y="1531449"/>
                  <a:pt x="2446867" y="1549400"/>
                </a:cubicBezTo>
                <a:cubicBezTo>
                  <a:pt x="2454684" y="1555914"/>
                  <a:pt x="2463800" y="1560689"/>
                  <a:pt x="2472267" y="1566333"/>
                </a:cubicBezTo>
                <a:cubicBezTo>
                  <a:pt x="2496253" y="1638287"/>
                  <a:pt x="2462801" y="1550556"/>
                  <a:pt x="2497667" y="1608667"/>
                </a:cubicBezTo>
                <a:cubicBezTo>
                  <a:pt x="2502259" y="1616320"/>
                  <a:pt x="2503312" y="1625600"/>
                  <a:pt x="2506134" y="1634067"/>
                </a:cubicBezTo>
                <a:cubicBezTo>
                  <a:pt x="2503312" y="1659467"/>
                  <a:pt x="2503414" y="1685365"/>
                  <a:pt x="2497667" y="1710267"/>
                </a:cubicBezTo>
                <a:cubicBezTo>
                  <a:pt x="2494829" y="1722565"/>
                  <a:pt x="2486996" y="1733175"/>
                  <a:pt x="2480734" y="1744133"/>
                </a:cubicBezTo>
                <a:cubicBezTo>
                  <a:pt x="2475685" y="1752968"/>
                  <a:pt x="2470995" y="1762338"/>
                  <a:pt x="2463800" y="1769533"/>
                </a:cubicBezTo>
                <a:cubicBezTo>
                  <a:pt x="2443165" y="1790168"/>
                  <a:pt x="2424707" y="1790527"/>
                  <a:pt x="2396067" y="1794933"/>
                </a:cubicBezTo>
                <a:cubicBezTo>
                  <a:pt x="2373578" y="1798393"/>
                  <a:pt x="2350912" y="1800578"/>
                  <a:pt x="2328334" y="1803400"/>
                </a:cubicBezTo>
                <a:cubicBezTo>
                  <a:pt x="2297289" y="1800578"/>
                  <a:pt x="2265118" y="1803689"/>
                  <a:pt x="2235200" y="1794933"/>
                </a:cubicBezTo>
                <a:cubicBezTo>
                  <a:pt x="2148652" y="1769602"/>
                  <a:pt x="2068686" y="1723673"/>
                  <a:pt x="1981200" y="1701800"/>
                </a:cubicBezTo>
                <a:cubicBezTo>
                  <a:pt x="1969911" y="1698978"/>
                  <a:pt x="1958943" y="1694134"/>
                  <a:pt x="1947334" y="1693333"/>
                </a:cubicBezTo>
                <a:cubicBezTo>
                  <a:pt x="1876889" y="1688475"/>
                  <a:pt x="1806223" y="1687689"/>
                  <a:pt x="1735667" y="1684867"/>
                </a:cubicBezTo>
                <a:cubicBezTo>
                  <a:pt x="1715911" y="1682045"/>
                  <a:pt x="1695760" y="1681240"/>
                  <a:pt x="1676400" y="1676400"/>
                </a:cubicBezTo>
                <a:cubicBezTo>
                  <a:pt x="1485811" y="1628753"/>
                  <a:pt x="1551448" y="1640527"/>
                  <a:pt x="1422400" y="1600200"/>
                </a:cubicBezTo>
                <a:cubicBezTo>
                  <a:pt x="1273986" y="1553821"/>
                  <a:pt x="1458699" y="1614363"/>
                  <a:pt x="1295400" y="1566333"/>
                </a:cubicBezTo>
                <a:cubicBezTo>
                  <a:pt x="1269714" y="1558778"/>
                  <a:pt x="1244755" y="1548919"/>
                  <a:pt x="1219200" y="1540933"/>
                </a:cubicBezTo>
                <a:cubicBezTo>
                  <a:pt x="1203776" y="1536113"/>
                  <a:pt x="1126428" y="1515714"/>
                  <a:pt x="1109134" y="1507067"/>
                </a:cubicBezTo>
                <a:cubicBezTo>
                  <a:pt x="1062794" y="1483897"/>
                  <a:pt x="1010302" y="1467502"/>
                  <a:pt x="973667" y="1430867"/>
                </a:cubicBezTo>
                <a:cubicBezTo>
                  <a:pt x="956734" y="1413934"/>
                  <a:pt x="941264" y="1395398"/>
                  <a:pt x="922867" y="1380067"/>
                </a:cubicBezTo>
                <a:cubicBezTo>
                  <a:pt x="907233" y="1367038"/>
                  <a:pt x="887194" y="1359814"/>
                  <a:pt x="872067" y="1346200"/>
                </a:cubicBezTo>
                <a:cubicBezTo>
                  <a:pt x="858635" y="1334111"/>
                  <a:pt x="850978" y="1316645"/>
                  <a:pt x="838200" y="1303867"/>
                </a:cubicBezTo>
                <a:cubicBezTo>
                  <a:pt x="825422" y="1291089"/>
                  <a:pt x="809978" y="1281289"/>
                  <a:pt x="795867" y="1270000"/>
                </a:cubicBezTo>
                <a:cubicBezTo>
                  <a:pt x="787400" y="1255889"/>
                  <a:pt x="779904" y="1241148"/>
                  <a:pt x="770467" y="1227667"/>
                </a:cubicBezTo>
                <a:cubicBezTo>
                  <a:pt x="760104" y="1212862"/>
                  <a:pt x="747443" y="1199790"/>
                  <a:pt x="736600" y="1185333"/>
                </a:cubicBezTo>
                <a:cubicBezTo>
                  <a:pt x="722034" y="1165911"/>
                  <a:pt x="707734" y="1146267"/>
                  <a:pt x="694267" y="1126067"/>
                </a:cubicBezTo>
                <a:cubicBezTo>
                  <a:pt x="685139" y="1112374"/>
                  <a:pt x="677995" y="1097426"/>
                  <a:pt x="668867" y="1083733"/>
                </a:cubicBezTo>
                <a:cubicBezTo>
                  <a:pt x="661040" y="1071992"/>
                  <a:pt x="650224" y="1062255"/>
                  <a:pt x="643467" y="1049867"/>
                </a:cubicBezTo>
                <a:cubicBezTo>
                  <a:pt x="581547" y="936348"/>
                  <a:pt x="651290" y="1034898"/>
                  <a:pt x="592667" y="956733"/>
                </a:cubicBezTo>
                <a:cubicBezTo>
                  <a:pt x="583745" y="921045"/>
                  <a:pt x="587583" y="917783"/>
                  <a:pt x="558800" y="889000"/>
                </a:cubicBezTo>
                <a:cubicBezTo>
                  <a:pt x="551605" y="881805"/>
                  <a:pt x="540595" y="879262"/>
                  <a:pt x="533400" y="872067"/>
                </a:cubicBezTo>
                <a:cubicBezTo>
                  <a:pt x="520622" y="859289"/>
                  <a:pt x="511623" y="843165"/>
                  <a:pt x="499534" y="829733"/>
                </a:cubicBezTo>
                <a:cubicBezTo>
                  <a:pt x="486184" y="814900"/>
                  <a:pt x="469667" y="802983"/>
                  <a:pt x="457200" y="787400"/>
                </a:cubicBezTo>
                <a:cubicBezTo>
                  <a:pt x="446920" y="774550"/>
                  <a:pt x="443436" y="756703"/>
                  <a:pt x="431800" y="745067"/>
                </a:cubicBezTo>
                <a:cubicBezTo>
                  <a:pt x="411844" y="725111"/>
                  <a:pt x="386645" y="711200"/>
                  <a:pt x="364067" y="694267"/>
                </a:cubicBezTo>
                <a:cubicBezTo>
                  <a:pt x="352778" y="685800"/>
                  <a:pt x="341941" y="676695"/>
                  <a:pt x="330200" y="668867"/>
                </a:cubicBezTo>
                <a:cubicBezTo>
                  <a:pt x="313267" y="657578"/>
                  <a:pt x="295681" y="647211"/>
                  <a:pt x="279400" y="635000"/>
                </a:cubicBezTo>
                <a:cubicBezTo>
                  <a:pt x="261766" y="621775"/>
                  <a:pt x="246234" y="605892"/>
                  <a:pt x="228600" y="592667"/>
                </a:cubicBezTo>
                <a:cubicBezTo>
                  <a:pt x="193274" y="566173"/>
                  <a:pt x="166600" y="556066"/>
                  <a:pt x="135467" y="524933"/>
                </a:cubicBezTo>
                <a:cubicBezTo>
                  <a:pt x="103709" y="493175"/>
                  <a:pt x="41890" y="392590"/>
                  <a:pt x="33867" y="372533"/>
                </a:cubicBezTo>
                <a:cubicBezTo>
                  <a:pt x="28223" y="358422"/>
                  <a:pt x="21404" y="344726"/>
                  <a:pt x="16934" y="330200"/>
                </a:cubicBezTo>
                <a:cubicBezTo>
                  <a:pt x="10090" y="307957"/>
                  <a:pt x="0" y="262467"/>
                  <a:pt x="0" y="262467"/>
                </a:cubicBezTo>
                <a:cubicBezTo>
                  <a:pt x="2822" y="234245"/>
                  <a:pt x="4154" y="205833"/>
                  <a:pt x="8467" y="177800"/>
                </a:cubicBezTo>
                <a:cubicBezTo>
                  <a:pt x="11905" y="155451"/>
                  <a:pt x="31210" y="125640"/>
                  <a:pt x="42334" y="110067"/>
                </a:cubicBezTo>
                <a:cubicBezTo>
                  <a:pt x="61037" y="83883"/>
                  <a:pt x="78847" y="56620"/>
                  <a:pt x="101600" y="33867"/>
                </a:cubicBezTo>
                <a:cubicBezTo>
                  <a:pt x="107245" y="28222"/>
                  <a:pt x="112300" y="21920"/>
                  <a:pt x="118534" y="16933"/>
                </a:cubicBezTo>
                <a:cubicBezTo>
                  <a:pt x="126480" y="10576"/>
                  <a:pt x="135467" y="5644"/>
                  <a:pt x="143934" y="0"/>
                </a:cubicBezTo>
                <a:lnTo>
                  <a:pt x="389467" y="118533"/>
                </a:lnTo>
              </a:path>
            </a:pathLst>
          </a:custGeom>
          <a:solidFill>
            <a:srgbClr val="92D050"/>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solidFill>
                <a:srgbClr val="00B050"/>
              </a:solidFill>
            </a:endParaRPr>
          </a:p>
        </p:txBody>
      </p:sp>
      <p:cxnSp>
        <p:nvCxnSpPr>
          <p:cNvPr id="10" name="Straight Arrow Connector 9">
            <a:extLst>
              <a:ext uri="{FF2B5EF4-FFF2-40B4-BE49-F238E27FC236}">
                <a16:creationId xmlns:a16="http://schemas.microsoft.com/office/drawing/2014/main" id="{45AC8E4F-FF7E-2EA9-BC25-5424497C07DB}"/>
              </a:ext>
            </a:extLst>
          </p:cNvPr>
          <p:cNvCxnSpPr>
            <a:cxnSpLocks/>
            <a:stCxn id="11" idx="2"/>
          </p:cNvCxnSpPr>
          <p:nvPr/>
        </p:nvCxnSpPr>
        <p:spPr>
          <a:xfrm>
            <a:off x="1360160" y="1217463"/>
            <a:ext cx="2187373" cy="4850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237E1EF1-6496-7EBF-7704-8EDD1B048DFF}"/>
              </a:ext>
            </a:extLst>
          </p:cNvPr>
          <p:cNvSpPr/>
          <p:nvPr/>
        </p:nvSpPr>
        <p:spPr>
          <a:xfrm>
            <a:off x="7216588" y="143435"/>
            <a:ext cx="1448020" cy="1210236"/>
          </a:xfrm>
          <a:custGeom>
            <a:avLst/>
            <a:gdLst>
              <a:gd name="connsiteX0" fmla="*/ 0 w 1448020"/>
              <a:gd name="connsiteY0" fmla="*/ 80683 h 1210236"/>
              <a:gd name="connsiteX1" fmla="*/ 0 w 1448020"/>
              <a:gd name="connsiteY1" fmla="*/ 80683 h 1210236"/>
              <a:gd name="connsiteX2" fmla="*/ 26894 w 1448020"/>
              <a:gd name="connsiteY2" fmla="*/ 170330 h 1210236"/>
              <a:gd name="connsiteX3" fmla="*/ 44824 w 1448020"/>
              <a:gd name="connsiteY3" fmla="*/ 197224 h 1210236"/>
              <a:gd name="connsiteX4" fmla="*/ 62753 w 1448020"/>
              <a:gd name="connsiteY4" fmla="*/ 259977 h 1210236"/>
              <a:gd name="connsiteX5" fmla="*/ 80683 w 1448020"/>
              <a:gd name="connsiteY5" fmla="*/ 286871 h 1210236"/>
              <a:gd name="connsiteX6" fmla="*/ 98612 w 1448020"/>
              <a:gd name="connsiteY6" fmla="*/ 349624 h 1210236"/>
              <a:gd name="connsiteX7" fmla="*/ 125506 w 1448020"/>
              <a:gd name="connsiteY7" fmla="*/ 385483 h 1210236"/>
              <a:gd name="connsiteX8" fmla="*/ 143436 w 1448020"/>
              <a:gd name="connsiteY8" fmla="*/ 421341 h 1210236"/>
              <a:gd name="connsiteX9" fmla="*/ 161365 w 1448020"/>
              <a:gd name="connsiteY9" fmla="*/ 448236 h 1210236"/>
              <a:gd name="connsiteX10" fmla="*/ 170330 w 1448020"/>
              <a:gd name="connsiteY10" fmla="*/ 502024 h 1210236"/>
              <a:gd name="connsiteX11" fmla="*/ 206188 w 1448020"/>
              <a:gd name="connsiteY11" fmla="*/ 564777 h 1210236"/>
              <a:gd name="connsiteX12" fmla="*/ 233083 w 1448020"/>
              <a:gd name="connsiteY12" fmla="*/ 618565 h 1210236"/>
              <a:gd name="connsiteX13" fmla="*/ 251012 w 1448020"/>
              <a:gd name="connsiteY13" fmla="*/ 806824 h 1210236"/>
              <a:gd name="connsiteX14" fmla="*/ 268941 w 1448020"/>
              <a:gd name="connsiteY14" fmla="*/ 851647 h 1210236"/>
              <a:gd name="connsiteX15" fmla="*/ 277906 w 1448020"/>
              <a:gd name="connsiteY15" fmla="*/ 878541 h 1210236"/>
              <a:gd name="connsiteX16" fmla="*/ 295836 w 1448020"/>
              <a:gd name="connsiteY16" fmla="*/ 968189 h 1210236"/>
              <a:gd name="connsiteX17" fmla="*/ 322730 w 1448020"/>
              <a:gd name="connsiteY17" fmla="*/ 1111624 h 1210236"/>
              <a:gd name="connsiteX18" fmla="*/ 349624 w 1448020"/>
              <a:gd name="connsiteY18" fmla="*/ 1138518 h 1210236"/>
              <a:gd name="connsiteX19" fmla="*/ 484094 w 1448020"/>
              <a:gd name="connsiteY19" fmla="*/ 1192306 h 1210236"/>
              <a:gd name="connsiteX20" fmla="*/ 546847 w 1448020"/>
              <a:gd name="connsiteY20" fmla="*/ 1174377 h 1210236"/>
              <a:gd name="connsiteX21" fmla="*/ 618565 w 1448020"/>
              <a:gd name="connsiteY21" fmla="*/ 1111624 h 1210236"/>
              <a:gd name="connsiteX22" fmla="*/ 681318 w 1448020"/>
              <a:gd name="connsiteY22" fmla="*/ 1102659 h 1210236"/>
              <a:gd name="connsiteX23" fmla="*/ 824753 w 1448020"/>
              <a:gd name="connsiteY23" fmla="*/ 1075765 h 1210236"/>
              <a:gd name="connsiteX24" fmla="*/ 869577 w 1448020"/>
              <a:gd name="connsiteY24" fmla="*/ 1111624 h 1210236"/>
              <a:gd name="connsiteX25" fmla="*/ 905436 w 1448020"/>
              <a:gd name="connsiteY25" fmla="*/ 1129553 h 1210236"/>
              <a:gd name="connsiteX26" fmla="*/ 932330 w 1448020"/>
              <a:gd name="connsiteY26" fmla="*/ 1156447 h 1210236"/>
              <a:gd name="connsiteX27" fmla="*/ 1013012 w 1448020"/>
              <a:gd name="connsiteY27" fmla="*/ 1174377 h 1210236"/>
              <a:gd name="connsiteX28" fmla="*/ 1039906 w 1448020"/>
              <a:gd name="connsiteY28" fmla="*/ 1183341 h 1210236"/>
              <a:gd name="connsiteX29" fmla="*/ 1075765 w 1448020"/>
              <a:gd name="connsiteY29" fmla="*/ 1192306 h 1210236"/>
              <a:gd name="connsiteX30" fmla="*/ 1111624 w 1448020"/>
              <a:gd name="connsiteY30" fmla="*/ 1210236 h 1210236"/>
              <a:gd name="connsiteX31" fmla="*/ 1201271 w 1448020"/>
              <a:gd name="connsiteY31" fmla="*/ 1201271 h 1210236"/>
              <a:gd name="connsiteX32" fmla="*/ 1201271 w 1448020"/>
              <a:gd name="connsiteY32" fmla="*/ 1138518 h 1210236"/>
              <a:gd name="connsiteX33" fmla="*/ 1165412 w 1448020"/>
              <a:gd name="connsiteY33" fmla="*/ 1102659 h 1210236"/>
              <a:gd name="connsiteX34" fmla="*/ 1129553 w 1448020"/>
              <a:gd name="connsiteY34" fmla="*/ 1066800 h 1210236"/>
              <a:gd name="connsiteX35" fmla="*/ 1102659 w 1448020"/>
              <a:gd name="connsiteY35" fmla="*/ 1039906 h 1210236"/>
              <a:gd name="connsiteX36" fmla="*/ 1057836 w 1448020"/>
              <a:gd name="connsiteY36" fmla="*/ 1013012 h 1210236"/>
              <a:gd name="connsiteX37" fmla="*/ 1004047 w 1448020"/>
              <a:gd name="connsiteY37" fmla="*/ 977153 h 1210236"/>
              <a:gd name="connsiteX38" fmla="*/ 878541 w 1448020"/>
              <a:gd name="connsiteY38" fmla="*/ 923365 h 1210236"/>
              <a:gd name="connsiteX39" fmla="*/ 842683 w 1448020"/>
              <a:gd name="connsiteY39" fmla="*/ 905436 h 1210236"/>
              <a:gd name="connsiteX40" fmla="*/ 681318 w 1448020"/>
              <a:gd name="connsiteY40" fmla="*/ 878541 h 1210236"/>
              <a:gd name="connsiteX41" fmla="*/ 600636 w 1448020"/>
              <a:gd name="connsiteY41" fmla="*/ 887506 h 1210236"/>
              <a:gd name="connsiteX42" fmla="*/ 564777 w 1448020"/>
              <a:gd name="connsiteY42" fmla="*/ 914400 h 1210236"/>
              <a:gd name="connsiteX43" fmla="*/ 457200 w 1448020"/>
              <a:gd name="connsiteY43" fmla="*/ 950259 h 1210236"/>
              <a:gd name="connsiteX44" fmla="*/ 403412 w 1448020"/>
              <a:gd name="connsiteY44" fmla="*/ 923365 h 1210236"/>
              <a:gd name="connsiteX45" fmla="*/ 358588 w 1448020"/>
              <a:gd name="connsiteY45" fmla="*/ 833718 h 1210236"/>
              <a:gd name="connsiteX46" fmla="*/ 340659 w 1448020"/>
              <a:gd name="connsiteY46" fmla="*/ 770965 h 1210236"/>
              <a:gd name="connsiteX47" fmla="*/ 331694 w 1448020"/>
              <a:gd name="connsiteY47" fmla="*/ 717177 h 1210236"/>
              <a:gd name="connsiteX48" fmla="*/ 564777 w 1448020"/>
              <a:gd name="connsiteY48" fmla="*/ 708212 h 1210236"/>
              <a:gd name="connsiteX49" fmla="*/ 1308847 w 1448020"/>
              <a:gd name="connsiteY49" fmla="*/ 726141 h 1210236"/>
              <a:gd name="connsiteX50" fmla="*/ 1443318 w 1448020"/>
              <a:gd name="connsiteY50" fmla="*/ 699247 h 1210236"/>
              <a:gd name="connsiteX51" fmla="*/ 1434353 w 1448020"/>
              <a:gd name="connsiteY51" fmla="*/ 654424 h 1210236"/>
              <a:gd name="connsiteX52" fmla="*/ 1407459 w 1448020"/>
              <a:gd name="connsiteY52" fmla="*/ 609600 h 1210236"/>
              <a:gd name="connsiteX53" fmla="*/ 1362636 w 1448020"/>
              <a:gd name="connsiteY53" fmla="*/ 582706 h 1210236"/>
              <a:gd name="connsiteX54" fmla="*/ 1228165 w 1448020"/>
              <a:gd name="connsiteY54" fmla="*/ 519953 h 1210236"/>
              <a:gd name="connsiteX55" fmla="*/ 1129553 w 1448020"/>
              <a:gd name="connsiteY55" fmla="*/ 510989 h 1210236"/>
              <a:gd name="connsiteX56" fmla="*/ 806824 w 1448020"/>
              <a:gd name="connsiteY56" fmla="*/ 519953 h 1210236"/>
              <a:gd name="connsiteX57" fmla="*/ 744071 w 1448020"/>
              <a:gd name="connsiteY57" fmla="*/ 528918 h 1210236"/>
              <a:gd name="connsiteX58" fmla="*/ 672353 w 1448020"/>
              <a:gd name="connsiteY58" fmla="*/ 537883 h 1210236"/>
              <a:gd name="connsiteX59" fmla="*/ 502024 w 1448020"/>
              <a:gd name="connsiteY59" fmla="*/ 528918 h 1210236"/>
              <a:gd name="connsiteX60" fmla="*/ 475130 w 1448020"/>
              <a:gd name="connsiteY60" fmla="*/ 510989 h 1210236"/>
              <a:gd name="connsiteX61" fmla="*/ 385483 w 1448020"/>
              <a:gd name="connsiteY61" fmla="*/ 430306 h 1210236"/>
              <a:gd name="connsiteX62" fmla="*/ 367553 w 1448020"/>
              <a:gd name="connsiteY62" fmla="*/ 394447 h 1210236"/>
              <a:gd name="connsiteX63" fmla="*/ 313765 w 1448020"/>
              <a:gd name="connsiteY63" fmla="*/ 322730 h 1210236"/>
              <a:gd name="connsiteX64" fmla="*/ 286871 w 1448020"/>
              <a:gd name="connsiteY64" fmla="*/ 286871 h 1210236"/>
              <a:gd name="connsiteX65" fmla="*/ 224118 w 1448020"/>
              <a:gd name="connsiteY65" fmla="*/ 188259 h 1210236"/>
              <a:gd name="connsiteX66" fmla="*/ 206188 w 1448020"/>
              <a:gd name="connsiteY66" fmla="*/ 152400 h 1210236"/>
              <a:gd name="connsiteX67" fmla="*/ 179294 w 1448020"/>
              <a:gd name="connsiteY67" fmla="*/ 107577 h 1210236"/>
              <a:gd name="connsiteX68" fmla="*/ 161365 w 1448020"/>
              <a:gd name="connsiteY68" fmla="*/ 71718 h 1210236"/>
              <a:gd name="connsiteX69" fmla="*/ 143436 w 1448020"/>
              <a:gd name="connsiteY69" fmla="*/ 17930 h 1210236"/>
              <a:gd name="connsiteX70" fmla="*/ 71718 w 1448020"/>
              <a:gd name="connsiteY70" fmla="*/ 0 h 1210236"/>
              <a:gd name="connsiteX71" fmla="*/ 0 w 1448020"/>
              <a:gd name="connsiteY71" fmla="*/ 80683 h 121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448020" h="1210236">
                <a:moveTo>
                  <a:pt x="0" y="80683"/>
                </a:moveTo>
                <a:lnTo>
                  <a:pt x="0" y="80683"/>
                </a:lnTo>
                <a:cubicBezTo>
                  <a:pt x="8965" y="110565"/>
                  <a:pt x="15694" y="141211"/>
                  <a:pt x="26894" y="170330"/>
                </a:cubicBezTo>
                <a:cubicBezTo>
                  <a:pt x="30762" y="180386"/>
                  <a:pt x="40580" y="187321"/>
                  <a:pt x="44824" y="197224"/>
                </a:cubicBezTo>
                <a:cubicBezTo>
                  <a:pt x="62062" y="237446"/>
                  <a:pt x="45303" y="225079"/>
                  <a:pt x="62753" y="259977"/>
                </a:cubicBezTo>
                <a:cubicBezTo>
                  <a:pt x="67572" y="269614"/>
                  <a:pt x="74706" y="277906"/>
                  <a:pt x="80683" y="286871"/>
                </a:cubicBezTo>
                <a:cubicBezTo>
                  <a:pt x="82625" y="294638"/>
                  <a:pt x="92894" y="339618"/>
                  <a:pt x="98612" y="349624"/>
                </a:cubicBezTo>
                <a:cubicBezTo>
                  <a:pt x="106025" y="362597"/>
                  <a:pt x="117587" y="372813"/>
                  <a:pt x="125506" y="385483"/>
                </a:cubicBezTo>
                <a:cubicBezTo>
                  <a:pt x="132589" y="396815"/>
                  <a:pt x="136806" y="409738"/>
                  <a:pt x="143436" y="421341"/>
                </a:cubicBezTo>
                <a:cubicBezTo>
                  <a:pt x="148782" y="430696"/>
                  <a:pt x="155389" y="439271"/>
                  <a:pt x="161365" y="448236"/>
                </a:cubicBezTo>
                <a:cubicBezTo>
                  <a:pt x="164353" y="466165"/>
                  <a:pt x="165107" y="484614"/>
                  <a:pt x="170330" y="502024"/>
                </a:cubicBezTo>
                <a:cubicBezTo>
                  <a:pt x="182118" y="541316"/>
                  <a:pt x="189682" y="531765"/>
                  <a:pt x="206188" y="564777"/>
                </a:cubicBezTo>
                <a:cubicBezTo>
                  <a:pt x="243299" y="638999"/>
                  <a:pt x="181704" y="541500"/>
                  <a:pt x="233083" y="618565"/>
                </a:cubicBezTo>
                <a:cubicBezTo>
                  <a:pt x="262767" y="707624"/>
                  <a:pt x="220511" y="572985"/>
                  <a:pt x="251012" y="806824"/>
                </a:cubicBezTo>
                <a:cubicBezTo>
                  <a:pt x="253093" y="822781"/>
                  <a:pt x="263291" y="836580"/>
                  <a:pt x="268941" y="851647"/>
                </a:cubicBezTo>
                <a:cubicBezTo>
                  <a:pt x="272259" y="860495"/>
                  <a:pt x="275781" y="869333"/>
                  <a:pt x="277906" y="878541"/>
                </a:cubicBezTo>
                <a:cubicBezTo>
                  <a:pt x="284759" y="908235"/>
                  <a:pt x="295836" y="968189"/>
                  <a:pt x="295836" y="968189"/>
                </a:cubicBezTo>
                <a:cubicBezTo>
                  <a:pt x="300304" y="1012868"/>
                  <a:pt x="299316" y="1069479"/>
                  <a:pt x="322730" y="1111624"/>
                </a:cubicBezTo>
                <a:cubicBezTo>
                  <a:pt x="328887" y="1122706"/>
                  <a:pt x="338928" y="1131711"/>
                  <a:pt x="349624" y="1138518"/>
                </a:cubicBezTo>
                <a:cubicBezTo>
                  <a:pt x="405344" y="1173976"/>
                  <a:pt x="424501" y="1175280"/>
                  <a:pt x="484094" y="1192306"/>
                </a:cubicBezTo>
                <a:cubicBezTo>
                  <a:pt x="505012" y="1186330"/>
                  <a:pt x="528056" y="1185339"/>
                  <a:pt x="546847" y="1174377"/>
                </a:cubicBezTo>
                <a:cubicBezTo>
                  <a:pt x="563534" y="1164643"/>
                  <a:pt x="592321" y="1119497"/>
                  <a:pt x="618565" y="1111624"/>
                </a:cubicBezTo>
                <a:cubicBezTo>
                  <a:pt x="638804" y="1105552"/>
                  <a:pt x="660447" y="1105954"/>
                  <a:pt x="681318" y="1102659"/>
                </a:cubicBezTo>
                <a:cubicBezTo>
                  <a:pt x="789649" y="1085554"/>
                  <a:pt x="757489" y="1092581"/>
                  <a:pt x="824753" y="1075765"/>
                </a:cubicBezTo>
                <a:cubicBezTo>
                  <a:pt x="839694" y="1087718"/>
                  <a:pt x="853656" y="1101010"/>
                  <a:pt x="869577" y="1111624"/>
                </a:cubicBezTo>
                <a:cubicBezTo>
                  <a:pt x="880696" y="1119037"/>
                  <a:pt x="894561" y="1121786"/>
                  <a:pt x="905436" y="1129553"/>
                </a:cubicBezTo>
                <a:cubicBezTo>
                  <a:pt x="915753" y="1136922"/>
                  <a:pt x="920627" y="1151571"/>
                  <a:pt x="932330" y="1156447"/>
                </a:cubicBezTo>
                <a:cubicBezTo>
                  <a:pt x="957761" y="1167043"/>
                  <a:pt x="986284" y="1167695"/>
                  <a:pt x="1013012" y="1174377"/>
                </a:cubicBezTo>
                <a:cubicBezTo>
                  <a:pt x="1022179" y="1176669"/>
                  <a:pt x="1030820" y="1180745"/>
                  <a:pt x="1039906" y="1183341"/>
                </a:cubicBezTo>
                <a:cubicBezTo>
                  <a:pt x="1051753" y="1186726"/>
                  <a:pt x="1064229" y="1187980"/>
                  <a:pt x="1075765" y="1192306"/>
                </a:cubicBezTo>
                <a:cubicBezTo>
                  <a:pt x="1088278" y="1196999"/>
                  <a:pt x="1099671" y="1204259"/>
                  <a:pt x="1111624" y="1210236"/>
                </a:cubicBezTo>
                <a:cubicBezTo>
                  <a:pt x="1141506" y="1207248"/>
                  <a:pt x="1173048" y="1211534"/>
                  <a:pt x="1201271" y="1201271"/>
                </a:cubicBezTo>
                <a:cubicBezTo>
                  <a:pt x="1220847" y="1194152"/>
                  <a:pt x="1203772" y="1142520"/>
                  <a:pt x="1201271" y="1138518"/>
                </a:cubicBezTo>
                <a:cubicBezTo>
                  <a:pt x="1192312" y="1124183"/>
                  <a:pt x="1177365" y="1114612"/>
                  <a:pt x="1165412" y="1102659"/>
                </a:cubicBezTo>
                <a:lnTo>
                  <a:pt x="1129553" y="1066800"/>
                </a:lnTo>
                <a:cubicBezTo>
                  <a:pt x="1120588" y="1057835"/>
                  <a:pt x="1113530" y="1046429"/>
                  <a:pt x="1102659" y="1039906"/>
                </a:cubicBezTo>
                <a:cubicBezTo>
                  <a:pt x="1087718" y="1030941"/>
                  <a:pt x="1072536" y="1022367"/>
                  <a:pt x="1057836" y="1013012"/>
                </a:cubicBezTo>
                <a:cubicBezTo>
                  <a:pt x="1039656" y="1001443"/>
                  <a:pt x="1023321" y="986790"/>
                  <a:pt x="1004047" y="977153"/>
                </a:cubicBezTo>
                <a:cubicBezTo>
                  <a:pt x="840817" y="895537"/>
                  <a:pt x="1010444" y="976125"/>
                  <a:pt x="878541" y="923365"/>
                </a:cubicBezTo>
                <a:cubicBezTo>
                  <a:pt x="866133" y="918402"/>
                  <a:pt x="855456" y="909366"/>
                  <a:pt x="842683" y="905436"/>
                </a:cubicBezTo>
                <a:cubicBezTo>
                  <a:pt x="782148" y="886810"/>
                  <a:pt x="743649" y="885467"/>
                  <a:pt x="681318" y="878541"/>
                </a:cubicBezTo>
                <a:cubicBezTo>
                  <a:pt x="654424" y="881529"/>
                  <a:pt x="626499" y="879548"/>
                  <a:pt x="600636" y="887506"/>
                </a:cubicBezTo>
                <a:cubicBezTo>
                  <a:pt x="586356" y="891900"/>
                  <a:pt x="577894" y="907245"/>
                  <a:pt x="564777" y="914400"/>
                </a:cubicBezTo>
                <a:cubicBezTo>
                  <a:pt x="513990" y="942102"/>
                  <a:pt x="506951" y="940309"/>
                  <a:pt x="457200" y="950259"/>
                </a:cubicBezTo>
                <a:cubicBezTo>
                  <a:pt x="439271" y="941294"/>
                  <a:pt x="418312" y="936775"/>
                  <a:pt x="403412" y="923365"/>
                </a:cubicBezTo>
                <a:cubicBezTo>
                  <a:pt x="365799" y="889514"/>
                  <a:pt x="369874" y="873221"/>
                  <a:pt x="358588" y="833718"/>
                </a:cubicBezTo>
                <a:cubicBezTo>
                  <a:pt x="347198" y="793853"/>
                  <a:pt x="349999" y="817664"/>
                  <a:pt x="340659" y="770965"/>
                </a:cubicBezTo>
                <a:cubicBezTo>
                  <a:pt x="337094" y="753141"/>
                  <a:pt x="334682" y="735106"/>
                  <a:pt x="331694" y="717177"/>
                </a:cubicBezTo>
                <a:cubicBezTo>
                  <a:pt x="400461" y="648410"/>
                  <a:pt x="340489" y="699585"/>
                  <a:pt x="564777" y="708212"/>
                </a:cubicBezTo>
                <a:cubicBezTo>
                  <a:pt x="923812" y="722022"/>
                  <a:pt x="842520" y="717663"/>
                  <a:pt x="1308847" y="726141"/>
                </a:cubicBezTo>
                <a:cubicBezTo>
                  <a:pt x="1353671" y="717176"/>
                  <a:pt x="1403629" y="721926"/>
                  <a:pt x="1443318" y="699247"/>
                </a:cubicBezTo>
                <a:cubicBezTo>
                  <a:pt x="1456547" y="691687"/>
                  <a:pt x="1438049" y="669206"/>
                  <a:pt x="1434353" y="654424"/>
                </a:cubicBezTo>
                <a:cubicBezTo>
                  <a:pt x="1428650" y="631614"/>
                  <a:pt x="1426761" y="623388"/>
                  <a:pt x="1407459" y="609600"/>
                </a:cubicBezTo>
                <a:cubicBezTo>
                  <a:pt x="1393281" y="599472"/>
                  <a:pt x="1377412" y="591941"/>
                  <a:pt x="1362636" y="582706"/>
                </a:cubicBezTo>
                <a:cubicBezTo>
                  <a:pt x="1318683" y="555236"/>
                  <a:pt x="1290650" y="525633"/>
                  <a:pt x="1228165" y="519953"/>
                </a:cubicBezTo>
                <a:lnTo>
                  <a:pt x="1129553" y="510989"/>
                </a:lnTo>
                <a:lnTo>
                  <a:pt x="806824" y="519953"/>
                </a:lnTo>
                <a:cubicBezTo>
                  <a:pt x="785717" y="520935"/>
                  <a:pt x="765016" y="526125"/>
                  <a:pt x="744071" y="528918"/>
                </a:cubicBezTo>
                <a:lnTo>
                  <a:pt x="672353" y="537883"/>
                </a:lnTo>
                <a:cubicBezTo>
                  <a:pt x="615577" y="534895"/>
                  <a:pt x="558358" y="536600"/>
                  <a:pt x="502024" y="528918"/>
                </a:cubicBezTo>
                <a:cubicBezTo>
                  <a:pt x="491349" y="527462"/>
                  <a:pt x="483897" y="517251"/>
                  <a:pt x="475130" y="510989"/>
                </a:cubicBezTo>
                <a:cubicBezTo>
                  <a:pt x="450041" y="493068"/>
                  <a:pt x="397136" y="453612"/>
                  <a:pt x="385483" y="430306"/>
                </a:cubicBezTo>
                <a:cubicBezTo>
                  <a:pt x="379506" y="418353"/>
                  <a:pt x="374966" y="405566"/>
                  <a:pt x="367553" y="394447"/>
                </a:cubicBezTo>
                <a:cubicBezTo>
                  <a:pt x="350977" y="369584"/>
                  <a:pt x="331694" y="346636"/>
                  <a:pt x="313765" y="322730"/>
                </a:cubicBezTo>
                <a:cubicBezTo>
                  <a:pt x="304800" y="310777"/>
                  <a:pt x="295159" y="299303"/>
                  <a:pt x="286871" y="286871"/>
                </a:cubicBezTo>
                <a:cubicBezTo>
                  <a:pt x="262217" y="249890"/>
                  <a:pt x="245222" y="226247"/>
                  <a:pt x="224118" y="188259"/>
                </a:cubicBezTo>
                <a:cubicBezTo>
                  <a:pt x="217628" y="176577"/>
                  <a:pt x="212678" y="164082"/>
                  <a:pt x="206188" y="152400"/>
                </a:cubicBezTo>
                <a:cubicBezTo>
                  <a:pt x="197726" y="137169"/>
                  <a:pt x="187756" y="122808"/>
                  <a:pt x="179294" y="107577"/>
                </a:cubicBezTo>
                <a:cubicBezTo>
                  <a:pt x="172804" y="95895"/>
                  <a:pt x="166328" y="84126"/>
                  <a:pt x="161365" y="71718"/>
                </a:cubicBezTo>
                <a:cubicBezTo>
                  <a:pt x="154346" y="54171"/>
                  <a:pt x="161968" y="21637"/>
                  <a:pt x="143436" y="17930"/>
                </a:cubicBezTo>
                <a:cubicBezTo>
                  <a:pt x="89346" y="7112"/>
                  <a:pt x="113067" y="13784"/>
                  <a:pt x="71718" y="0"/>
                </a:cubicBezTo>
                <a:cubicBezTo>
                  <a:pt x="-14493" y="14369"/>
                  <a:pt x="11953" y="67236"/>
                  <a:pt x="0" y="80683"/>
                </a:cubicBezTo>
                <a:close/>
              </a:path>
            </a:pathLst>
          </a:custGeom>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F823D9D3-2023-F420-2A99-F1F3D4700F32}"/>
              </a:ext>
            </a:extLst>
          </p:cNvPr>
          <p:cNvCxnSpPr>
            <a:cxnSpLocks/>
          </p:cNvCxnSpPr>
          <p:nvPr/>
        </p:nvCxnSpPr>
        <p:spPr>
          <a:xfrm flipH="1">
            <a:off x="8348133" y="654424"/>
            <a:ext cx="1789706" cy="1648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5D29095C-656D-2685-2A02-A4CEF57A6239}"/>
              </a:ext>
            </a:extLst>
          </p:cNvPr>
          <p:cNvSpPr/>
          <p:nvPr/>
        </p:nvSpPr>
        <p:spPr>
          <a:xfrm>
            <a:off x="5262282" y="2465294"/>
            <a:ext cx="412377" cy="1524000"/>
          </a:xfrm>
          <a:custGeom>
            <a:avLst/>
            <a:gdLst>
              <a:gd name="connsiteX0" fmla="*/ 0 w 412377"/>
              <a:gd name="connsiteY0" fmla="*/ 53788 h 1524000"/>
              <a:gd name="connsiteX1" fmla="*/ 0 w 412377"/>
              <a:gd name="connsiteY1" fmla="*/ 53788 h 1524000"/>
              <a:gd name="connsiteX2" fmla="*/ 62753 w 412377"/>
              <a:gd name="connsiteY2" fmla="*/ 98612 h 1524000"/>
              <a:gd name="connsiteX3" fmla="*/ 80683 w 412377"/>
              <a:gd name="connsiteY3" fmla="*/ 134471 h 1524000"/>
              <a:gd name="connsiteX4" fmla="*/ 143436 w 412377"/>
              <a:gd name="connsiteY4" fmla="*/ 197224 h 1524000"/>
              <a:gd name="connsiteX5" fmla="*/ 215153 w 412377"/>
              <a:gd name="connsiteY5" fmla="*/ 268941 h 1524000"/>
              <a:gd name="connsiteX6" fmla="*/ 259977 w 412377"/>
              <a:gd name="connsiteY6" fmla="*/ 340659 h 1524000"/>
              <a:gd name="connsiteX7" fmla="*/ 295836 w 412377"/>
              <a:gd name="connsiteY7" fmla="*/ 394447 h 1524000"/>
              <a:gd name="connsiteX8" fmla="*/ 313765 w 412377"/>
              <a:gd name="connsiteY8" fmla="*/ 528918 h 1524000"/>
              <a:gd name="connsiteX9" fmla="*/ 295836 w 412377"/>
              <a:gd name="connsiteY9" fmla="*/ 636494 h 1524000"/>
              <a:gd name="connsiteX10" fmla="*/ 277906 w 412377"/>
              <a:gd name="connsiteY10" fmla="*/ 672353 h 1524000"/>
              <a:gd name="connsiteX11" fmla="*/ 268942 w 412377"/>
              <a:gd name="connsiteY11" fmla="*/ 699247 h 1524000"/>
              <a:gd name="connsiteX12" fmla="*/ 233083 w 412377"/>
              <a:gd name="connsiteY12" fmla="*/ 726141 h 1524000"/>
              <a:gd name="connsiteX13" fmla="*/ 179294 w 412377"/>
              <a:gd name="connsiteY13" fmla="*/ 806824 h 1524000"/>
              <a:gd name="connsiteX14" fmla="*/ 143436 w 412377"/>
              <a:gd name="connsiteY14" fmla="*/ 860612 h 1524000"/>
              <a:gd name="connsiteX15" fmla="*/ 116542 w 412377"/>
              <a:gd name="connsiteY15" fmla="*/ 986118 h 1524000"/>
              <a:gd name="connsiteX16" fmla="*/ 107577 w 412377"/>
              <a:gd name="connsiteY16" fmla="*/ 1030941 h 1524000"/>
              <a:gd name="connsiteX17" fmla="*/ 89647 w 412377"/>
              <a:gd name="connsiteY17" fmla="*/ 1102659 h 1524000"/>
              <a:gd name="connsiteX18" fmla="*/ 80683 w 412377"/>
              <a:gd name="connsiteY18" fmla="*/ 1138518 h 1524000"/>
              <a:gd name="connsiteX19" fmla="*/ 98612 w 412377"/>
              <a:gd name="connsiteY19" fmla="*/ 1398494 h 1524000"/>
              <a:gd name="connsiteX20" fmla="*/ 125506 w 412377"/>
              <a:gd name="connsiteY20" fmla="*/ 1488141 h 1524000"/>
              <a:gd name="connsiteX21" fmla="*/ 179294 w 412377"/>
              <a:gd name="connsiteY21" fmla="*/ 1515035 h 1524000"/>
              <a:gd name="connsiteX22" fmla="*/ 206189 w 412377"/>
              <a:gd name="connsiteY22" fmla="*/ 1524000 h 1524000"/>
              <a:gd name="connsiteX23" fmla="*/ 233083 w 412377"/>
              <a:gd name="connsiteY23" fmla="*/ 1515035 h 1524000"/>
              <a:gd name="connsiteX24" fmla="*/ 242047 w 412377"/>
              <a:gd name="connsiteY24" fmla="*/ 1488141 h 1524000"/>
              <a:gd name="connsiteX25" fmla="*/ 251012 w 412377"/>
              <a:gd name="connsiteY25" fmla="*/ 1416424 h 1524000"/>
              <a:gd name="connsiteX26" fmla="*/ 259977 w 412377"/>
              <a:gd name="connsiteY26" fmla="*/ 1174377 h 1524000"/>
              <a:gd name="connsiteX27" fmla="*/ 286871 w 412377"/>
              <a:gd name="connsiteY27" fmla="*/ 1093694 h 1524000"/>
              <a:gd name="connsiteX28" fmla="*/ 340659 w 412377"/>
              <a:gd name="connsiteY28" fmla="*/ 995082 h 1524000"/>
              <a:gd name="connsiteX29" fmla="*/ 349624 w 412377"/>
              <a:gd name="connsiteY29" fmla="*/ 950259 h 1524000"/>
              <a:gd name="connsiteX30" fmla="*/ 367553 w 412377"/>
              <a:gd name="connsiteY30" fmla="*/ 896471 h 1524000"/>
              <a:gd name="connsiteX31" fmla="*/ 376518 w 412377"/>
              <a:gd name="connsiteY31" fmla="*/ 833718 h 1524000"/>
              <a:gd name="connsiteX32" fmla="*/ 385483 w 412377"/>
              <a:gd name="connsiteY32" fmla="*/ 788894 h 1524000"/>
              <a:gd name="connsiteX33" fmla="*/ 394447 w 412377"/>
              <a:gd name="connsiteY33" fmla="*/ 699247 h 1524000"/>
              <a:gd name="connsiteX34" fmla="*/ 403412 w 412377"/>
              <a:gd name="connsiteY34" fmla="*/ 636494 h 1524000"/>
              <a:gd name="connsiteX35" fmla="*/ 412377 w 412377"/>
              <a:gd name="connsiteY35" fmla="*/ 528918 h 1524000"/>
              <a:gd name="connsiteX36" fmla="*/ 403412 w 412377"/>
              <a:gd name="connsiteY36" fmla="*/ 439271 h 1524000"/>
              <a:gd name="connsiteX37" fmla="*/ 385483 w 412377"/>
              <a:gd name="connsiteY37" fmla="*/ 412377 h 1524000"/>
              <a:gd name="connsiteX38" fmla="*/ 376518 w 412377"/>
              <a:gd name="connsiteY38" fmla="*/ 376518 h 1524000"/>
              <a:gd name="connsiteX39" fmla="*/ 358589 w 412377"/>
              <a:gd name="connsiteY39" fmla="*/ 322730 h 1524000"/>
              <a:gd name="connsiteX40" fmla="*/ 304800 w 412377"/>
              <a:gd name="connsiteY40" fmla="*/ 277906 h 1524000"/>
              <a:gd name="connsiteX41" fmla="*/ 277906 w 412377"/>
              <a:gd name="connsiteY41" fmla="*/ 251012 h 1524000"/>
              <a:gd name="connsiteX42" fmla="*/ 233083 w 412377"/>
              <a:gd name="connsiteY42" fmla="*/ 206188 h 1524000"/>
              <a:gd name="connsiteX43" fmla="*/ 215153 w 412377"/>
              <a:gd name="connsiteY43" fmla="*/ 179294 h 1524000"/>
              <a:gd name="connsiteX44" fmla="*/ 134471 w 412377"/>
              <a:gd name="connsiteY44" fmla="*/ 116541 h 1524000"/>
              <a:gd name="connsiteX45" fmla="*/ 89647 w 412377"/>
              <a:gd name="connsiteY45" fmla="*/ 53788 h 1524000"/>
              <a:gd name="connsiteX46" fmla="*/ 35859 w 412377"/>
              <a:gd name="connsiteY46" fmla="*/ 8965 h 1524000"/>
              <a:gd name="connsiteX47" fmla="*/ 35859 w 412377"/>
              <a:gd name="connsiteY47" fmla="*/ 0 h 1524000"/>
              <a:gd name="connsiteX48" fmla="*/ 134471 w 412377"/>
              <a:gd name="connsiteY48" fmla="*/ 233082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12377" h="1524000">
                <a:moveTo>
                  <a:pt x="0" y="53788"/>
                </a:moveTo>
                <a:lnTo>
                  <a:pt x="0" y="53788"/>
                </a:lnTo>
                <a:cubicBezTo>
                  <a:pt x="20918" y="68729"/>
                  <a:pt x="44576" y="80435"/>
                  <a:pt x="62753" y="98612"/>
                </a:cubicBezTo>
                <a:cubicBezTo>
                  <a:pt x="72203" y="108062"/>
                  <a:pt x="72220" y="124128"/>
                  <a:pt x="80683" y="134471"/>
                </a:cubicBezTo>
                <a:cubicBezTo>
                  <a:pt x="99416" y="157366"/>
                  <a:pt x="124956" y="174124"/>
                  <a:pt x="143436" y="197224"/>
                </a:cubicBezTo>
                <a:cubicBezTo>
                  <a:pt x="188628" y="253714"/>
                  <a:pt x="163987" y="230567"/>
                  <a:pt x="215153" y="268941"/>
                </a:cubicBezTo>
                <a:cubicBezTo>
                  <a:pt x="249222" y="354113"/>
                  <a:pt x="212698" y="279873"/>
                  <a:pt x="259977" y="340659"/>
                </a:cubicBezTo>
                <a:cubicBezTo>
                  <a:pt x="273207" y="357668"/>
                  <a:pt x="295836" y="394447"/>
                  <a:pt x="295836" y="394447"/>
                </a:cubicBezTo>
                <a:cubicBezTo>
                  <a:pt x="298045" y="409914"/>
                  <a:pt x="313765" y="517341"/>
                  <a:pt x="313765" y="528918"/>
                </a:cubicBezTo>
                <a:cubicBezTo>
                  <a:pt x="313765" y="546266"/>
                  <a:pt x="305276" y="611320"/>
                  <a:pt x="295836" y="636494"/>
                </a:cubicBezTo>
                <a:cubicBezTo>
                  <a:pt x="291144" y="649007"/>
                  <a:pt x="283170" y="660070"/>
                  <a:pt x="277906" y="672353"/>
                </a:cubicBezTo>
                <a:cubicBezTo>
                  <a:pt x="274184" y="681038"/>
                  <a:pt x="274991" y="691988"/>
                  <a:pt x="268942" y="699247"/>
                </a:cubicBezTo>
                <a:cubicBezTo>
                  <a:pt x="259377" y="710725"/>
                  <a:pt x="245036" y="717176"/>
                  <a:pt x="233083" y="726141"/>
                </a:cubicBezTo>
                <a:cubicBezTo>
                  <a:pt x="181075" y="812823"/>
                  <a:pt x="231588" y="732119"/>
                  <a:pt x="179294" y="806824"/>
                </a:cubicBezTo>
                <a:cubicBezTo>
                  <a:pt x="166937" y="824477"/>
                  <a:pt x="143436" y="860612"/>
                  <a:pt x="143436" y="860612"/>
                </a:cubicBezTo>
                <a:cubicBezTo>
                  <a:pt x="127079" y="926039"/>
                  <a:pt x="136890" y="884380"/>
                  <a:pt x="116542" y="986118"/>
                </a:cubicBezTo>
                <a:cubicBezTo>
                  <a:pt x="113554" y="1001059"/>
                  <a:pt x="111273" y="1016159"/>
                  <a:pt x="107577" y="1030941"/>
                </a:cubicBezTo>
                <a:lnTo>
                  <a:pt x="89647" y="1102659"/>
                </a:lnTo>
                <a:lnTo>
                  <a:pt x="80683" y="1138518"/>
                </a:lnTo>
                <a:cubicBezTo>
                  <a:pt x="87498" y="1302102"/>
                  <a:pt x="76160" y="1297463"/>
                  <a:pt x="98612" y="1398494"/>
                </a:cubicBezTo>
                <a:cubicBezTo>
                  <a:pt x="101428" y="1411167"/>
                  <a:pt x="120144" y="1486353"/>
                  <a:pt x="125506" y="1488141"/>
                </a:cubicBezTo>
                <a:cubicBezTo>
                  <a:pt x="193108" y="1510676"/>
                  <a:pt x="109777" y="1480277"/>
                  <a:pt x="179294" y="1515035"/>
                </a:cubicBezTo>
                <a:cubicBezTo>
                  <a:pt x="187746" y="1519261"/>
                  <a:pt x="197224" y="1521012"/>
                  <a:pt x="206189" y="1524000"/>
                </a:cubicBezTo>
                <a:cubicBezTo>
                  <a:pt x="215154" y="1521012"/>
                  <a:pt x="226401" y="1521717"/>
                  <a:pt x="233083" y="1515035"/>
                </a:cubicBezTo>
                <a:cubicBezTo>
                  <a:pt x="239765" y="1508353"/>
                  <a:pt x="240357" y="1497438"/>
                  <a:pt x="242047" y="1488141"/>
                </a:cubicBezTo>
                <a:cubicBezTo>
                  <a:pt x="246357" y="1464438"/>
                  <a:pt x="248024" y="1440330"/>
                  <a:pt x="251012" y="1416424"/>
                </a:cubicBezTo>
                <a:cubicBezTo>
                  <a:pt x="254000" y="1335742"/>
                  <a:pt x="251061" y="1254621"/>
                  <a:pt x="259977" y="1174377"/>
                </a:cubicBezTo>
                <a:cubicBezTo>
                  <a:pt x="263108" y="1146201"/>
                  <a:pt x="274193" y="1119050"/>
                  <a:pt x="286871" y="1093694"/>
                </a:cubicBezTo>
                <a:cubicBezTo>
                  <a:pt x="321557" y="1024321"/>
                  <a:pt x="303452" y="1057095"/>
                  <a:pt x="340659" y="995082"/>
                </a:cubicBezTo>
                <a:cubicBezTo>
                  <a:pt x="343647" y="980141"/>
                  <a:pt x="345615" y="964959"/>
                  <a:pt x="349624" y="950259"/>
                </a:cubicBezTo>
                <a:cubicBezTo>
                  <a:pt x="354597" y="932026"/>
                  <a:pt x="363303" y="914886"/>
                  <a:pt x="367553" y="896471"/>
                </a:cubicBezTo>
                <a:cubicBezTo>
                  <a:pt x="372304" y="875882"/>
                  <a:pt x="373044" y="854561"/>
                  <a:pt x="376518" y="833718"/>
                </a:cubicBezTo>
                <a:cubicBezTo>
                  <a:pt x="379023" y="818688"/>
                  <a:pt x="382495" y="803835"/>
                  <a:pt x="385483" y="788894"/>
                </a:cubicBezTo>
                <a:cubicBezTo>
                  <a:pt x="388471" y="759012"/>
                  <a:pt x="390938" y="729073"/>
                  <a:pt x="394447" y="699247"/>
                </a:cubicBezTo>
                <a:cubicBezTo>
                  <a:pt x="396916" y="678262"/>
                  <a:pt x="401200" y="657508"/>
                  <a:pt x="403412" y="636494"/>
                </a:cubicBezTo>
                <a:cubicBezTo>
                  <a:pt x="407179" y="600709"/>
                  <a:pt x="409389" y="564777"/>
                  <a:pt x="412377" y="528918"/>
                </a:cubicBezTo>
                <a:cubicBezTo>
                  <a:pt x="409389" y="499036"/>
                  <a:pt x="410165" y="468533"/>
                  <a:pt x="403412" y="439271"/>
                </a:cubicBezTo>
                <a:cubicBezTo>
                  <a:pt x="400989" y="428773"/>
                  <a:pt x="389727" y="422280"/>
                  <a:pt x="385483" y="412377"/>
                </a:cubicBezTo>
                <a:cubicBezTo>
                  <a:pt x="380630" y="401052"/>
                  <a:pt x="380058" y="388319"/>
                  <a:pt x="376518" y="376518"/>
                </a:cubicBezTo>
                <a:cubicBezTo>
                  <a:pt x="371087" y="358416"/>
                  <a:pt x="371953" y="336094"/>
                  <a:pt x="358589" y="322730"/>
                </a:cubicBezTo>
                <a:cubicBezTo>
                  <a:pt x="312011" y="276152"/>
                  <a:pt x="379386" y="341837"/>
                  <a:pt x="304800" y="277906"/>
                </a:cubicBezTo>
                <a:cubicBezTo>
                  <a:pt x="295174" y="269655"/>
                  <a:pt x="286871" y="259977"/>
                  <a:pt x="277906" y="251012"/>
                </a:cubicBezTo>
                <a:cubicBezTo>
                  <a:pt x="233990" y="163177"/>
                  <a:pt x="288043" y="250156"/>
                  <a:pt x="233083" y="206188"/>
                </a:cubicBezTo>
                <a:cubicBezTo>
                  <a:pt x="224670" y="199457"/>
                  <a:pt x="222165" y="187474"/>
                  <a:pt x="215153" y="179294"/>
                </a:cubicBezTo>
                <a:cubicBezTo>
                  <a:pt x="181143" y="139616"/>
                  <a:pt x="179184" y="143369"/>
                  <a:pt x="134471" y="116541"/>
                </a:cubicBezTo>
                <a:cubicBezTo>
                  <a:pt x="121746" y="78367"/>
                  <a:pt x="129352" y="87820"/>
                  <a:pt x="89647" y="53788"/>
                </a:cubicBezTo>
                <a:cubicBezTo>
                  <a:pt x="57758" y="26455"/>
                  <a:pt x="63836" y="46269"/>
                  <a:pt x="35859" y="8965"/>
                </a:cubicBezTo>
                <a:cubicBezTo>
                  <a:pt x="34066" y="6574"/>
                  <a:pt x="35859" y="2988"/>
                  <a:pt x="35859" y="0"/>
                </a:cubicBezTo>
                <a:lnTo>
                  <a:pt x="134471" y="233082"/>
                </a:lnTo>
              </a:path>
            </a:pathLst>
          </a:custGeom>
          <a:solidFill>
            <a:srgbClr val="FF0000"/>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6D3248AF-D4AA-772A-ADA0-5AC2AFC76D84}"/>
              </a:ext>
            </a:extLst>
          </p:cNvPr>
          <p:cNvCxnSpPr>
            <a:cxnSpLocks/>
          </p:cNvCxnSpPr>
          <p:nvPr/>
        </p:nvCxnSpPr>
        <p:spPr>
          <a:xfrm>
            <a:off x="2054161" y="3327400"/>
            <a:ext cx="3262906" cy="101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40762D2-1A41-A5F1-A290-0D1A99C925D0}"/>
              </a:ext>
            </a:extLst>
          </p:cNvPr>
          <p:cNvSpPr txBox="1"/>
          <p:nvPr/>
        </p:nvSpPr>
        <p:spPr>
          <a:xfrm>
            <a:off x="548919" y="2993140"/>
            <a:ext cx="1667337" cy="646331"/>
          </a:xfrm>
          <a:prstGeom prst="rect">
            <a:avLst/>
          </a:prstGeom>
          <a:noFill/>
        </p:spPr>
        <p:txBody>
          <a:bodyPr wrap="square" rtlCol="0">
            <a:spAutoFit/>
          </a:bodyPr>
          <a:lstStyle/>
          <a:p>
            <a:pPr algn="ctr"/>
            <a:r>
              <a:rPr lang="en-US" dirty="0"/>
              <a:t>Pilot Rock</a:t>
            </a:r>
          </a:p>
          <a:p>
            <a:pPr algn="ctr"/>
            <a:r>
              <a:rPr lang="en-US" dirty="0"/>
              <a:t>2024</a:t>
            </a:r>
          </a:p>
        </p:txBody>
      </p:sp>
      <p:sp>
        <p:nvSpPr>
          <p:cNvPr id="35" name="Freeform: Shape 34">
            <a:extLst>
              <a:ext uri="{FF2B5EF4-FFF2-40B4-BE49-F238E27FC236}">
                <a16:creationId xmlns:a16="http://schemas.microsoft.com/office/drawing/2014/main" id="{CD214288-F050-BA3D-0729-DAC32EB3BFDD}"/>
              </a:ext>
            </a:extLst>
          </p:cNvPr>
          <p:cNvSpPr/>
          <p:nvPr/>
        </p:nvSpPr>
        <p:spPr>
          <a:xfrm>
            <a:off x="6085839" y="1075765"/>
            <a:ext cx="601039" cy="591670"/>
          </a:xfrm>
          <a:custGeom>
            <a:avLst/>
            <a:gdLst>
              <a:gd name="connsiteX0" fmla="*/ 592867 w 601039"/>
              <a:gd name="connsiteY0" fmla="*/ 591670 h 591670"/>
              <a:gd name="connsiteX1" fmla="*/ 592867 w 601039"/>
              <a:gd name="connsiteY1" fmla="*/ 591670 h 591670"/>
              <a:gd name="connsiteX2" fmla="*/ 422537 w 601039"/>
              <a:gd name="connsiteY2" fmla="*/ 385482 h 591670"/>
              <a:gd name="connsiteX3" fmla="*/ 359785 w 601039"/>
              <a:gd name="connsiteY3" fmla="*/ 340659 h 591670"/>
              <a:gd name="connsiteX4" fmla="*/ 279102 w 601039"/>
              <a:gd name="connsiteY4" fmla="*/ 286870 h 591670"/>
              <a:gd name="connsiteX5" fmla="*/ 180490 w 601039"/>
              <a:gd name="connsiteY5" fmla="*/ 206188 h 591670"/>
              <a:gd name="connsiteX6" fmla="*/ 144632 w 601039"/>
              <a:gd name="connsiteY6" fmla="*/ 179294 h 591670"/>
              <a:gd name="connsiteX7" fmla="*/ 117737 w 601039"/>
              <a:gd name="connsiteY7" fmla="*/ 161364 h 591670"/>
              <a:gd name="connsiteX8" fmla="*/ 90843 w 601039"/>
              <a:gd name="connsiteY8" fmla="*/ 134470 h 591670"/>
              <a:gd name="connsiteX9" fmla="*/ 46020 w 601039"/>
              <a:gd name="connsiteY9" fmla="*/ 116541 h 591670"/>
              <a:gd name="connsiteX10" fmla="*/ 1196 w 601039"/>
              <a:gd name="connsiteY10" fmla="*/ 62753 h 591670"/>
              <a:gd name="connsiteX11" fmla="*/ 10161 w 601039"/>
              <a:gd name="connsiteY11" fmla="*/ 8964 h 591670"/>
              <a:gd name="connsiteX12" fmla="*/ 54985 w 601039"/>
              <a:gd name="connsiteY12" fmla="*/ 0 h 591670"/>
              <a:gd name="connsiteX13" fmla="*/ 171526 w 601039"/>
              <a:gd name="connsiteY13" fmla="*/ 8964 h 591670"/>
              <a:gd name="connsiteX14" fmla="*/ 297032 w 601039"/>
              <a:gd name="connsiteY14" fmla="*/ 80682 h 591670"/>
              <a:gd name="connsiteX15" fmla="*/ 386679 w 601039"/>
              <a:gd name="connsiteY15" fmla="*/ 134470 h 591670"/>
              <a:gd name="connsiteX16" fmla="*/ 422537 w 601039"/>
              <a:gd name="connsiteY16" fmla="*/ 179294 h 591670"/>
              <a:gd name="connsiteX17" fmla="*/ 494255 w 601039"/>
              <a:gd name="connsiteY17" fmla="*/ 259976 h 591670"/>
              <a:gd name="connsiteX18" fmla="*/ 548043 w 601039"/>
              <a:gd name="connsiteY18" fmla="*/ 331694 h 591670"/>
              <a:gd name="connsiteX19" fmla="*/ 574937 w 601039"/>
              <a:gd name="connsiteY19" fmla="*/ 376517 h 591670"/>
              <a:gd name="connsiteX20" fmla="*/ 592867 w 601039"/>
              <a:gd name="connsiteY20" fmla="*/ 403411 h 591670"/>
              <a:gd name="connsiteX21" fmla="*/ 592867 w 601039"/>
              <a:gd name="connsiteY21" fmla="*/ 591670 h 59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1039" h="591670">
                <a:moveTo>
                  <a:pt x="592867" y="591670"/>
                </a:moveTo>
                <a:lnTo>
                  <a:pt x="592867" y="591670"/>
                </a:lnTo>
                <a:cubicBezTo>
                  <a:pt x="459929" y="398306"/>
                  <a:pt x="546861" y="499446"/>
                  <a:pt x="422537" y="385482"/>
                </a:cubicBezTo>
                <a:cubicBezTo>
                  <a:pt x="373919" y="340915"/>
                  <a:pt x="406113" y="356101"/>
                  <a:pt x="359785" y="340659"/>
                </a:cubicBezTo>
                <a:cubicBezTo>
                  <a:pt x="254063" y="234937"/>
                  <a:pt x="395296" y="366753"/>
                  <a:pt x="279102" y="286870"/>
                </a:cubicBezTo>
                <a:cubicBezTo>
                  <a:pt x="244104" y="262809"/>
                  <a:pt x="213654" y="232719"/>
                  <a:pt x="180490" y="206188"/>
                </a:cubicBezTo>
                <a:cubicBezTo>
                  <a:pt x="168823" y="196854"/>
                  <a:pt x="157064" y="187582"/>
                  <a:pt x="144632" y="179294"/>
                </a:cubicBezTo>
                <a:cubicBezTo>
                  <a:pt x="135667" y="173317"/>
                  <a:pt x="126014" y="168262"/>
                  <a:pt x="117737" y="161364"/>
                </a:cubicBezTo>
                <a:cubicBezTo>
                  <a:pt x="107998" y="153248"/>
                  <a:pt x="101594" y="141189"/>
                  <a:pt x="90843" y="134470"/>
                </a:cubicBezTo>
                <a:cubicBezTo>
                  <a:pt x="77197" y="125941"/>
                  <a:pt x="60961" y="122517"/>
                  <a:pt x="46020" y="116541"/>
                </a:cubicBezTo>
                <a:cubicBezTo>
                  <a:pt x="39045" y="109566"/>
                  <a:pt x="2756" y="76793"/>
                  <a:pt x="1196" y="62753"/>
                </a:cubicBezTo>
                <a:cubicBezTo>
                  <a:pt x="-811" y="44687"/>
                  <a:pt x="-1669" y="22765"/>
                  <a:pt x="10161" y="8964"/>
                </a:cubicBezTo>
                <a:cubicBezTo>
                  <a:pt x="20077" y="-2605"/>
                  <a:pt x="40044" y="2988"/>
                  <a:pt x="54985" y="0"/>
                </a:cubicBezTo>
                <a:cubicBezTo>
                  <a:pt x="93832" y="2988"/>
                  <a:pt x="133826" y="-871"/>
                  <a:pt x="171526" y="8964"/>
                </a:cubicBezTo>
                <a:cubicBezTo>
                  <a:pt x="249301" y="29253"/>
                  <a:pt x="245731" y="47703"/>
                  <a:pt x="297032" y="80682"/>
                </a:cubicBezTo>
                <a:cubicBezTo>
                  <a:pt x="326346" y="99526"/>
                  <a:pt x="386679" y="134470"/>
                  <a:pt x="386679" y="134470"/>
                </a:cubicBezTo>
                <a:cubicBezTo>
                  <a:pt x="398632" y="149411"/>
                  <a:pt x="409737" y="165072"/>
                  <a:pt x="422537" y="179294"/>
                </a:cubicBezTo>
                <a:cubicBezTo>
                  <a:pt x="505626" y="271616"/>
                  <a:pt x="435096" y="181097"/>
                  <a:pt x="494255" y="259976"/>
                </a:cubicBezTo>
                <a:cubicBezTo>
                  <a:pt x="513193" y="316787"/>
                  <a:pt x="489180" y="258115"/>
                  <a:pt x="548043" y="331694"/>
                </a:cubicBezTo>
                <a:cubicBezTo>
                  <a:pt x="558928" y="345300"/>
                  <a:pt x="565702" y="361741"/>
                  <a:pt x="574937" y="376517"/>
                </a:cubicBezTo>
                <a:cubicBezTo>
                  <a:pt x="580647" y="385654"/>
                  <a:pt x="586890" y="394446"/>
                  <a:pt x="592867" y="403411"/>
                </a:cubicBezTo>
                <a:cubicBezTo>
                  <a:pt x="611254" y="476957"/>
                  <a:pt x="592867" y="560294"/>
                  <a:pt x="592867" y="591670"/>
                </a:cubicBezTo>
                <a:close/>
              </a:path>
            </a:pathLst>
          </a:custGeom>
          <a:solidFill>
            <a:srgbClr val="FFC000"/>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BF977E98-E0DD-707D-7355-250C19C5A7CA}"/>
              </a:ext>
            </a:extLst>
          </p:cNvPr>
          <p:cNvCxnSpPr>
            <a:cxnSpLocks/>
            <a:endCxn id="14" idx="20"/>
          </p:cNvCxnSpPr>
          <p:nvPr/>
        </p:nvCxnSpPr>
        <p:spPr>
          <a:xfrm flipH="1" flipV="1">
            <a:off x="6731000" y="1608667"/>
            <a:ext cx="3307946" cy="1956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E8F6D63-FC12-8FBE-C6DE-EBA02EB9770A}"/>
              </a:ext>
            </a:extLst>
          </p:cNvPr>
          <p:cNvSpPr txBox="1"/>
          <p:nvPr/>
        </p:nvSpPr>
        <p:spPr>
          <a:xfrm>
            <a:off x="10137838" y="1626104"/>
            <a:ext cx="649537" cy="646331"/>
          </a:xfrm>
          <a:prstGeom prst="rect">
            <a:avLst/>
          </a:prstGeom>
          <a:noFill/>
        </p:spPr>
        <p:txBody>
          <a:bodyPr wrap="none" rtlCol="0">
            <a:spAutoFit/>
          </a:bodyPr>
          <a:lstStyle/>
          <a:p>
            <a:r>
              <a:rPr lang="en-US" dirty="0"/>
              <a:t>Helix</a:t>
            </a:r>
          </a:p>
          <a:p>
            <a:r>
              <a:rPr lang="en-US" dirty="0"/>
              <a:t>2022</a:t>
            </a:r>
          </a:p>
        </p:txBody>
      </p:sp>
      <p:sp>
        <p:nvSpPr>
          <p:cNvPr id="43" name="Freeform: Shape 42">
            <a:extLst>
              <a:ext uri="{FF2B5EF4-FFF2-40B4-BE49-F238E27FC236}">
                <a16:creationId xmlns:a16="http://schemas.microsoft.com/office/drawing/2014/main" id="{312B9026-A8F0-BF9A-1BE6-2926949AA6E5}"/>
              </a:ext>
            </a:extLst>
          </p:cNvPr>
          <p:cNvSpPr/>
          <p:nvPr/>
        </p:nvSpPr>
        <p:spPr>
          <a:xfrm>
            <a:off x="4706471" y="5459506"/>
            <a:ext cx="1017438" cy="528918"/>
          </a:xfrm>
          <a:custGeom>
            <a:avLst/>
            <a:gdLst>
              <a:gd name="connsiteX0" fmla="*/ 233082 w 1017438"/>
              <a:gd name="connsiteY0" fmla="*/ 233082 h 528918"/>
              <a:gd name="connsiteX1" fmla="*/ 233082 w 1017438"/>
              <a:gd name="connsiteY1" fmla="*/ 233082 h 528918"/>
              <a:gd name="connsiteX2" fmla="*/ 295835 w 1017438"/>
              <a:gd name="connsiteY2" fmla="*/ 188259 h 528918"/>
              <a:gd name="connsiteX3" fmla="*/ 430305 w 1017438"/>
              <a:gd name="connsiteY3" fmla="*/ 188259 h 528918"/>
              <a:gd name="connsiteX4" fmla="*/ 636494 w 1017438"/>
              <a:gd name="connsiteY4" fmla="*/ 179294 h 528918"/>
              <a:gd name="connsiteX5" fmla="*/ 735105 w 1017438"/>
              <a:gd name="connsiteY5" fmla="*/ 170329 h 528918"/>
              <a:gd name="connsiteX6" fmla="*/ 779929 w 1017438"/>
              <a:gd name="connsiteY6" fmla="*/ 116541 h 528918"/>
              <a:gd name="connsiteX7" fmla="*/ 806823 w 1017438"/>
              <a:gd name="connsiteY7" fmla="*/ 98612 h 528918"/>
              <a:gd name="connsiteX8" fmla="*/ 887505 w 1017438"/>
              <a:gd name="connsiteY8" fmla="*/ 62753 h 528918"/>
              <a:gd name="connsiteX9" fmla="*/ 905435 w 1017438"/>
              <a:gd name="connsiteY9" fmla="*/ 35859 h 528918"/>
              <a:gd name="connsiteX10" fmla="*/ 968188 w 1017438"/>
              <a:gd name="connsiteY10" fmla="*/ 0 h 528918"/>
              <a:gd name="connsiteX11" fmla="*/ 1013011 w 1017438"/>
              <a:gd name="connsiteY11" fmla="*/ 17929 h 528918"/>
              <a:gd name="connsiteX12" fmla="*/ 977153 w 1017438"/>
              <a:gd name="connsiteY12" fmla="*/ 71718 h 528918"/>
              <a:gd name="connsiteX13" fmla="*/ 905435 w 1017438"/>
              <a:gd name="connsiteY13" fmla="*/ 125506 h 528918"/>
              <a:gd name="connsiteX14" fmla="*/ 824753 w 1017438"/>
              <a:gd name="connsiteY14" fmla="*/ 170329 h 528918"/>
              <a:gd name="connsiteX15" fmla="*/ 717176 w 1017438"/>
              <a:gd name="connsiteY15" fmla="*/ 233082 h 528918"/>
              <a:gd name="connsiteX16" fmla="*/ 690282 w 1017438"/>
              <a:gd name="connsiteY16" fmla="*/ 242047 h 528918"/>
              <a:gd name="connsiteX17" fmla="*/ 421341 w 1017438"/>
              <a:gd name="connsiteY17" fmla="*/ 251012 h 528918"/>
              <a:gd name="connsiteX18" fmla="*/ 376517 w 1017438"/>
              <a:gd name="connsiteY18" fmla="*/ 268941 h 528918"/>
              <a:gd name="connsiteX19" fmla="*/ 286870 w 1017438"/>
              <a:gd name="connsiteY19" fmla="*/ 286870 h 528918"/>
              <a:gd name="connsiteX20" fmla="*/ 197223 w 1017438"/>
              <a:gd name="connsiteY20" fmla="*/ 313765 h 528918"/>
              <a:gd name="connsiteX21" fmla="*/ 143435 w 1017438"/>
              <a:gd name="connsiteY21" fmla="*/ 376518 h 528918"/>
              <a:gd name="connsiteX22" fmla="*/ 134470 w 1017438"/>
              <a:gd name="connsiteY22" fmla="*/ 510988 h 528918"/>
              <a:gd name="connsiteX23" fmla="*/ 98611 w 1017438"/>
              <a:gd name="connsiteY23" fmla="*/ 519953 h 528918"/>
              <a:gd name="connsiteX24" fmla="*/ 71717 w 1017438"/>
              <a:gd name="connsiteY24" fmla="*/ 528918 h 528918"/>
              <a:gd name="connsiteX25" fmla="*/ 35858 w 1017438"/>
              <a:gd name="connsiteY25" fmla="*/ 519953 h 528918"/>
              <a:gd name="connsiteX26" fmla="*/ 0 w 1017438"/>
              <a:gd name="connsiteY26" fmla="*/ 430306 h 528918"/>
              <a:gd name="connsiteX27" fmla="*/ 26894 w 1017438"/>
              <a:gd name="connsiteY27" fmla="*/ 376518 h 528918"/>
              <a:gd name="connsiteX28" fmla="*/ 62753 w 1017438"/>
              <a:gd name="connsiteY28" fmla="*/ 322729 h 528918"/>
              <a:gd name="connsiteX29" fmla="*/ 107576 w 1017438"/>
              <a:gd name="connsiteY29" fmla="*/ 259976 h 528918"/>
              <a:gd name="connsiteX30" fmla="*/ 134470 w 1017438"/>
              <a:gd name="connsiteY30" fmla="*/ 233082 h 528918"/>
              <a:gd name="connsiteX31" fmla="*/ 206188 w 1017438"/>
              <a:gd name="connsiteY31" fmla="*/ 215153 h 528918"/>
              <a:gd name="connsiteX32" fmla="*/ 233082 w 1017438"/>
              <a:gd name="connsiteY32" fmla="*/ 233082 h 52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7438" h="528918">
                <a:moveTo>
                  <a:pt x="233082" y="233082"/>
                </a:moveTo>
                <a:lnTo>
                  <a:pt x="233082" y="233082"/>
                </a:lnTo>
                <a:cubicBezTo>
                  <a:pt x="254000" y="218141"/>
                  <a:pt x="273793" y="201484"/>
                  <a:pt x="295835" y="188259"/>
                </a:cubicBezTo>
                <a:cubicBezTo>
                  <a:pt x="333050" y="165930"/>
                  <a:pt x="403998" y="186067"/>
                  <a:pt x="430305" y="188259"/>
                </a:cubicBezTo>
                <a:lnTo>
                  <a:pt x="636494" y="179294"/>
                </a:lnTo>
                <a:cubicBezTo>
                  <a:pt x="669443" y="177356"/>
                  <a:pt x="703369" y="179396"/>
                  <a:pt x="735105" y="170329"/>
                </a:cubicBezTo>
                <a:cubicBezTo>
                  <a:pt x="755669" y="164454"/>
                  <a:pt x="766822" y="129648"/>
                  <a:pt x="779929" y="116541"/>
                </a:cubicBezTo>
                <a:cubicBezTo>
                  <a:pt x="787547" y="108923"/>
                  <a:pt x="797468" y="103957"/>
                  <a:pt x="806823" y="98612"/>
                </a:cubicBezTo>
                <a:cubicBezTo>
                  <a:pt x="836141" y="81859"/>
                  <a:pt x="855481" y="75562"/>
                  <a:pt x="887505" y="62753"/>
                </a:cubicBezTo>
                <a:cubicBezTo>
                  <a:pt x="893482" y="53788"/>
                  <a:pt x="897816" y="43478"/>
                  <a:pt x="905435" y="35859"/>
                </a:cubicBezTo>
                <a:cubicBezTo>
                  <a:pt x="932572" y="8723"/>
                  <a:pt x="937417" y="10257"/>
                  <a:pt x="968188" y="0"/>
                </a:cubicBezTo>
                <a:cubicBezTo>
                  <a:pt x="983129" y="5976"/>
                  <a:pt x="1004085" y="4540"/>
                  <a:pt x="1013011" y="17929"/>
                </a:cubicBezTo>
                <a:cubicBezTo>
                  <a:pt x="1031179" y="45181"/>
                  <a:pt x="988287" y="63621"/>
                  <a:pt x="977153" y="71718"/>
                </a:cubicBezTo>
                <a:cubicBezTo>
                  <a:pt x="952986" y="89294"/>
                  <a:pt x="933180" y="114408"/>
                  <a:pt x="905435" y="125506"/>
                </a:cubicBezTo>
                <a:cubicBezTo>
                  <a:pt x="830336" y="155545"/>
                  <a:pt x="888714" y="127688"/>
                  <a:pt x="824753" y="170329"/>
                </a:cubicBezTo>
                <a:cubicBezTo>
                  <a:pt x="794880" y="190244"/>
                  <a:pt x="753042" y="217711"/>
                  <a:pt x="717176" y="233082"/>
                </a:cubicBezTo>
                <a:cubicBezTo>
                  <a:pt x="708490" y="236804"/>
                  <a:pt x="699714" y="241475"/>
                  <a:pt x="690282" y="242047"/>
                </a:cubicBezTo>
                <a:cubicBezTo>
                  <a:pt x="600749" y="247473"/>
                  <a:pt x="510988" y="248024"/>
                  <a:pt x="421341" y="251012"/>
                </a:cubicBezTo>
                <a:cubicBezTo>
                  <a:pt x="406400" y="256988"/>
                  <a:pt x="391783" y="263852"/>
                  <a:pt x="376517" y="268941"/>
                </a:cubicBezTo>
                <a:cubicBezTo>
                  <a:pt x="349766" y="277858"/>
                  <a:pt x="313360" y="282455"/>
                  <a:pt x="286870" y="286870"/>
                </a:cubicBezTo>
                <a:cubicBezTo>
                  <a:pt x="221393" y="308696"/>
                  <a:pt x="251417" y="300216"/>
                  <a:pt x="197223" y="313765"/>
                </a:cubicBezTo>
                <a:cubicBezTo>
                  <a:pt x="186436" y="324552"/>
                  <a:pt x="146502" y="361950"/>
                  <a:pt x="143435" y="376518"/>
                </a:cubicBezTo>
                <a:cubicBezTo>
                  <a:pt x="134180" y="420477"/>
                  <a:pt x="147870" y="468110"/>
                  <a:pt x="134470" y="510988"/>
                </a:cubicBezTo>
                <a:cubicBezTo>
                  <a:pt x="130795" y="522748"/>
                  <a:pt x="110458" y="516568"/>
                  <a:pt x="98611" y="519953"/>
                </a:cubicBezTo>
                <a:cubicBezTo>
                  <a:pt x="89525" y="522549"/>
                  <a:pt x="80682" y="525930"/>
                  <a:pt x="71717" y="528918"/>
                </a:cubicBezTo>
                <a:cubicBezTo>
                  <a:pt x="59764" y="525930"/>
                  <a:pt x="44570" y="528665"/>
                  <a:pt x="35858" y="519953"/>
                </a:cubicBezTo>
                <a:cubicBezTo>
                  <a:pt x="14254" y="498349"/>
                  <a:pt x="7187" y="459057"/>
                  <a:pt x="0" y="430306"/>
                </a:cubicBezTo>
                <a:cubicBezTo>
                  <a:pt x="22110" y="341858"/>
                  <a:pt x="-7360" y="433609"/>
                  <a:pt x="26894" y="376518"/>
                </a:cubicBezTo>
                <a:cubicBezTo>
                  <a:pt x="65816" y="311647"/>
                  <a:pt x="-5638" y="391118"/>
                  <a:pt x="62753" y="322729"/>
                </a:cubicBezTo>
                <a:cubicBezTo>
                  <a:pt x="76626" y="267234"/>
                  <a:pt x="60302" y="300496"/>
                  <a:pt x="107576" y="259976"/>
                </a:cubicBezTo>
                <a:cubicBezTo>
                  <a:pt x="117202" y="251725"/>
                  <a:pt x="122928" y="238328"/>
                  <a:pt x="134470" y="233082"/>
                </a:cubicBezTo>
                <a:cubicBezTo>
                  <a:pt x="156903" y="222885"/>
                  <a:pt x="182811" y="222946"/>
                  <a:pt x="206188" y="215153"/>
                </a:cubicBezTo>
                <a:lnTo>
                  <a:pt x="233082" y="233082"/>
                </a:lnTo>
                <a:close/>
              </a:path>
            </a:pathLst>
          </a:custGeom>
          <a:solidFill>
            <a:srgbClr val="002060"/>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E5FD9B24-6A3B-CF8F-0552-61E7D1796494}"/>
              </a:ext>
            </a:extLst>
          </p:cNvPr>
          <p:cNvCxnSpPr>
            <a:cxnSpLocks/>
          </p:cNvCxnSpPr>
          <p:nvPr/>
        </p:nvCxnSpPr>
        <p:spPr>
          <a:xfrm>
            <a:off x="1534208" y="5723965"/>
            <a:ext cx="3262906" cy="101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32F1F4B-8AE8-0625-5AAD-253EEE4483F0}"/>
              </a:ext>
            </a:extLst>
          </p:cNvPr>
          <p:cNvSpPr txBox="1"/>
          <p:nvPr/>
        </p:nvSpPr>
        <p:spPr>
          <a:xfrm>
            <a:off x="296703" y="5342093"/>
            <a:ext cx="1667337" cy="646331"/>
          </a:xfrm>
          <a:prstGeom prst="rect">
            <a:avLst/>
          </a:prstGeom>
          <a:noFill/>
        </p:spPr>
        <p:txBody>
          <a:bodyPr wrap="square" rtlCol="0">
            <a:spAutoFit/>
          </a:bodyPr>
          <a:lstStyle/>
          <a:p>
            <a:pPr algn="ctr"/>
            <a:r>
              <a:rPr lang="en-US" dirty="0"/>
              <a:t>Ukiah</a:t>
            </a:r>
          </a:p>
          <a:p>
            <a:pPr algn="ctr"/>
            <a:r>
              <a:rPr lang="en-US" dirty="0"/>
              <a:t>2026</a:t>
            </a:r>
          </a:p>
        </p:txBody>
      </p:sp>
      <p:sp>
        <p:nvSpPr>
          <p:cNvPr id="46" name="Freeform: Shape 45">
            <a:extLst>
              <a:ext uri="{FF2B5EF4-FFF2-40B4-BE49-F238E27FC236}">
                <a16:creationId xmlns:a16="http://schemas.microsoft.com/office/drawing/2014/main" id="{6671790F-8428-6A44-423F-398037F6C0F0}"/>
              </a:ext>
            </a:extLst>
          </p:cNvPr>
          <p:cNvSpPr/>
          <p:nvPr/>
        </p:nvSpPr>
        <p:spPr>
          <a:xfrm>
            <a:off x="6875929" y="914400"/>
            <a:ext cx="584240" cy="762985"/>
          </a:xfrm>
          <a:custGeom>
            <a:avLst/>
            <a:gdLst>
              <a:gd name="connsiteX0" fmla="*/ 0 w 584240"/>
              <a:gd name="connsiteY0" fmla="*/ 591671 h 762985"/>
              <a:gd name="connsiteX1" fmla="*/ 0 w 584240"/>
              <a:gd name="connsiteY1" fmla="*/ 591671 h 762985"/>
              <a:gd name="connsiteX2" fmla="*/ 8965 w 584240"/>
              <a:gd name="connsiteY2" fmla="*/ 448235 h 762985"/>
              <a:gd name="connsiteX3" fmla="*/ 35859 w 584240"/>
              <a:gd name="connsiteY3" fmla="*/ 430306 h 762985"/>
              <a:gd name="connsiteX4" fmla="*/ 143436 w 584240"/>
              <a:gd name="connsiteY4" fmla="*/ 394447 h 762985"/>
              <a:gd name="connsiteX5" fmla="*/ 170330 w 584240"/>
              <a:gd name="connsiteY5" fmla="*/ 376518 h 762985"/>
              <a:gd name="connsiteX6" fmla="*/ 259977 w 584240"/>
              <a:gd name="connsiteY6" fmla="*/ 349624 h 762985"/>
              <a:gd name="connsiteX7" fmla="*/ 286871 w 584240"/>
              <a:gd name="connsiteY7" fmla="*/ 340659 h 762985"/>
              <a:gd name="connsiteX8" fmla="*/ 304800 w 584240"/>
              <a:gd name="connsiteY8" fmla="*/ 322729 h 762985"/>
              <a:gd name="connsiteX9" fmla="*/ 251012 w 584240"/>
              <a:gd name="connsiteY9" fmla="*/ 224118 h 762985"/>
              <a:gd name="connsiteX10" fmla="*/ 233083 w 584240"/>
              <a:gd name="connsiteY10" fmla="*/ 188259 h 762985"/>
              <a:gd name="connsiteX11" fmla="*/ 215153 w 584240"/>
              <a:gd name="connsiteY11" fmla="*/ 134471 h 762985"/>
              <a:gd name="connsiteX12" fmla="*/ 188259 w 584240"/>
              <a:gd name="connsiteY12" fmla="*/ 98612 h 762985"/>
              <a:gd name="connsiteX13" fmla="*/ 179295 w 584240"/>
              <a:gd name="connsiteY13" fmla="*/ 8965 h 762985"/>
              <a:gd name="connsiteX14" fmla="*/ 206189 w 584240"/>
              <a:gd name="connsiteY14" fmla="*/ 0 h 762985"/>
              <a:gd name="connsiteX15" fmla="*/ 251012 w 584240"/>
              <a:gd name="connsiteY15" fmla="*/ 17929 h 762985"/>
              <a:gd name="connsiteX16" fmla="*/ 268942 w 584240"/>
              <a:gd name="connsiteY16" fmla="*/ 35859 h 762985"/>
              <a:gd name="connsiteX17" fmla="*/ 340659 w 584240"/>
              <a:gd name="connsiteY17" fmla="*/ 125506 h 762985"/>
              <a:gd name="connsiteX18" fmla="*/ 376518 w 584240"/>
              <a:gd name="connsiteY18" fmla="*/ 206188 h 762985"/>
              <a:gd name="connsiteX19" fmla="*/ 403412 w 584240"/>
              <a:gd name="connsiteY19" fmla="*/ 242047 h 762985"/>
              <a:gd name="connsiteX20" fmla="*/ 385483 w 584240"/>
              <a:gd name="connsiteY20" fmla="*/ 349624 h 762985"/>
              <a:gd name="connsiteX21" fmla="*/ 367553 w 584240"/>
              <a:gd name="connsiteY21" fmla="*/ 484094 h 762985"/>
              <a:gd name="connsiteX22" fmla="*/ 394447 w 584240"/>
              <a:gd name="connsiteY22" fmla="*/ 537882 h 762985"/>
              <a:gd name="connsiteX23" fmla="*/ 484095 w 584240"/>
              <a:gd name="connsiteY23" fmla="*/ 627529 h 762985"/>
              <a:gd name="connsiteX24" fmla="*/ 493059 w 584240"/>
              <a:gd name="connsiteY24" fmla="*/ 654424 h 762985"/>
              <a:gd name="connsiteX25" fmla="*/ 537883 w 584240"/>
              <a:gd name="connsiteY25" fmla="*/ 708212 h 762985"/>
              <a:gd name="connsiteX26" fmla="*/ 573742 w 584240"/>
              <a:gd name="connsiteY26" fmla="*/ 726141 h 762985"/>
              <a:gd name="connsiteX27" fmla="*/ 582706 w 584240"/>
              <a:gd name="connsiteY27" fmla="*/ 753035 h 762985"/>
              <a:gd name="connsiteX28" fmla="*/ 493059 w 584240"/>
              <a:gd name="connsiteY28" fmla="*/ 744071 h 762985"/>
              <a:gd name="connsiteX29" fmla="*/ 457200 w 584240"/>
              <a:gd name="connsiteY29" fmla="*/ 708212 h 762985"/>
              <a:gd name="connsiteX30" fmla="*/ 421342 w 584240"/>
              <a:gd name="connsiteY30" fmla="*/ 690282 h 762985"/>
              <a:gd name="connsiteX31" fmla="*/ 403412 w 584240"/>
              <a:gd name="connsiteY31" fmla="*/ 663388 h 762985"/>
              <a:gd name="connsiteX32" fmla="*/ 376518 w 584240"/>
              <a:gd name="connsiteY32" fmla="*/ 645459 h 762985"/>
              <a:gd name="connsiteX33" fmla="*/ 340659 w 584240"/>
              <a:gd name="connsiteY33" fmla="*/ 609600 h 762985"/>
              <a:gd name="connsiteX34" fmla="*/ 304800 w 584240"/>
              <a:gd name="connsiteY34" fmla="*/ 573741 h 762985"/>
              <a:gd name="connsiteX35" fmla="*/ 268942 w 584240"/>
              <a:gd name="connsiteY35" fmla="*/ 564776 h 762985"/>
              <a:gd name="connsiteX36" fmla="*/ 206189 w 584240"/>
              <a:gd name="connsiteY36" fmla="*/ 546847 h 762985"/>
              <a:gd name="connsiteX37" fmla="*/ 134471 w 584240"/>
              <a:gd name="connsiteY37" fmla="*/ 537882 h 762985"/>
              <a:gd name="connsiteX38" fmla="*/ 107577 w 584240"/>
              <a:gd name="connsiteY38" fmla="*/ 546847 h 762985"/>
              <a:gd name="connsiteX39" fmla="*/ 125506 w 584240"/>
              <a:gd name="connsiteY39" fmla="*/ 519953 h 76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4240" h="762985">
                <a:moveTo>
                  <a:pt x="0" y="591671"/>
                </a:moveTo>
                <a:lnTo>
                  <a:pt x="0" y="591671"/>
                </a:lnTo>
                <a:cubicBezTo>
                  <a:pt x="2988" y="543859"/>
                  <a:pt x="-1427" y="495000"/>
                  <a:pt x="8965" y="448235"/>
                </a:cubicBezTo>
                <a:cubicBezTo>
                  <a:pt x="11302" y="437717"/>
                  <a:pt x="26222" y="435124"/>
                  <a:pt x="35859" y="430306"/>
                </a:cubicBezTo>
                <a:cubicBezTo>
                  <a:pt x="70541" y="412965"/>
                  <a:pt x="106226" y="405078"/>
                  <a:pt x="143436" y="394447"/>
                </a:cubicBezTo>
                <a:cubicBezTo>
                  <a:pt x="152401" y="388471"/>
                  <a:pt x="160484" y="380894"/>
                  <a:pt x="170330" y="376518"/>
                </a:cubicBezTo>
                <a:cubicBezTo>
                  <a:pt x="208690" y="359469"/>
                  <a:pt x="223461" y="360057"/>
                  <a:pt x="259977" y="349624"/>
                </a:cubicBezTo>
                <a:cubicBezTo>
                  <a:pt x="269063" y="347028"/>
                  <a:pt x="277906" y="343647"/>
                  <a:pt x="286871" y="340659"/>
                </a:cubicBezTo>
                <a:cubicBezTo>
                  <a:pt x="292847" y="334682"/>
                  <a:pt x="304800" y="331181"/>
                  <a:pt x="304800" y="322729"/>
                </a:cubicBezTo>
                <a:cubicBezTo>
                  <a:pt x="304800" y="274987"/>
                  <a:pt x="274400" y="259200"/>
                  <a:pt x="251012" y="224118"/>
                </a:cubicBezTo>
                <a:cubicBezTo>
                  <a:pt x="243599" y="212999"/>
                  <a:pt x="238046" y="200667"/>
                  <a:pt x="233083" y="188259"/>
                </a:cubicBezTo>
                <a:cubicBezTo>
                  <a:pt x="226064" y="170712"/>
                  <a:pt x="226492" y="149590"/>
                  <a:pt x="215153" y="134471"/>
                </a:cubicBezTo>
                <a:lnTo>
                  <a:pt x="188259" y="98612"/>
                </a:lnTo>
                <a:cubicBezTo>
                  <a:pt x="183945" y="83512"/>
                  <a:pt x="156409" y="31851"/>
                  <a:pt x="179295" y="8965"/>
                </a:cubicBezTo>
                <a:cubicBezTo>
                  <a:pt x="185977" y="2283"/>
                  <a:pt x="197224" y="2988"/>
                  <a:pt x="206189" y="0"/>
                </a:cubicBezTo>
                <a:cubicBezTo>
                  <a:pt x="221130" y="5976"/>
                  <a:pt x="237040" y="9945"/>
                  <a:pt x="251012" y="17929"/>
                </a:cubicBezTo>
                <a:cubicBezTo>
                  <a:pt x="258351" y="22123"/>
                  <a:pt x="263531" y="29366"/>
                  <a:pt x="268942" y="35859"/>
                </a:cubicBezTo>
                <a:cubicBezTo>
                  <a:pt x="293440" y="65257"/>
                  <a:pt x="326446" y="89975"/>
                  <a:pt x="340659" y="125506"/>
                </a:cubicBezTo>
                <a:cubicBezTo>
                  <a:pt x="350103" y="149114"/>
                  <a:pt x="362562" y="183858"/>
                  <a:pt x="376518" y="206188"/>
                </a:cubicBezTo>
                <a:cubicBezTo>
                  <a:pt x="384437" y="218858"/>
                  <a:pt x="394447" y="230094"/>
                  <a:pt x="403412" y="242047"/>
                </a:cubicBezTo>
                <a:cubicBezTo>
                  <a:pt x="397436" y="277906"/>
                  <a:pt x="390395" y="313604"/>
                  <a:pt x="385483" y="349624"/>
                </a:cubicBezTo>
                <a:cubicBezTo>
                  <a:pt x="363026" y="514306"/>
                  <a:pt x="388484" y="379445"/>
                  <a:pt x="367553" y="484094"/>
                </a:cubicBezTo>
                <a:cubicBezTo>
                  <a:pt x="376518" y="502023"/>
                  <a:pt x="383328" y="521203"/>
                  <a:pt x="394447" y="537882"/>
                </a:cubicBezTo>
                <a:cubicBezTo>
                  <a:pt x="427062" y="586804"/>
                  <a:pt x="441098" y="593132"/>
                  <a:pt x="484095" y="627529"/>
                </a:cubicBezTo>
                <a:cubicBezTo>
                  <a:pt x="487083" y="636494"/>
                  <a:pt x="488833" y="645972"/>
                  <a:pt x="493059" y="654424"/>
                </a:cubicBezTo>
                <a:cubicBezTo>
                  <a:pt x="501795" y="671896"/>
                  <a:pt x="522464" y="697199"/>
                  <a:pt x="537883" y="708212"/>
                </a:cubicBezTo>
                <a:cubicBezTo>
                  <a:pt x="548758" y="715979"/>
                  <a:pt x="561789" y="720165"/>
                  <a:pt x="573742" y="726141"/>
                </a:cubicBezTo>
                <a:cubicBezTo>
                  <a:pt x="576730" y="735106"/>
                  <a:pt x="588376" y="745475"/>
                  <a:pt x="582706" y="753035"/>
                </a:cubicBezTo>
                <a:cubicBezTo>
                  <a:pt x="563738" y="778325"/>
                  <a:pt x="504503" y="747886"/>
                  <a:pt x="493059" y="744071"/>
                </a:cubicBezTo>
                <a:cubicBezTo>
                  <a:pt x="481106" y="732118"/>
                  <a:pt x="470723" y="718355"/>
                  <a:pt x="457200" y="708212"/>
                </a:cubicBezTo>
                <a:cubicBezTo>
                  <a:pt x="446509" y="700194"/>
                  <a:pt x="431608" y="698837"/>
                  <a:pt x="421342" y="690282"/>
                </a:cubicBezTo>
                <a:cubicBezTo>
                  <a:pt x="413065" y="683384"/>
                  <a:pt x="411031" y="671007"/>
                  <a:pt x="403412" y="663388"/>
                </a:cubicBezTo>
                <a:cubicBezTo>
                  <a:pt x="395793" y="655770"/>
                  <a:pt x="384698" y="652471"/>
                  <a:pt x="376518" y="645459"/>
                </a:cubicBezTo>
                <a:cubicBezTo>
                  <a:pt x="363683" y="634458"/>
                  <a:pt x="352612" y="621553"/>
                  <a:pt x="340659" y="609600"/>
                </a:cubicBezTo>
                <a:cubicBezTo>
                  <a:pt x="328706" y="597647"/>
                  <a:pt x="321199" y="577841"/>
                  <a:pt x="304800" y="573741"/>
                </a:cubicBezTo>
                <a:cubicBezTo>
                  <a:pt x="292847" y="570753"/>
                  <a:pt x="280789" y="568161"/>
                  <a:pt x="268942" y="564776"/>
                </a:cubicBezTo>
                <a:cubicBezTo>
                  <a:pt x="239112" y="556253"/>
                  <a:pt x="239802" y="552449"/>
                  <a:pt x="206189" y="546847"/>
                </a:cubicBezTo>
                <a:cubicBezTo>
                  <a:pt x="182425" y="542886"/>
                  <a:pt x="158377" y="540870"/>
                  <a:pt x="134471" y="537882"/>
                </a:cubicBezTo>
                <a:lnTo>
                  <a:pt x="107577" y="546847"/>
                </a:lnTo>
                <a:lnTo>
                  <a:pt x="125506" y="519953"/>
                </a:lnTo>
              </a:path>
            </a:pathLst>
          </a:custGeom>
          <a:solidFill>
            <a:srgbClr val="FFFF00"/>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3DB0DF9D-F49F-8323-9929-6819EB9F691F}"/>
              </a:ext>
            </a:extLst>
          </p:cNvPr>
          <p:cNvCxnSpPr>
            <a:cxnSpLocks/>
          </p:cNvCxnSpPr>
          <p:nvPr/>
        </p:nvCxnSpPr>
        <p:spPr>
          <a:xfrm flipH="1" flipV="1">
            <a:off x="7146954" y="1455271"/>
            <a:ext cx="2990884" cy="15778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EE5FFDB-5969-4F27-3774-96D1FC5DBCE4}"/>
              </a:ext>
            </a:extLst>
          </p:cNvPr>
          <p:cNvSpPr txBox="1"/>
          <p:nvPr/>
        </p:nvSpPr>
        <p:spPr>
          <a:xfrm>
            <a:off x="10201788" y="2709909"/>
            <a:ext cx="1665969" cy="646331"/>
          </a:xfrm>
          <a:prstGeom prst="rect">
            <a:avLst/>
          </a:prstGeom>
          <a:noFill/>
        </p:spPr>
        <p:txBody>
          <a:bodyPr wrap="none" rtlCol="0">
            <a:spAutoFit/>
          </a:bodyPr>
          <a:lstStyle/>
          <a:p>
            <a:r>
              <a:rPr lang="en-US" dirty="0"/>
              <a:t>Athena/Weston</a:t>
            </a:r>
          </a:p>
          <a:p>
            <a:pPr algn="ctr"/>
            <a:r>
              <a:rPr lang="en-US" dirty="0"/>
              <a:t>2026</a:t>
            </a:r>
          </a:p>
        </p:txBody>
      </p:sp>
      <p:sp>
        <p:nvSpPr>
          <p:cNvPr id="50" name="Freeform: Shape 49">
            <a:extLst>
              <a:ext uri="{FF2B5EF4-FFF2-40B4-BE49-F238E27FC236}">
                <a16:creationId xmlns:a16="http://schemas.microsoft.com/office/drawing/2014/main" id="{DD19B445-7EDD-2885-5940-84AF399DCD7C}"/>
              </a:ext>
            </a:extLst>
          </p:cNvPr>
          <p:cNvSpPr/>
          <p:nvPr/>
        </p:nvSpPr>
        <p:spPr>
          <a:xfrm>
            <a:off x="6069106" y="1972235"/>
            <a:ext cx="1804190" cy="403412"/>
          </a:xfrm>
          <a:custGeom>
            <a:avLst/>
            <a:gdLst>
              <a:gd name="connsiteX0" fmla="*/ 0 w 1804190"/>
              <a:gd name="connsiteY0" fmla="*/ 304800 h 403412"/>
              <a:gd name="connsiteX1" fmla="*/ 0 w 1804190"/>
              <a:gd name="connsiteY1" fmla="*/ 304800 h 403412"/>
              <a:gd name="connsiteX2" fmla="*/ 277906 w 1804190"/>
              <a:gd name="connsiteY2" fmla="*/ 313765 h 403412"/>
              <a:gd name="connsiteX3" fmla="*/ 331694 w 1804190"/>
              <a:gd name="connsiteY3" fmla="*/ 304800 h 403412"/>
              <a:gd name="connsiteX4" fmla="*/ 394447 w 1804190"/>
              <a:gd name="connsiteY4" fmla="*/ 295836 h 403412"/>
              <a:gd name="connsiteX5" fmla="*/ 770965 w 1804190"/>
              <a:gd name="connsiteY5" fmla="*/ 286871 h 403412"/>
              <a:gd name="connsiteX6" fmla="*/ 824753 w 1804190"/>
              <a:gd name="connsiteY6" fmla="*/ 259977 h 403412"/>
              <a:gd name="connsiteX7" fmla="*/ 869576 w 1804190"/>
              <a:gd name="connsiteY7" fmla="*/ 233083 h 403412"/>
              <a:gd name="connsiteX8" fmla="*/ 1030941 w 1804190"/>
              <a:gd name="connsiteY8" fmla="*/ 215153 h 403412"/>
              <a:gd name="connsiteX9" fmla="*/ 1129553 w 1804190"/>
              <a:gd name="connsiteY9" fmla="*/ 197224 h 403412"/>
              <a:gd name="connsiteX10" fmla="*/ 1201270 w 1804190"/>
              <a:gd name="connsiteY10" fmla="*/ 179294 h 403412"/>
              <a:gd name="connsiteX11" fmla="*/ 1228165 w 1804190"/>
              <a:gd name="connsiteY11" fmla="*/ 170330 h 403412"/>
              <a:gd name="connsiteX12" fmla="*/ 1272988 w 1804190"/>
              <a:gd name="connsiteY12" fmla="*/ 161365 h 403412"/>
              <a:gd name="connsiteX13" fmla="*/ 1371600 w 1804190"/>
              <a:gd name="connsiteY13" fmla="*/ 134471 h 403412"/>
              <a:gd name="connsiteX14" fmla="*/ 1416423 w 1804190"/>
              <a:gd name="connsiteY14" fmla="*/ 116541 h 403412"/>
              <a:gd name="connsiteX15" fmla="*/ 1470212 w 1804190"/>
              <a:gd name="connsiteY15" fmla="*/ 107577 h 403412"/>
              <a:gd name="connsiteX16" fmla="*/ 1568823 w 1804190"/>
              <a:gd name="connsiteY16" fmla="*/ 80683 h 403412"/>
              <a:gd name="connsiteX17" fmla="*/ 1649506 w 1804190"/>
              <a:gd name="connsiteY17" fmla="*/ 71718 h 403412"/>
              <a:gd name="connsiteX18" fmla="*/ 1721223 w 1804190"/>
              <a:gd name="connsiteY18" fmla="*/ 35859 h 403412"/>
              <a:gd name="connsiteX19" fmla="*/ 1775012 w 1804190"/>
              <a:gd name="connsiteY19" fmla="*/ 0 h 403412"/>
              <a:gd name="connsiteX20" fmla="*/ 1801906 w 1804190"/>
              <a:gd name="connsiteY20" fmla="*/ 8965 h 403412"/>
              <a:gd name="connsiteX21" fmla="*/ 1766047 w 1804190"/>
              <a:gd name="connsiteY21" fmla="*/ 134471 h 403412"/>
              <a:gd name="connsiteX22" fmla="*/ 1730188 w 1804190"/>
              <a:gd name="connsiteY22" fmla="*/ 161365 h 403412"/>
              <a:gd name="connsiteX23" fmla="*/ 1631576 w 1804190"/>
              <a:gd name="connsiteY23" fmla="*/ 179294 h 403412"/>
              <a:gd name="connsiteX24" fmla="*/ 1425388 w 1804190"/>
              <a:gd name="connsiteY24" fmla="*/ 197224 h 403412"/>
              <a:gd name="connsiteX25" fmla="*/ 1362635 w 1804190"/>
              <a:gd name="connsiteY25" fmla="*/ 215153 h 403412"/>
              <a:gd name="connsiteX26" fmla="*/ 1272988 w 1804190"/>
              <a:gd name="connsiteY26" fmla="*/ 251012 h 403412"/>
              <a:gd name="connsiteX27" fmla="*/ 1120588 w 1804190"/>
              <a:gd name="connsiteY27" fmla="*/ 268941 h 403412"/>
              <a:gd name="connsiteX28" fmla="*/ 1030941 w 1804190"/>
              <a:gd name="connsiteY28" fmla="*/ 286871 h 403412"/>
              <a:gd name="connsiteX29" fmla="*/ 1004047 w 1804190"/>
              <a:gd name="connsiteY29" fmla="*/ 295836 h 403412"/>
              <a:gd name="connsiteX30" fmla="*/ 968188 w 1804190"/>
              <a:gd name="connsiteY30" fmla="*/ 313765 h 403412"/>
              <a:gd name="connsiteX31" fmla="*/ 932329 w 1804190"/>
              <a:gd name="connsiteY31" fmla="*/ 322730 h 403412"/>
              <a:gd name="connsiteX32" fmla="*/ 896470 w 1804190"/>
              <a:gd name="connsiteY32" fmla="*/ 340659 h 403412"/>
              <a:gd name="connsiteX33" fmla="*/ 833718 w 1804190"/>
              <a:gd name="connsiteY33" fmla="*/ 349624 h 403412"/>
              <a:gd name="connsiteX34" fmla="*/ 717176 w 1804190"/>
              <a:gd name="connsiteY34" fmla="*/ 385483 h 403412"/>
              <a:gd name="connsiteX35" fmla="*/ 502023 w 1804190"/>
              <a:gd name="connsiteY35" fmla="*/ 403412 h 403412"/>
              <a:gd name="connsiteX36" fmla="*/ 295835 w 1804190"/>
              <a:gd name="connsiteY36" fmla="*/ 394447 h 403412"/>
              <a:gd name="connsiteX37" fmla="*/ 179294 w 1804190"/>
              <a:gd name="connsiteY37" fmla="*/ 376518 h 403412"/>
              <a:gd name="connsiteX38" fmla="*/ 125506 w 1804190"/>
              <a:gd name="connsiteY38" fmla="*/ 331694 h 403412"/>
              <a:gd name="connsiteX39" fmla="*/ 134470 w 1804190"/>
              <a:gd name="connsiteY39" fmla="*/ 304800 h 403412"/>
              <a:gd name="connsiteX40" fmla="*/ 161365 w 1804190"/>
              <a:gd name="connsiteY40" fmla="*/ 286871 h 40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04190" h="403412">
                <a:moveTo>
                  <a:pt x="0" y="304800"/>
                </a:moveTo>
                <a:lnTo>
                  <a:pt x="0" y="304800"/>
                </a:lnTo>
                <a:cubicBezTo>
                  <a:pt x="92635" y="307788"/>
                  <a:pt x="185222" y="313765"/>
                  <a:pt x="277906" y="313765"/>
                </a:cubicBezTo>
                <a:cubicBezTo>
                  <a:pt x="296083" y="313765"/>
                  <a:pt x="313729" y="307564"/>
                  <a:pt x="331694" y="304800"/>
                </a:cubicBezTo>
                <a:cubicBezTo>
                  <a:pt x="352578" y="301587"/>
                  <a:pt x="373335" y="296698"/>
                  <a:pt x="394447" y="295836"/>
                </a:cubicBezTo>
                <a:cubicBezTo>
                  <a:pt x="519884" y="290716"/>
                  <a:pt x="645459" y="289859"/>
                  <a:pt x="770965" y="286871"/>
                </a:cubicBezTo>
                <a:cubicBezTo>
                  <a:pt x="812718" y="245116"/>
                  <a:pt x="758666" y="293021"/>
                  <a:pt x="824753" y="259977"/>
                </a:cubicBezTo>
                <a:cubicBezTo>
                  <a:pt x="867170" y="238769"/>
                  <a:pt x="814756" y="240914"/>
                  <a:pt x="869576" y="233083"/>
                </a:cubicBezTo>
                <a:cubicBezTo>
                  <a:pt x="923151" y="225429"/>
                  <a:pt x="1030941" y="215153"/>
                  <a:pt x="1030941" y="215153"/>
                </a:cubicBezTo>
                <a:cubicBezTo>
                  <a:pt x="1137276" y="188571"/>
                  <a:pt x="968893" y="229357"/>
                  <a:pt x="1129553" y="197224"/>
                </a:cubicBezTo>
                <a:cubicBezTo>
                  <a:pt x="1153716" y="192391"/>
                  <a:pt x="1177893" y="187086"/>
                  <a:pt x="1201270" y="179294"/>
                </a:cubicBezTo>
                <a:cubicBezTo>
                  <a:pt x="1210235" y="176306"/>
                  <a:pt x="1218997" y="172622"/>
                  <a:pt x="1228165" y="170330"/>
                </a:cubicBezTo>
                <a:cubicBezTo>
                  <a:pt x="1242947" y="166635"/>
                  <a:pt x="1258141" y="164791"/>
                  <a:pt x="1272988" y="161365"/>
                </a:cubicBezTo>
                <a:cubicBezTo>
                  <a:pt x="1305224" y="153926"/>
                  <a:pt x="1339985" y="146327"/>
                  <a:pt x="1371600" y="134471"/>
                </a:cubicBezTo>
                <a:cubicBezTo>
                  <a:pt x="1386667" y="128820"/>
                  <a:pt x="1400898" y="120775"/>
                  <a:pt x="1416423" y="116541"/>
                </a:cubicBezTo>
                <a:cubicBezTo>
                  <a:pt x="1433959" y="111758"/>
                  <a:pt x="1452282" y="110565"/>
                  <a:pt x="1470212" y="107577"/>
                </a:cubicBezTo>
                <a:cubicBezTo>
                  <a:pt x="1501098" y="97281"/>
                  <a:pt x="1538487" y="84054"/>
                  <a:pt x="1568823" y="80683"/>
                </a:cubicBezTo>
                <a:lnTo>
                  <a:pt x="1649506" y="71718"/>
                </a:lnTo>
                <a:cubicBezTo>
                  <a:pt x="1673412" y="59765"/>
                  <a:pt x="1706397" y="58097"/>
                  <a:pt x="1721223" y="35859"/>
                </a:cubicBezTo>
                <a:cubicBezTo>
                  <a:pt x="1745988" y="-1286"/>
                  <a:pt x="1728700" y="11578"/>
                  <a:pt x="1775012" y="0"/>
                </a:cubicBezTo>
                <a:cubicBezTo>
                  <a:pt x="1783977" y="2988"/>
                  <a:pt x="1800053" y="-301"/>
                  <a:pt x="1801906" y="8965"/>
                </a:cubicBezTo>
                <a:cubicBezTo>
                  <a:pt x="1810428" y="51577"/>
                  <a:pt x="1794363" y="102109"/>
                  <a:pt x="1766047" y="134471"/>
                </a:cubicBezTo>
                <a:cubicBezTo>
                  <a:pt x="1756208" y="145715"/>
                  <a:pt x="1743841" y="155297"/>
                  <a:pt x="1730188" y="161365"/>
                </a:cubicBezTo>
                <a:cubicBezTo>
                  <a:pt x="1723000" y="164560"/>
                  <a:pt x="1634235" y="178962"/>
                  <a:pt x="1631576" y="179294"/>
                </a:cubicBezTo>
                <a:cubicBezTo>
                  <a:pt x="1569927" y="187000"/>
                  <a:pt x="1485251" y="192619"/>
                  <a:pt x="1425388" y="197224"/>
                </a:cubicBezTo>
                <a:cubicBezTo>
                  <a:pt x="1399535" y="203687"/>
                  <a:pt x="1386512" y="205969"/>
                  <a:pt x="1362635" y="215153"/>
                </a:cubicBezTo>
                <a:cubicBezTo>
                  <a:pt x="1332596" y="226706"/>
                  <a:pt x="1304734" y="245721"/>
                  <a:pt x="1272988" y="251012"/>
                </a:cubicBezTo>
                <a:cubicBezTo>
                  <a:pt x="1186643" y="265403"/>
                  <a:pt x="1237302" y="258331"/>
                  <a:pt x="1120588" y="268941"/>
                </a:cubicBezTo>
                <a:cubicBezTo>
                  <a:pt x="1090706" y="274918"/>
                  <a:pt x="1059851" y="277234"/>
                  <a:pt x="1030941" y="286871"/>
                </a:cubicBezTo>
                <a:cubicBezTo>
                  <a:pt x="1021976" y="289859"/>
                  <a:pt x="1012733" y="292114"/>
                  <a:pt x="1004047" y="295836"/>
                </a:cubicBezTo>
                <a:cubicBezTo>
                  <a:pt x="991764" y="301100"/>
                  <a:pt x="980701" y="309073"/>
                  <a:pt x="968188" y="313765"/>
                </a:cubicBezTo>
                <a:cubicBezTo>
                  <a:pt x="956652" y="318091"/>
                  <a:pt x="943865" y="318404"/>
                  <a:pt x="932329" y="322730"/>
                </a:cubicBezTo>
                <a:cubicBezTo>
                  <a:pt x="919816" y="327422"/>
                  <a:pt x="909363" y="337143"/>
                  <a:pt x="896470" y="340659"/>
                </a:cubicBezTo>
                <a:cubicBezTo>
                  <a:pt x="876085" y="346219"/>
                  <a:pt x="854635" y="346636"/>
                  <a:pt x="833718" y="349624"/>
                </a:cubicBezTo>
                <a:cubicBezTo>
                  <a:pt x="814250" y="356113"/>
                  <a:pt x="748853" y="380204"/>
                  <a:pt x="717176" y="385483"/>
                </a:cubicBezTo>
                <a:cubicBezTo>
                  <a:pt x="645633" y="397407"/>
                  <a:pt x="574635" y="398874"/>
                  <a:pt x="502023" y="403412"/>
                </a:cubicBezTo>
                <a:cubicBezTo>
                  <a:pt x="433294" y="400424"/>
                  <a:pt x="364477" y="399023"/>
                  <a:pt x="295835" y="394447"/>
                </a:cubicBezTo>
                <a:cubicBezTo>
                  <a:pt x="276597" y="393164"/>
                  <a:pt x="201013" y="380138"/>
                  <a:pt x="179294" y="376518"/>
                </a:cubicBezTo>
                <a:cubicBezTo>
                  <a:pt x="159514" y="366628"/>
                  <a:pt x="130114" y="359342"/>
                  <a:pt x="125506" y="331694"/>
                </a:cubicBezTo>
                <a:cubicBezTo>
                  <a:pt x="123952" y="322373"/>
                  <a:pt x="131482" y="313765"/>
                  <a:pt x="134470" y="304800"/>
                </a:cubicBezTo>
                <a:lnTo>
                  <a:pt x="161365" y="286871"/>
                </a:lnTo>
              </a:path>
            </a:pathLst>
          </a:custGeom>
          <a:solidFill>
            <a:srgbClr val="00B050"/>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D7A7341C-EF1A-9D9D-CFEA-14C49B8B6EF6}"/>
              </a:ext>
            </a:extLst>
          </p:cNvPr>
          <p:cNvCxnSpPr>
            <a:cxnSpLocks/>
          </p:cNvCxnSpPr>
          <p:nvPr/>
        </p:nvCxnSpPr>
        <p:spPr>
          <a:xfrm flipH="1" flipV="1">
            <a:off x="7133081" y="2244172"/>
            <a:ext cx="2990884" cy="15778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E2CF567-61B3-6B88-9D30-40DD8820C7B0}"/>
              </a:ext>
            </a:extLst>
          </p:cNvPr>
          <p:cNvSpPr txBox="1"/>
          <p:nvPr/>
        </p:nvSpPr>
        <p:spPr>
          <a:xfrm>
            <a:off x="9772696" y="3848671"/>
            <a:ext cx="2426755" cy="646331"/>
          </a:xfrm>
          <a:prstGeom prst="rect">
            <a:avLst/>
          </a:prstGeom>
          <a:noFill/>
        </p:spPr>
        <p:txBody>
          <a:bodyPr wrap="none" rtlCol="0">
            <a:spAutoFit/>
          </a:bodyPr>
          <a:lstStyle/>
          <a:p>
            <a:r>
              <a:rPr lang="en-US" dirty="0"/>
              <a:t>Mission/Upper Umatilla</a:t>
            </a:r>
          </a:p>
          <a:p>
            <a:pPr algn="ctr"/>
            <a:r>
              <a:rPr lang="en-US" dirty="0"/>
              <a:t>2028</a:t>
            </a:r>
          </a:p>
        </p:txBody>
      </p:sp>
      <p:sp>
        <p:nvSpPr>
          <p:cNvPr id="53" name="Freeform: Shape 52">
            <a:extLst>
              <a:ext uri="{FF2B5EF4-FFF2-40B4-BE49-F238E27FC236}">
                <a16:creationId xmlns:a16="http://schemas.microsoft.com/office/drawing/2014/main" id="{7D8536CF-44DC-B857-797E-AD5BAB0F998E}"/>
              </a:ext>
            </a:extLst>
          </p:cNvPr>
          <p:cNvSpPr/>
          <p:nvPr/>
        </p:nvSpPr>
        <p:spPr>
          <a:xfrm>
            <a:off x="5396753" y="2330482"/>
            <a:ext cx="354054" cy="609942"/>
          </a:xfrm>
          <a:custGeom>
            <a:avLst/>
            <a:gdLst>
              <a:gd name="connsiteX0" fmla="*/ 0 w 354054"/>
              <a:gd name="connsiteY0" fmla="*/ 36200 h 609942"/>
              <a:gd name="connsiteX1" fmla="*/ 0 w 354054"/>
              <a:gd name="connsiteY1" fmla="*/ 36200 h 609942"/>
              <a:gd name="connsiteX2" fmla="*/ 71718 w 354054"/>
              <a:gd name="connsiteY2" fmla="*/ 125847 h 609942"/>
              <a:gd name="connsiteX3" fmla="*/ 89647 w 354054"/>
              <a:gd name="connsiteY3" fmla="*/ 179636 h 609942"/>
              <a:gd name="connsiteX4" fmla="*/ 125506 w 354054"/>
              <a:gd name="connsiteY4" fmla="*/ 215494 h 609942"/>
              <a:gd name="connsiteX5" fmla="*/ 161365 w 354054"/>
              <a:gd name="connsiteY5" fmla="*/ 269283 h 609942"/>
              <a:gd name="connsiteX6" fmla="*/ 188259 w 354054"/>
              <a:gd name="connsiteY6" fmla="*/ 314106 h 609942"/>
              <a:gd name="connsiteX7" fmla="*/ 197223 w 354054"/>
              <a:gd name="connsiteY7" fmla="*/ 341000 h 609942"/>
              <a:gd name="connsiteX8" fmla="*/ 224118 w 354054"/>
              <a:gd name="connsiteY8" fmla="*/ 349965 h 609942"/>
              <a:gd name="connsiteX9" fmla="*/ 233082 w 354054"/>
              <a:gd name="connsiteY9" fmla="*/ 385824 h 609942"/>
              <a:gd name="connsiteX10" fmla="*/ 251012 w 354054"/>
              <a:gd name="connsiteY10" fmla="*/ 439612 h 609942"/>
              <a:gd name="connsiteX11" fmla="*/ 259976 w 354054"/>
              <a:gd name="connsiteY11" fmla="*/ 529259 h 609942"/>
              <a:gd name="connsiteX12" fmla="*/ 295835 w 354054"/>
              <a:gd name="connsiteY12" fmla="*/ 600977 h 609942"/>
              <a:gd name="connsiteX13" fmla="*/ 322729 w 354054"/>
              <a:gd name="connsiteY13" fmla="*/ 609942 h 609942"/>
              <a:gd name="connsiteX14" fmla="*/ 349623 w 354054"/>
              <a:gd name="connsiteY14" fmla="*/ 574083 h 609942"/>
              <a:gd name="connsiteX15" fmla="*/ 322729 w 354054"/>
              <a:gd name="connsiteY15" fmla="*/ 448577 h 609942"/>
              <a:gd name="connsiteX16" fmla="*/ 313765 w 354054"/>
              <a:gd name="connsiteY16" fmla="*/ 349965 h 609942"/>
              <a:gd name="connsiteX17" fmla="*/ 259976 w 354054"/>
              <a:gd name="connsiteY17" fmla="*/ 269283 h 609942"/>
              <a:gd name="connsiteX18" fmla="*/ 224118 w 354054"/>
              <a:gd name="connsiteY18" fmla="*/ 179636 h 609942"/>
              <a:gd name="connsiteX19" fmla="*/ 206188 w 354054"/>
              <a:gd name="connsiteY19" fmla="*/ 152742 h 609942"/>
              <a:gd name="connsiteX20" fmla="*/ 170329 w 354054"/>
              <a:gd name="connsiteY20" fmla="*/ 89989 h 609942"/>
              <a:gd name="connsiteX21" fmla="*/ 143435 w 354054"/>
              <a:gd name="connsiteY21" fmla="*/ 72059 h 609942"/>
              <a:gd name="connsiteX22" fmla="*/ 134471 w 354054"/>
              <a:gd name="connsiteY22" fmla="*/ 45165 h 609942"/>
              <a:gd name="connsiteX23" fmla="*/ 98612 w 354054"/>
              <a:gd name="connsiteY23" fmla="*/ 27236 h 609942"/>
              <a:gd name="connsiteX24" fmla="*/ 44823 w 354054"/>
              <a:gd name="connsiteY24" fmla="*/ 342 h 609942"/>
              <a:gd name="connsiteX25" fmla="*/ 0 w 354054"/>
              <a:gd name="connsiteY25" fmla="*/ 36200 h 60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4054" h="609942">
                <a:moveTo>
                  <a:pt x="0" y="36200"/>
                </a:moveTo>
                <a:lnTo>
                  <a:pt x="0" y="36200"/>
                </a:lnTo>
                <a:cubicBezTo>
                  <a:pt x="23906" y="66082"/>
                  <a:pt x="51436" y="93396"/>
                  <a:pt x="71718" y="125847"/>
                </a:cubicBezTo>
                <a:cubicBezTo>
                  <a:pt x="81735" y="141874"/>
                  <a:pt x="79923" y="163430"/>
                  <a:pt x="89647" y="179636"/>
                </a:cubicBezTo>
                <a:cubicBezTo>
                  <a:pt x="98344" y="194131"/>
                  <a:pt x="114946" y="202294"/>
                  <a:pt x="125506" y="215494"/>
                </a:cubicBezTo>
                <a:cubicBezTo>
                  <a:pt x="138967" y="232321"/>
                  <a:pt x="150278" y="250805"/>
                  <a:pt x="161365" y="269283"/>
                </a:cubicBezTo>
                <a:cubicBezTo>
                  <a:pt x="170330" y="284224"/>
                  <a:pt x="180467" y="298521"/>
                  <a:pt x="188259" y="314106"/>
                </a:cubicBezTo>
                <a:cubicBezTo>
                  <a:pt x="192485" y="322558"/>
                  <a:pt x="190541" y="334318"/>
                  <a:pt x="197223" y="341000"/>
                </a:cubicBezTo>
                <a:cubicBezTo>
                  <a:pt x="203905" y="347682"/>
                  <a:pt x="215153" y="346977"/>
                  <a:pt x="224118" y="349965"/>
                </a:cubicBezTo>
                <a:cubicBezTo>
                  <a:pt x="227106" y="361918"/>
                  <a:pt x="229542" y="374023"/>
                  <a:pt x="233082" y="385824"/>
                </a:cubicBezTo>
                <a:cubicBezTo>
                  <a:pt x="238513" y="403926"/>
                  <a:pt x="251012" y="439612"/>
                  <a:pt x="251012" y="439612"/>
                </a:cubicBezTo>
                <a:cubicBezTo>
                  <a:pt x="254000" y="469494"/>
                  <a:pt x="254442" y="499742"/>
                  <a:pt x="259976" y="529259"/>
                </a:cubicBezTo>
                <a:cubicBezTo>
                  <a:pt x="264508" y="553432"/>
                  <a:pt x="271730" y="586513"/>
                  <a:pt x="295835" y="600977"/>
                </a:cubicBezTo>
                <a:cubicBezTo>
                  <a:pt x="303938" y="605839"/>
                  <a:pt x="313764" y="606954"/>
                  <a:pt x="322729" y="609942"/>
                </a:cubicBezTo>
                <a:cubicBezTo>
                  <a:pt x="331694" y="597989"/>
                  <a:pt x="347648" y="588893"/>
                  <a:pt x="349623" y="574083"/>
                </a:cubicBezTo>
                <a:cubicBezTo>
                  <a:pt x="360116" y="495388"/>
                  <a:pt x="352298" y="492929"/>
                  <a:pt x="322729" y="448577"/>
                </a:cubicBezTo>
                <a:cubicBezTo>
                  <a:pt x="319741" y="415706"/>
                  <a:pt x="321770" y="381986"/>
                  <a:pt x="313765" y="349965"/>
                </a:cubicBezTo>
                <a:cubicBezTo>
                  <a:pt x="309442" y="332673"/>
                  <a:pt x="271379" y="284486"/>
                  <a:pt x="259976" y="269283"/>
                </a:cubicBezTo>
                <a:cubicBezTo>
                  <a:pt x="245283" y="225203"/>
                  <a:pt x="245223" y="216569"/>
                  <a:pt x="224118" y="179636"/>
                </a:cubicBezTo>
                <a:cubicBezTo>
                  <a:pt x="218772" y="170281"/>
                  <a:pt x="211534" y="162097"/>
                  <a:pt x="206188" y="152742"/>
                </a:cubicBezTo>
                <a:cubicBezTo>
                  <a:pt x="196810" y="136331"/>
                  <a:pt x="184893" y="104553"/>
                  <a:pt x="170329" y="89989"/>
                </a:cubicBezTo>
                <a:cubicBezTo>
                  <a:pt x="162710" y="82370"/>
                  <a:pt x="152400" y="78036"/>
                  <a:pt x="143435" y="72059"/>
                </a:cubicBezTo>
                <a:cubicBezTo>
                  <a:pt x="140447" y="63094"/>
                  <a:pt x="141153" y="51847"/>
                  <a:pt x="134471" y="45165"/>
                </a:cubicBezTo>
                <a:cubicBezTo>
                  <a:pt x="125021" y="35715"/>
                  <a:pt x="110215" y="33866"/>
                  <a:pt x="98612" y="27236"/>
                </a:cubicBezTo>
                <a:cubicBezTo>
                  <a:pt x="89875" y="22244"/>
                  <a:pt x="59118" y="-3232"/>
                  <a:pt x="44823" y="342"/>
                </a:cubicBezTo>
                <a:cubicBezTo>
                  <a:pt x="38341" y="1963"/>
                  <a:pt x="7470" y="30224"/>
                  <a:pt x="0" y="36200"/>
                </a:cubicBezTo>
                <a:close/>
              </a:path>
            </a:pathLst>
          </a:custGeom>
          <a:solidFill>
            <a:schemeClr val="accent6">
              <a:lumMod val="50000"/>
            </a:schemeClr>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990841B0-7CFA-C9BD-D2C3-0B38AE23E291}"/>
              </a:ext>
            </a:extLst>
          </p:cNvPr>
          <p:cNvCxnSpPr>
            <a:cxnSpLocks/>
          </p:cNvCxnSpPr>
          <p:nvPr/>
        </p:nvCxnSpPr>
        <p:spPr>
          <a:xfrm flipH="1" flipV="1">
            <a:off x="5733021" y="2800459"/>
            <a:ext cx="4390944" cy="21211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AD3D905-3B4F-2BB4-0217-C774C6E8AF9E}"/>
              </a:ext>
            </a:extLst>
          </p:cNvPr>
          <p:cNvSpPr txBox="1"/>
          <p:nvPr/>
        </p:nvSpPr>
        <p:spPr>
          <a:xfrm>
            <a:off x="10123965" y="4811770"/>
            <a:ext cx="1958998" cy="646331"/>
          </a:xfrm>
          <a:prstGeom prst="rect">
            <a:avLst/>
          </a:prstGeom>
        </p:spPr>
        <p:txBody>
          <a:bodyPr wrap="none" rtlCol="0">
            <a:spAutoFit/>
          </a:bodyPr>
          <a:lstStyle/>
          <a:p>
            <a:r>
              <a:rPr lang="en-US" dirty="0"/>
              <a:t>Pendleton (McKay)</a:t>
            </a:r>
          </a:p>
          <a:p>
            <a:pPr algn="ctr"/>
            <a:r>
              <a:rPr lang="en-US" dirty="0"/>
              <a:t>2020</a:t>
            </a:r>
          </a:p>
        </p:txBody>
      </p:sp>
      <p:sp>
        <p:nvSpPr>
          <p:cNvPr id="57" name="Freeform: Shape 56">
            <a:extLst>
              <a:ext uri="{FF2B5EF4-FFF2-40B4-BE49-F238E27FC236}">
                <a16:creationId xmlns:a16="http://schemas.microsoft.com/office/drawing/2014/main" id="{24118CEF-9211-DED0-CE73-66D18F721AF8}"/>
              </a:ext>
            </a:extLst>
          </p:cNvPr>
          <p:cNvSpPr/>
          <p:nvPr/>
        </p:nvSpPr>
        <p:spPr>
          <a:xfrm>
            <a:off x="5477430" y="2250141"/>
            <a:ext cx="410698" cy="124275"/>
          </a:xfrm>
          <a:custGeom>
            <a:avLst/>
            <a:gdLst>
              <a:gd name="connsiteX0" fmla="*/ 53794 w 410698"/>
              <a:gd name="connsiteY0" fmla="*/ 71718 h 124275"/>
              <a:gd name="connsiteX1" fmla="*/ 53794 w 410698"/>
              <a:gd name="connsiteY1" fmla="*/ 71718 h 124275"/>
              <a:gd name="connsiteX2" fmla="*/ 322735 w 410698"/>
              <a:gd name="connsiteY2" fmla="*/ 0 h 124275"/>
              <a:gd name="connsiteX3" fmla="*/ 403417 w 410698"/>
              <a:gd name="connsiteY3" fmla="*/ 71718 h 124275"/>
              <a:gd name="connsiteX4" fmla="*/ 125511 w 410698"/>
              <a:gd name="connsiteY4" fmla="*/ 116541 h 124275"/>
              <a:gd name="connsiteX5" fmla="*/ 5 w 410698"/>
              <a:gd name="connsiteY5" fmla="*/ 98612 h 124275"/>
              <a:gd name="connsiteX6" fmla="*/ 53794 w 410698"/>
              <a:gd name="connsiteY6" fmla="*/ 71718 h 12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698" h="124275">
                <a:moveTo>
                  <a:pt x="53794" y="71718"/>
                </a:moveTo>
                <a:lnTo>
                  <a:pt x="53794" y="71718"/>
                </a:lnTo>
                <a:cubicBezTo>
                  <a:pt x="143441" y="47812"/>
                  <a:pt x="229955" y="0"/>
                  <a:pt x="322735" y="0"/>
                </a:cubicBezTo>
                <a:cubicBezTo>
                  <a:pt x="358718" y="0"/>
                  <a:pt x="434396" y="53412"/>
                  <a:pt x="403417" y="71718"/>
                </a:cubicBezTo>
                <a:cubicBezTo>
                  <a:pt x="322634" y="119453"/>
                  <a:pt x="218146" y="101600"/>
                  <a:pt x="125511" y="116541"/>
                </a:cubicBezTo>
                <a:cubicBezTo>
                  <a:pt x="-2976" y="107364"/>
                  <a:pt x="5" y="149519"/>
                  <a:pt x="5" y="98612"/>
                </a:cubicBezTo>
                <a:lnTo>
                  <a:pt x="53794" y="71718"/>
                </a:lnTo>
                <a:close/>
              </a:path>
            </a:pathLst>
          </a:custGeom>
          <a:solidFill>
            <a:schemeClr val="accent3"/>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77FCAE3E-32AF-2A0D-CE0A-95EE076E6E9D}"/>
              </a:ext>
            </a:extLst>
          </p:cNvPr>
          <p:cNvCxnSpPr>
            <a:cxnSpLocks/>
          </p:cNvCxnSpPr>
          <p:nvPr/>
        </p:nvCxnSpPr>
        <p:spPr>
          <a:xfrm flipH="1" flipV="1">
            <a:off x="5766888" y="2367561"/>
            <a:ext cx="4505694" cy="32348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C511FFC-0563-CEF1-F8DF-066BDB1258CA}"/>
              </a:ext>
            </a:extLst>
          </p:cNvPr>
          <p:cNvSpPr txBox="1"/>
          <p:nvPr/>
        </p:nvSpPr>
        <p:spPr>
          <a:xfrm>
            <a:off x="9975744" y="5547442"/>
            <a:ext cx="2188548" cy="646331"/>
          </a:xfrm>
          <a:prstGeom prst="rect">
            <a:avLst/>
          </a:prstGeom>
        </p:spPr>
        <p:txBody>
          <a:bodyPr wrap="none" rtlCol="0">
            <a:spAutoFit/>
          </a:bodyPr>
          <a:lstStyle/>
          <a:p>
            <a:r>
              <a:rPr lang="en-US" dirty="0"/>
              <a:t>Pendleton (Riverside)</a:t>
            </a:r>
          </a:p>
          <a:p>
            <a:pPr algn="ctr"/>
            <a:r>
              <a:rPr lang="en-US" dirty="0"/>
              <a:t>2022</a:t>
            </a:r>
          </a:p>
        </p:txBody>
      </p:sp>
    </p:spTree>
    <p:extLst>
      <p:ext uri="{BB962C8B-B14F-4D97-AF65-F5344CB8AC3E}">
        <p14:creationId xmlns:p14="http://schemas.microsoft.com/office/powerpoint/2010/main" val="129453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ppt_x"/>
                                          </p:val>
                                        </p:tav>
                                        <p:tav tm="100000">
                                          <p:val>
                                            <p:strVal val="#ppt_x"/>
                                          </p:val>
                                        </p:tav>
                                      </p:tavLst>
                                    </p:anim>
                                    <p:anim calcmode="lin" valueType="num">
                                      <p:cBhvr additive="base">
                                        <p:cTn id="50" dur="500" fill="hold"/>
                                        <p:tgtEl>
                                          <p:spTgt spid="3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ppt_x"/>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ppt_x"/>
                                          </p:val>
                                        </p:tav>
                                        <p:tav tm="100000">
                                          <p:val>
                                            <p:strVal val="#ppt_x"/>
                                          </p:val>
                                        </p:tav>
                                      </p:tavLst>
                                    </p:anim>
                                    <p:anim calcmode="lin" valueType="num">
                                      <p:cBhvr additive="base">
                                        <p:cTn id="5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ppt_x"/>
                                          </p:val>
                                        </p:tav>
                                        <p:tav tm="100000">
                                          <p:val>
                                            <p:strVal val="#ppt_x"/>
                                          </p:val>
                                        </p:tav>
                                      </p:tavLst>
                                    </p:anim>
                                    <p:anim calcmode="lin" valueType="num">
                                      <p:cBhvr additive="base">
                                        <p:cTn id="64" dur="500" fill="hold"/>
                                        <p:tgtEl>
                                          <p:spTgt spid="4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ppt_x"/>
                                          </p:val>
                                        </p:tav>
                                        <p:tav tm="100000">
                                          <p:val>
                                            <p:strVal val="#ppt_x"/>
                                          </p:val>
                                        </p:tav>
                                      </p:tavLst>
                                    </p:anim>
                                    <p:anim calcmode="lin" valueType="num">
                                      <p:cBhvr additive="base">
                                        <p:cTn id="68" dur="500" fill="hold"/>
                                        <p:tgtEl>
                                          <p:spTgt spid="4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additive="base">
                                        <p:cTn id="77" dur="500" fill="hold"/>
                                        <p:tgtEl>
                                          <p:spTgt spid="47"/>
                                        </p:tgtEl>
                                        <p:attrNameLst>
                                          <p:attrName>ppt_x</p:attrName>
                                        </p:attrNameLst>
                                      </p:cBhvr>
                                      <p:tavLst>
                                        <p:tav tm="0">
                                          <p:val>
                                            <p:strVal val="#ppt_x"/>
                                          </p:val>
                                        </p:tav>
                                        <p:tav tm="100000">
                                          <p:val>
                                            <p:strVal val="#ppt_x"/>
                                          </p:val>
                                        </p:tav>
                                      </p:tavLst>
                                    </p:anim>
                                    <p:anim calcmode="lin" valueType="num">
                                      <p:cBhvr additive="base">
                                        <p:cTn id="78" dur="500" fill="hold"/>
                                        <p:tgtEl>
                                          <p:spTgt spid="4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9"/>
                                        </p:tgtEl>
                                        <p:attrNameLst>
                                          <p:attrName>style.visibility</p:attrName>
                                        </p:attrNameLst>
                                      </p:cBhvr>
                                      <p:to>
                                        <p:strVal val="visible"/>
                                      </p:to>
                                    </p:set>
                                    <p:anim calcmode="lin" valueType="num">
                                      <p:cBhvr additive="base">
                                        <p:cTn id="81" dur="500" fill="hold"/>
                                        <p:tgtEl>
                                          <p:spTgt spid="49"/>
                                        </p:tgtEl>
                                        <p:attrNameLst>
                                          <p:attrName>ppt_x</p:attrName>
                                        </p:attrNameLst>
                                      </p:cBhvr>
                                      <p:tavLst>
                                        <p:tav tm="0">
                                          <p:val>
                                            <p:strVal val="#ppt_x"/>
                                          </p:val>
                                        </p:tav>
                                        <p:tav tm="100000">
                                          <p:val>
                                            <p:strVal val="#ppt_x"/>
                                          </p:val>
                                        </p:tav>
                                      </p:tavLst>
                                    </p:anim>
                                    <p:anim calcmode="lin" valueType="num">
                                      <p:cBhvr additive="base">
                                        <p:cTn id="82" dur="500" fill="hold"/>
                                        <p:tgtEl>
                                          <p:spTgt spid="4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46"/>
                                        </p:tgtEl>
                                        <p:attrNameLst>
                                          <p:attrName>style.visibility</p:attrName>
                                        </p:attrNameLst>
                                      </p:cBhvr>
                                      <p:to>
                                        <p:strVal val="visible"/>
                                      </p:to>
                                    </p:set>
                                    <p:anim calcmode="lin" valueType="num">
                                      <p:cBhvr additive="base">
                                        <p:cTn id="85" dur="500" fill="hold"/>
                                        <p:tgtEl>
                                          <p:spTgt spid="46"/>
                                        </p:tgtEl>
                                        <p:attrNameLst>
                                          <p:attrName>ppt_x</p:attrName>
                                        </p:attrNameLst>
                                      </p:cBhvr>
                                      <p:tavLst>
                                        <p:tav tm="0">
                                          <p:val>
                                            <p:strVal val="#ppt_x"/>
                                          </p:val>
                                        </p:tav>
                                        <p:tav tm="100000">
                                          <p:val>
                                            <p:strVal val="#ppt_x"/>
                                          </p:val>
                                        </p:tav>
                                      </p:tavLst>
                                    </p:anim>
                                    <p:anim calcmode="lin" valueType="num">
                                      <p:cBhvr additive="base">
                                        <p:cTn id="8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51"/>
                                        </p:tgtEl>
                                        <p:attrNameLst>
                                          <p:attrName>style.visibility</p:attrName>
                                        </p:attrNameLst>
                                      </p:cBhvr>
                                      <p:to>
                                        <p:strVal val="visible"/>
                                      </p:to>
                                    </p:set>
                                    <p:anim calcmode="lin" valueType="num">
                                      <p:cBhvr additive="base">
                                        <p:cTn id="91" dur="500" fill="hold"/>
                                        <p:tgtEl>
                                          <p:spTgt spid="51"/>
                                        </p:tgtEl>
                                        <p:attrNameLst>
                                          <p:attrName>ppt_x</p:attrName>
                                        </p:attrNameLst>
                                      </p:cBhvr>
                                      <p:tavLst>
                                        <p:tav tm="0">
                                          <p:val>
                                            <p:strVal val="#ppt_x"/>
                                          </p:val>
                                        </p:tav>
                                        <p:tav tm="100000">
                                          <p:val>
                                            <p:strVal val="#ppt_x"/>
                                          </p:val>
                                        </p:tav>
                                      </p:tavLst>
                                    </p:anim>
                                    <p:anim calcmode="lin" valueType="num">
                                      <p:cBhvr additive="base">
                                        <p:cTn id="92" dur="500" fill="hold"/>
                                        <p:tgtEl>
                                          <p:spTgt spid="51"/>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 calcmode="lin" valueType="num">
                                      <p:cBhvr additive="base">
                                        <p:cTn id="95" dur="500" fill="hold"/>
                                        <p:tgtEl>
                                          <p:spTgt spid="52"/>
                                        </p:tgtEl>
                                        <p:attrNameLst>
                                          <p:attrName>ppt_x</p:attrName>
                                        </p:attrNameLst>
                                      </p:cBhvr>
                                      <p:tavLst>
                                        <p:tav tm="0">
                                          <p:val>
                                            <p:strVal val="#ppt_x"/>
                                          </p:val>
                                        </p:tav>
                                        <p:tav tm="100000">
                                          <p:val>
                                            <p:strVal val="#ppt_x"/>
                                          </p:val>
                                        </p:tav>
                                      </p:tavLst>
                                    </p:anim>
                                    <p:anim calcmode="lin" valueType="num">
                                      <p:cBhvr additive="base">
                                        <p:cTn id="96" dur="500" fill="hold"/>
                                        <p:tgtEl>
                                          <p:spTgt spid="5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anim calcmode="lin" valueType="num">
                                      <p:cBhvr additive="base">
                                        <p:cTn id="99" dur="500" fill="hold"/>
                                        <p:tgtEl>
                                          <p:spTgt spid="50"/>
                                        </p:tgtEl>
                                        <p:attrNameLst>
                                          <p:attrName>ppt_x</p:attrName>
                                        </p:attrNameLst>
                                      </p:cBhvr>
                                      <p:tavLst>
                                        <p:tav tm="0">
                                          <p:val>
                                            <p:strVal val="#ppt_x"/>
                                          </p:val>
                                        </p:tav>
                                        <p:tav tm="100000">
                                          <p:val>
                                            <p:strVal val="#ppt_x"/>
                                          </p:val>
                                        </p:tav>
                                      </p:tavLst>
                                    </p:anim>
                                    <p:anim calcmode="lin" valueType="num">
                                      <p:cBhvr additive="base">
                                        <p:cTn id="10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54"/>
                                        </p:tgtEl>
                                        <p:attrNameLst>
                                          <p:attrName>style.visibility</p:attrName>
                                        </p:attrNameLst>
                                      </p:cBhvr>
                                      <p:to>
                                        <p:strVal val="visible"/>
                                      </p:to>
                                    </p:set>
                                    <p:anim calcmode="lin" valueType="num">
                                      <p:cBhvr additive="base">
                                        <p:cTn id="105" dur="500" fill="hold"/>
                                        <p:tgtEl>
                                          <p:spTgt spid="54"/>
                                        </p:tgtEl>
                                        <p:attrNameLst>
                                          <p:attrName>ppt_x</p:attrName>
                                        </p:attrNameLst>
                                      </p:cBhvr>
                                      <p:tavLst>
                                        <p:tav tm="0">
                                          <p:val>
                                            <p:strVal val="#ppt_x"/>
                                          </p:val>
                                        </p:tav>
                                        <p:tav tm="100000">
                                          <p:val>
                                            <p:strVal val="#ppt_x"/>
                                          </p:val>
                                        </p:tav>
                                      </p:tavLst>
                                    </p:anim>
                                    <p:anim calcmode="lin" valueType="num">
                                      <p:cBhvr additive="base">
                                        <p:cTn id="106" dur="500" fill="hold"/>
                                        <p:tgtEl>
                                          <p:spTgt spid="54"/>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56"/>
                                        </p:tgtEl>
                                        <p:attrNameLst>
                                          <p:attrName>style.visibility</p:attrName>
                                        </p:attrNameLst>
                                      </p:cBhvr>
                                      <p:to>
                                        <p:strVal val="visible"/>
                                      </p:to>
                                    </p:set>
                                    <p:anim calcmode="lin" valueType="num">
                                      <p:cBhvr additive="base">
                                        <p:cTn id="109" dur="500" fill="hold"/>
                                        <p:tgtEl>
                                          <p:spTgt spid="56"/>
                                        </p:tgtEl>
                                        <p:attrNameLst>
                                          <p:attrName>ppt_x</p:attrName>
                                        </p:attrNameLst>
                                      </p:cBhvr>
                                      <p:tavLst>
                                        <p:tav tm="0">
                                          <p:val>
                                            <p:strVal val="#ppt_x"/>
                                          </p:val>
                                        </p:tav>
                                        <p:tav tm="100000">
                                          <p:val>
                                            <p:strVal val="#ppt_x"/>
                                          </p:val>
                                        </p:tav>
                                      </p:tavLst>
                                    </p:anim>
                                    <p:anim calcmode="lin" valueType="num">
                                      <p:cBhvr additive="base">
                                        <p:cTn id="110" dur="500" fill="hold"/>
                                        <p:tgtEl>
                                          <p:spTgt spid="56"/>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53"/>
                                        </p:tgtEl>
                                        <p:attrNameLst>
                                          <p:attrName>style.visibility</p:attrName>
                                        </p:attrNameLst>
                                      </p:cBhvr>
                                      <p:to>
                                        <p:strVal val="visible"/>
                                      </p:to>
                                    </p:set>
                                    <p:anim calcmode="lin" valueType="num">
                                      <p:cBhvr additive="base">
                                        <p:cTn id="113" dur="500" fill="hold"/>
                                        <p:tgtEl>
                                          <p:spTgt spid="53"/>
                                        </p:tgtEl>
                                        <p:attrNameLst>
                                          <p:attrName>ppt_x</p:attrName>
                                        </p:attrNameLst>
                                      </p:cBhvr>
                                      <p:tavLst>
                                        <p:tav tm="0">
                                          <p:val>
                                            <p:strVal val="#ppt_x"/>
                                          </p:val>
                                        </p:tav>
                                        <p:tav tm="100000">
                                          <p:val>
                                            <p:strVal val="#ppt_x"/>
                                          </p:val>
                                        </p:tav>
                                      </p:tavLst>
                                    </p:anim>
                                    <p:anim calcmode="lin" valueType="num">
                                      <p:cBhvr additive="base">
                                        <p:cTn id="11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58"/>
                                        </p:tgtEl>
                                        <p:attrNameLst>
                                          <p:attrName>style.visibility</p:attrName>
                                        </p:attrNameLst>
                                      </p:cBhvr>
                                      <p:to>
                                        <p:strVal val="visible"/>
                                      </p:to>
                                    </p:set>
                                    <p:anim calcmode="lin" valueType="num">
                                      <p:cBhvr additive="base">
                                        <p:cTn id="119" dur="500" fill="hold"/>
                                        <p:tgtEl>
                                          <p:spTgt spid="58"/>
                                        </p:tgtEl>
                                        <p:attrNameLst>
                                          <p:attrName>ppt_x</p:attrName>
                                        </p:attrNameLst>
                                      </p:cBhvr>
                                      <p:tavLst>
                                        <p:tav tm="0">
                                          <p:val>
                                            <p:strVal val="#ppt_x"/>
                                          </p:val>
                                        </p:tav>
                                        <p:tav tm="100000">
                                          <p:val>
                                            <p:strVal val="#ppt_x"/>
                                          </p:val>
                                        </p:tav>
                                      </p:tavLst>
                                    </p:anim>
                                    <p:anim calcmode="lin" valueType="num">
                                      <p:cBhvr additive="base">
                                        <p:cTn id="120" dur="500" fill="hold"/>
                                        <p:tgtEl>
                                          <p:spTgt spid="58"/>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61"/>
                                        </p:tgtEl>
                                        <p:attrNameLst>
                                          <p:attrName>style.visibility</p:attrName>
                                        </p:attrNameLst>
                                      </p:cBhvr>
                                      <p:to>
                                        <p:strVal val="visible"/>
                                      </p:to>
                                    </p:set>
                                    <p:anim calcmode="lin" valueType="num">
                                      <p:cBhvr additive="base">
                                        <p:cTn id="123" dur="500" fill="hold"/>
                                        <p:tgtEl>
                                          <p:spTgt spid="61"/>
                                        </p:tgtEl>
                                        <p:attrNameLst>
                                          <p:attrName>ppt_x</p:attrName>
                                        </p:attrNameLst>
                                      </p:cBhvr>
                                      <p:tavLst>
                                        <p:tav tm="0">
                                          <p:val>
                                            <p:strVal val="#ppt_x"/>
                                          </p:val>
                                        </p:tav>
                                        <p:tav tm="100000">
                                          <p:val>
                                            <p:strVal val="#ppt_x"/>
                                          </p:val>
                                        </p:tav>
                                      </p:tavLst>
                                    </p:anim>
                                    <p:anim calcmode="lin" valueType="num">
                                      <p:cBhvr additive="base">
                                        <p:cTn id="124" dur="500" fill="hold"/>
                                        <p:tgtEl>
                                          <p:spTgt spid="61"/>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anim calcmode="lin" valueType="num">
                                      <p:cBhvr additive="base">
                                        <p:cTn id="127" dur="500" fill="hold"/>
                                        <p:tgtEl>
                                          <p:spTgt spid="57"/>
                                        </p:tgtEl>
                                        <p:attrNameLst>
                                          <p:attrName>ppt_x</p:attrName>
                                        </p:attrNameLst>
                                      </p:cBhvr>
                                      <p:tavLst>
                                        <p:tav tm="0">
                                          <p:val>
                                            <p:strVal val="#ppt_x"/>
                                          </p:val>
                                        </p:tav>
                                        <p:tav tm="100000">
                                          <p:val>
                                            <p:strVal val="#ppt_x"/>
                                          </p:val>
                                        </p:tav>
                                      </p:tavLst>
                                    </p:anim>
                                    <p:anim calcmode="lin" valueType="num">
                                      <p:cBhvr additive="base">
                                        <p:cTn id="12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7" grpId="0"/>
      <p:bldP spid="9" grpId="0" animBg="1"/>
      <p:bldP spid="25" grpId="0" animBg="1"/>
      <p:bldP spid="28" grpId="0" animBg="1"/>
      <p:bldP spid="34" grpId="0"/>
      <p:bldP spid="35" grpId="0" animBg="1"/>
      <p:bldP spid="40" grpId="0"/>
      <p:bldP spid="43" grpId="0" animBg="1"/>
      <p:bldP spid="45" grpId="0"/>
      <p:bldP spid="46" grpId="0" animBg="1"/>
      <p:bldP spid="49" grpId="0"/>
      <p:bldP spid="50" grpId="0" animBg="1"/>
      <p:bldP spid="52" grpId="0"/>
      <p:bldP spid="53" grpId="0" animBg="1"/>
      <p:bldP spid="56" grpId="0"/>
      <p:bldP spid="57" grpId="0" animBg="1"/>
      <p:bldP spid="6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378618"/>
            <a:ext cx="2677267" cy="5971382"/>
          </a:xfrm>
        </p:spPr>
        <p:txBody>
          <a:bodyPr/>
          <a:lstStyle/>
          <a:p>
            <a:pPr algn="ctr"/>
            <a:r>
              <a:rPr lang="en-US" b="1" dirty="0">
                <a:effectLst>
                  <a:outerShdw blurRad="38100" dist="38100" dir="2700000" algn="tl">
                    <a:srgbClr val="000000">
                      <a:alpha val="43137"/>
                    </a:srgbClr>
                  </a:outerShdw>
                </a:effectLst>
              </a:rPr>
              <a:t>Short- and Long-Term Strategy Example: The Echo Project</a:t>
            </a:r>
          </a:p>
        </p:txBody>
      </p:sp>
      <p:sp>
        <p:nvSpPr>
          <p:cNvPr id="5" name="AutoShape 4">
            <a:extLst>
              <a:ext uri="{FF2B5EF4-FFF2-40B4-BE49-F238E27FC236}">
                <a16:creationId xmlns:a16="http://schemas.microsoft.com/office/drawing/2014/main" id="{9CAFCA2B-8A80-B7F7-CDC0-684B926FA5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a:extLst>
              <a:ext uri="{FF2B5EF4-FFF2-40B4-BE49-F238E27FC236}">
                <a16:creationId xmlns:a16="http://schemas.microsoft.com/office/drawing/2014/main" id="{7C9F23AF-480B-A993-A5FA-5A0CFCF23EF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8BD40D37-EAFD-F74D-A2A3-A1647258B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8268" y="0"/>
            <a:ext cx="8463064" cy="6858000"/>
          </a:xfrm>
          <a:prstGeom prst="rect">
            <a:avLst/>
          </a:prstGeom>
        </p:spPr>
      </p:pic>
    </p:spTree>
    <p:extLst>
      <p:ext uri="{BB962C8B-B14F-4D97-AF65-F5344CB8AC3E}">
        <p14:creationId xmlns:p14="http://schemas.microsoft.com/office/powerpoint/2010/main" val="1155466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EC31B4A-96DF-ED2E-6BAE-0B28063AC334}"/>
              </a:ext>
            </a:extLst>
          </p:cNvPr>
          <p:cNvPicPr>
            <a:picLocks noChangeAspect="1"/>
          </p:cNvPicPr>
          <p:nvPr/>
        </p:nvPicPr>
        <p:blipFill rotWithShape="1">
          <a:blip r:embed="rId2">
            <a:extLst>
              <a:ext uri="{28A0092B-C50C-407E-A947-70E740481C1C}">
                <a14:useLocalDpi xmlns:a14="http://schemas.microsoft.com/office/drawing/2010/main" val="0"/>
              </a:ext>
            </a:extLst>
          </a:blip>
          <a:srcRect l="18943" r="29855"/>
          <a:stretch/>
        </p:blipFill>
        <p:spPr>
          <a:xfrm>
            <a:off x="6450440" y="0"/>
            <a:ext cx="5312230" cy="6858000"/>
          </a:xfrm>
          <a:prstGeom prst="rect">
            <a:avLst/>
          </a:prstGeom>
        </p:spPr>
      </p:pic>
      <p:pic>
        <p:nvPicPr>
          <p:cNvPr id="12" name="Picture 11">
            <a:extLst>
              <a:ext uri="{FF2B5EF4-FFF2-40B4-BE49-F238E27FC236}">
                <a16:creationId xmlns:a16="http://schemas.microsoft.com/office/drawing/2014/main" id="{0BFF2511-A037-B3D9-95CD-4BD29A23AAEE}"/>
              </a:ext>
            </a:extLst>
          </p:cNvPr>
          <p:cNvPicPr>
            <a:picLocks noChangeAspect="1"/>
          </p:cNvPicPr>
          <p:nvPr/>
        </p:nvPicPr>
        <p:blipFill rotWithShape="1">
          <a:blip r:embed="rId3">
            <a:extLst>
              <a:ext uri="{28A0092B-C50C-407E-A947-70E740481C1C}">
                <a14:useLocalDpi xmlns:a14="http://schemas.microsoft.com/office/drawing/2010/main" val="0"/>
              </a:ext>
            </a:extLst>
          </a:blip>
          <a:srcRect l="39521" t="-1087" r="9845" b="1087"/>
          <a:stretch/>
        </p:blipFill>
        <p:spPr>
          <a:xfrm>
            <a:off x="655609" y="-76200"/>
            <a:ext cx="4450800" cy="7010400"/>
          </a:xfrm>
          <a:prstGeom prst="rect">
            <a:avLst/>
          </a:prstGeom>
        </p:spPr>
      </p:pic>
      <p:sp>
        <p:nvSpPr>
          <p:cNvPr id="5" name="AutoShape 4">
            <a:extLst>
              <a:ext uri="{FF2B5EF4-FFF2-40B4-BE49-F238E27FC236}">
                <a16:creationId xmlns:a16="http://schemas.microsoft.com/office/drawing/2014/main" id="{9CAFCA2B-8A80-B7F7-CDC0-684B926FA5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a:extLst>
              <a:ext uri="{FF2B5EF4-FFF2-40B4-BE49-F238E27FC236}">
                <a16:creationId xmlns:a16="http://schemas.microsoft.com/office/drawing/2014/main" id="{7C9F23AF-480B-A993-A5FA-5A0CFCF23EF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4DF7032A-090F-2309-0816-0641C6E0EEFE}"/>
              </a:ext>
            </a:extLst>
          </p:cNvPr>
          <p:cNvSpPr txBox="1"/>
          <p:nvPr/>
        </p:nvSpPr>
        <p:spPr>
          <a:xfrm>
            <a:off x="2350254" y="332709"/>
            <a:ext cx="1061509" cy="369332"/>
          </a:xfrm>
          <a:prstGeom prst="rect">
            <a:avLst/>
          </a:prstGeom>
        </p:spPr>
        <p:txBody>
          <a:bodyPr wrap="none" rtlCol="0">
            <a:spAutoFit/>
          </a:bodyPr>
          <a:lstStyle/>
          <a:p>
            <a:r>
              <a:rPr lang="en-US" dirty="0">
                <a:solidFill>
                  <a:srgbClr val="FF0000"/>
                </a:solidFill>
              </a:rPr>
              <a:t>Dec 2020</a:t>
            </a:r>
          </a:p>
        </p:txBody>
      </p:sp>
      <p:sp>
        <p:nvSpPr>
          <p:cNvPr id="11" name="TextBox 10">
            <a:extLst>
              <a:ext uri="{FF2B5EF4-FFF2-40B4-BE49-F238E27FC236}">
                <a16:creationId xmlns:a16="http://schemas.microsoft.com/office/drawing/2014/main" id="{B97748A1-0C62-3787-F32E-9FAFFCC6C31F}"/>
              </a:ext>
            </a:extLst>
          </p:cNvPr>
          <p:cNvSpPr txBox="1"/>
          <p:nvPr/>
        </p:nvSpPr>
        <p:spPr>
          <a:xfrm>
            <a:off x="8499374" y="314521"/>
            <a:ext cx="1199367" cy="369332"/>
          </a:xfrm>
          <a:prstGeom prst="rect">
            <a:avLst/>
          </a:prstGeom>
        </p:spPr>
        <p:txBody>
          <a:bodyPr wrap="none" rtlCol="0">
            <a:spAutoFit/>
          </a:bodyPr>
          <a:lstStyle/>
          <a:p>
            <a:r>
              <a:rPr lang="en-US" dirty="0">
                <a:solidFill>
                  <a:srgbClr val="FF0000"/>
                </a:solidFill>
              </a:rPr>
              <a:t> April 2022</a:t>
            </a:r>
          </a:p>
        </p:txBody>
      </p:sp>
    </p:spTree>
    <p:extLst>
      <p:ext uri="{BB962C8B-B14F-4D97-AF65-F5344CB8AC3E}">
        <p14:creationId xmlns:p14="http://schemas.microsoft.com/office/powerpoint/2010/main" val="3488083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14F4E2-5D10-0555-4A19-D2A518320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72" y="0"/>
            <a:ext cx="5467328" cy="6858000"/>
          </a:xfrm>
          <a:prstGeom prst="rect">
            <a:avLst/>
          </a:prstGeom>
        </p:spPr>
      </p:pic>
      <p:sp>
        <p:nvSpPr>
          <p:cNvPr id="5" name="AutoShape 4">
            <a:extLst>
              <a:ext uri="{FF2B5EF4-FFF2-40B4-BE49-F238E27FC236}">
                <a16:creationId xmlns:a16="http://schemas.microsoft.com/office/drawing/2014/main" id="{9CAFCA2B-8A80-B7F7-CDC0-684B926FA5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a:extLst>
              <a:ext uri="{FF2B5EF4-FFF2-40B4-BE49-F238E27FC236}">
                <a16:creationId xmlns:a16="http://schemas.microsoft.com/office/drawing/2014/main" id="{7C9F23AF-480B-A993-A5FA-5A0CFCF23EF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4DF7032A-090F-2309-0816-0641C6E0EEFE}"/>
              </a:ext>
            </a:extLst>
          </p:cNvPr>
          <p:cNvSpPr txBox="1"/>
          <p:nvPr/>
        </p:nvSpPr>
        <p:spPr>
          <a:xfrm>
            <a:off x="756087" y="313894"/>
            <a:ext cx="1058303" cy="369332"/>
          </a:xfrm>
          <a:prstGeom prst="rect">
            <a:avLst/>
          </a:prstGeom>
        </p:spPr>
        <p:txBody>
          <a:bodyPr wrap="none" rtlCol="0">
            <a:spAutoFit/>
          </a:bodyPr>
          <a:lstStyle/>
          <a:p>
            <a:r>
              <a:rPr lang="en-US" dirty="0">
                <a:solidFill>
                  <a:srgbClr val="FF0000"/>
                </a:solidFill>
              </a:rPr>
              <a:t>July 2022</a:t>
            </a:r>
          </a:p>
        </p:txBody>
      </p:sp>
      <p:sp>
        <p:nvSpPr>
          <p:cNvPr id="11" name="TextBox 10">
            <a:extLst>
              <a:ext uri="{FF2B5EF4-FFF2-40B4-BE49-F238E27FC236}">
                <a16:creationId xmlns:a16="http://schemas.microsoft.com/office/drawing/2014/main" id="{B97748A1-0C62-3787-F32E-9FAFFCC6C31F}"/>
              </a:ext>
            </a:extLst>
          </p:cNvPr>
          <p:cNvSpPr txBox="1"/>
          <p:nvPr/>
        </p:nvSpPr>
        <p:spPr>
          <a:xfrm>
            <a:off x="10764032" y="313894"/>
            <a:ext cx="1199367" cy="369332"/>
          </a:xfrm>
          <a:prstGeom prst="rect">
            <a:avLst/>
          </a:prstGeom>
        </p:spPr>
        <p:txBody>
          <a:bodyPr wrap="none" rtlCol="0">
            <a:spAutoFit/>
          </a:bodyPr>
          <a:lstStyle/>
          <a:p>
            <a:r>
              <a:rPr lang="en-US" dirty="0">
                <a:solidFill>
                  <a:srgbClr val="FF0000"/>
                </a:solidFill>
              </a:rPr>
              <a:t> April 2022</a:t>
            </a:r>
          </a:p>
        </p:txBody>
      </p:sp>
      <p:sp>
        <p:nvSpPr>
          <p:cNvPr id="8" name="TextBox 7">
            <a:extLst>
              <a:ext uri="{FF2B5EF4-FFF2-40B4-BE49-F238E27FC236}">
                <a16:creationId xmlns:a16="http://schemas.microsoft.com/office/drawing/2014/main" id="{E82BE08F-3FB3-4D0A-3013-68FD5C970CEE}"/>
              </a:ext>
            </a:extLst>
          </p:cNvPr>
          <p:cNvSpPr txBox="1"/>
          <p:nvPr/>
        </p:nvSpPr>
        <p:spPr>
          <a:xfrm>
            <a:off x="476272" y="6300173"/>
            <a:ext cx="2886431" cy="369332"/>
          </a:xfrm>
          <a:prstGeom prst="rect">
            <a:avLst/>
          </a:prstGeom>
        </p:spPr>
        <p:txBody>
          <a:bodyPr wrap="none" rtlCol="0">
            <a:spAutoFit/>
          </a:bodyPr>
          <a:lstStyle/>
          <a:p>
            <a:r>
              <a:rPr lang="en-US" dirty="0">
                <a:solidFill>
                  <a:srgbClr val="FF0000"/>
                </a:solidFill>
              </a:rPr>
              <a:t>Emergency Implementation</a:t>
            </a:r>
          </a:p>
        </p:txBody>
      </p:sp>
      <p:pic>
        <p:nvPicPr>
          <p:cNvPr id="13" name="Picture 12">
            <a:extLst>
              <a:ext uri="{FF2B5EF4-FFF2-40B4-BE49-F238E27FC236}">
                <a16:creationId xmlns:a16="http://schemas.microsoft.com/office/drawing/2014/main" id="{97F23D23-BA0D-CDB7-3AE6-758000633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336" y="0"/>
            <a:ext cx="5463020" cy="6858000"/>
          </a:xfrm>
          <a:prstGeom prst="rect">
            <a:avLst/>
          </a:prstGeom>
        </p:spPr>
      </p:pic>
      <p:sp>
        <p:nvSpPr>
          <p:cNvPr id="17" name="TextBox 16">
            <a:extLst>
              <a:ext uri="{FF2B5EF4-FFF2-40B4-BE49-F238E27FC236}">
                <a16:creationId xmlns:a16="http://schemas.microsoft.com/office/drawing/2014/main" id="{957A387C-A6C4-65EB-0C07-B734CBBC2BF8}"/>
              </a:ext>
            </a:extLst>
          </p:cNvPr>
          <p:cNvSpPr txBox="1"/>
          <p:nvPr/>
        </p:nvSpPr>
        <p:spPr>
          <a:xfrm>
            <a:off x="6378336" y="304800"/>
            <a:ext cx="1127232" cy="369332"/>
          </a:xfrm>
          <a:prstGeom prst="rect">
            <a:avLst/>
          </a:prstGeom>
        </p:spPr>
        <p:txBody>
          <a:bodyPr wrap="none" rtlCol="0">
            <a:spAutoFit/>
          </a:bodyPr>
          <a:lstStyle/>
          <a:p>
            <a:r>
              <a:rPr lang="en-US" dirty="0">
                <a:solidFill>
                  <a:srgbClr val="FF0000"/>
                </a:solidFill>
              </a:rPr>
              <a:t>Aug. 2024</a:t>
            </a:r>
          </a:p>
        </p:txBody>
      </p:sp>
      <p:sp>
        <p:nvSpPr>
          <p:cNvPr id="18" name="TextBox 17">
            <a:extLst>
              <a:ext uri="{FF2B5EF4-FFF2-40B4-BE49-F238E27FC236}">
                <a16:creationId xmlns:a16="http://schemas.microsoft.com/office/drawing/2014/main" id="{1436FEEA-A290-164A-85BF-D0C866F79949}"/>
              </a:ext>
            </a:extLst>
          </p:cNvPr>
          <p:cNvSpPr txBox="1"/>
          <p:nvPr/>
        </p:nvSpPr>
        <p:spPr>
          <a:xfrm>
            <a:off x="6530736" y="6300173"/>
            <a:ext cx="1880579" cy="369332"/>
          </a:xfrm>
          <a:prstGeom prst="rect">
            <a:avLst/>
          </a:prstGeom>
        </p:spPr>
        <p:txBody>
          <a:bodyPr wrap="none" rtlCol="0">
            <a:spAutoFit/>
          </a:bodyPr>
          <a:lstStyle/>
          <a:p>
            <a:r>
              <a:rPr lang="en-US" dirty="0">
                <a:solidFill>
                  <a:srgbClr val="FF0000"/>
                </a:solidFill>
              </a:rPr>
              <a:t>Ongoing Recovery</a:t>
            </a:r>
          </a:p>
        </p:txBody>
      </p:sp>
    </p:spTree>
    <p:extLst>
      <p:ext uri="{BB962C8B-B14F-4D97-AF65-F5344CB8AC3E}">
        <p14:creationId xmlns:p14="http://schemas.microsoft.com/office/powerpoint/2010/main" val="3935560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378618"/>
            <a:ext cx="2677267" cy="5971382"/>
          </a:xfrm>
        </p:spPr>
        <p:txBody>
          <a:bodyPr/>
          <a:lstStyle/>
          <a:p>
            <a:pPr algn="ctr"/>
            <a:r>
              <a:rPr lang="en-US" b="1" dirty="0">
                <a:effectLst>
                  <a:outerShdw blurRad="38100" dist="38100" dir="2700000" algn="tl">
                    <a:srgbClr val="000000">
                      <a:alpha val="43137"/>
                    </a:srgbClr>
                  </a:outerShdw>
                </a:effectLst>
              </a:rPr>
              <a:t>Short- and Long-Term Strategy Example: The Echo Project</a:t>
            </a:r>
          </a:p>
        </p:txBody>
      </p:sp>
      <p:sp>
        <p:nvSpPr>
          <p:cNvPr id="5" name="AutoShape 4">
            <a:extLst>
              <a:ext uri="{FF2B5EF4-FFF2-40B4-BE49-F238E27FC236}">
                <a16:creationId xmlns:a16="http://schemas.microsoft.com/office/drawing/2014/main" id="{9CAFCA2B-8A80-B7F7-CDC0-684B926FA5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a:extLst>
              <a:ext uri="{FF2B5EF4-FFF2-40B4-BE49-F238E27FC236}">
                <a16:creationId xmlns:a16="http://schemas.microsoft.com/office/drawing/2014/main" id="{7C9F23AF-480B-A993-A5FA-5A0CFCF23EF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8BD40D37-EAFD-F74D-A2A3-A1647258B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8268" y="0"/>
            <a:ext cx="8463064" cy="6858000"/>
          </a:xfrm>
          <a:prstGeom prst="rect">
            <a:avLst/>
          </a:prstGeom>
        </p:spPr>
      </p:pic>
      <p:sp>
        <p:nvSpPr>
          <p:cNvPr id="7" name="Freeform: Shape 6">
            <a:extLst>
              <a:ext uri="{FF2B5EF4-FFF2-40B4-BE49-F238E27FC236}">
                <a16:creationId xmlns:a16="http://schemas.microsoft.com/office/drawing/2014/main" id="{9C1709EA-97A5-8FEF-D431-DD123D903C00}"/>
              </a:ext>
            </a:extLst>
          </p:cNvPr>
          <p:cNvSpPr/>
          <p:nvPr/>
        </p:nvSpPr>
        <p:spPr>
          <a:xfrm>
            <a:off x="5164667" y="1828800"/>
            <a:ext cx="795866" cy="1303867"/>
          </a:xfrm>
          <a:custGeom>
            <a:avLst/>
            <a:gdLst>
              <a:gd name="connsiteX0" fmla="*/ 0 w 795866"/>
              <a:gd name="connsiteY0" fmla="*/ 0 h 1303867"/>
              <a:gd name="connsiteX1" fmla="*/ 25400 w 795866"/>
              <a:gd name="connsiteY1" fmla="*/ 110067 h 1303867"/>
              <a:gd name="connsiteX2" fmla="*/ 42333 w 795866"/>
              <a:gd name="connsiteY2" fmla="*/ 143933 h 1303867"/>
              <a:gd name="connsiteX3" fmla="*/ 59266 w 795866"/>
              <a:gd name="connsiteY3" fmla="*/ 287867 h 1303867"/>
              <a:gd name="connsiteX4" fmla="*/ 76200 w 795866"/>
              <a:gd name="connsiteY4" fmla="*/ 364067 h 1303867"/>
              <a:gd name="connsiteX5" fmla="*/ 101600 w 795866"/>
              <a:gd name="connsiteY5" fmla="*/ 457200 h 1303867"/>
              <a:gd name="connsiteX6" fmla="*/ 110066 w 795866"/>
              <a:gd name="connsiteY6" fmla="*/ 499533 h 1303867"/>
              <a:gd name="connsiteX7" fmla="*/ 127000 w 795866"/>
              <a:gd name="connsiteY7" fmla="*/ 533400 h 1303867"/>
              <a:gd name="connsiteX8" fmla="*/ 135466 w 795866"/>
              <a:gd name="connsiteY8" fmla="*/ 592667 h 1303867"/>
              <a:gd name="connsiteX9" fmla="*/ 143933 w 795866"/>
              <a:gd name="connsiteY9" fmla="*/ 643467 h 1303867"/>
              <a:gd name="connsiteX10" fmla="*/ 169333 w 795866"/>
              <a:gd name="connsiteY10" fmla="*/ 694267 h 1303867"/>
              <a:gd name="connsiteX11" fmla="*/ 254000 w 795866"/>
              <a:gd name="connsiteY11" fmla="*/ 787400 h 1303867"/>
              <a:gd name="connsiteX12" fmla="*/ 287866 w 795866"/>
              <a:gd name="connsiteY12" fmla="*/ 863600 h 1303867"/>
              <a:gd name="connsiteX13" fmla="*/ 313266 w 795866"/>
              <a:gd name="connsiteY13" fmla="*/ 889000 h 1303867"/>
              <a:gd name="connsiteX14" fmla="*/ 321733 w 795866"/>
              <a:gd name="connsiteY14" fmla="*/ 922867 h 1303867"/>
              <a:gd name="connsiteX15" fmla="*/ 364066 w 795866"/>
              <a:gd name="connsiteY15" fmla="*/ 973667 h 1303867"/>
              <a:gd name="connsiteX16" fmla="*/ 381000 w 795866"/>
              <a:gd name="connsiteY16" fmla="*/ 999067 h 1303867"/>
              <a:gd name="connsiteX17" fmla="*/ 406400 w 795866"/>
              <a:gd name="connsiteY17" fmla="*/ 1041400 h 1303867"/>
              <a:gd name="connsiteX18" fmla="*/ 440266 w 795866"/>
              <a:gd name="connsiteY18" fmla="*/ 1109133 h 1303867"/>
              <a:gd name="connsiteX19" fmla="*/ 465666 w 795866"/>
              <a:gd name="connsiteY19" fmla="*/ 1134533 h 1303867"/>
              <a:gd name="connsiteX20" fmla="*/ 541866 w 795866"/>
              <a:gd name="connsiteY20" fmla="*/ 1210733 h 1303867"/>
              <a:gd name="connsiteX21" fmla="*/ 651933 w 795866"/>
              <a:gd name="connsiteY21" fmla="*/ 1236133 h 1303867"/>
              <a:gd name="connsiteX22" fmla="*/ 677333 w 795866"/>
              <a:gd name="connsiteY22" fmla="*/ 1244600 h 1303867"/>
              <a:gd name="connsiteX23" fmla="*/ 711200 w 795866"/>
              <a:gd name="connsiteY23" fmla="*/ 1270000 h 1303867"/>
              <a:gd name="connsiteX24" fmla="*/ 753533 w 795866"/>
              <a:gd name="connsiteY24" fmla="*/ 1278467 h 1303867"/>
              <a:gd name="connsiteX25" fmla="*/ 795866 w 795866"/>
              <a:gd name="connsiteY25" fmla="*/ 1303867 h 130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5866" h="1303867">
                <a:moveTo>
                  <a:pt x="0" y="0"/>
                </a:moveTo>
                <a:cubicBezTo>
                  <a:pt x="4612" y="23062"/>
                  <a:pt x="18589" y="96446"/>
                  <a:pt x="25400" y="110067"/>
                </a:cubicBezTo>
                <a:lnTo>
                  <a:pt x="42333" y="143933"/>
                </a:lnTo>
                <a:cubicBezTo>
                  <a:pt x="61557" y="240049"/>
                  <a:pt x="39943" y="123615"/>
                  <a:pt x="59266" y="287867"/>
                </a:cubicBezTo>
                <a:cubicBezTo>
                  <a:pt x="64868" y="335483"/>
                  <a:pt x="68405" y="321194"/>
                  <a:pt x="76200" y="364067"/>
                </a:cubicBezTo>
                <a:cubicBezTo>
                  <a:pt x="90845" y="444616"/>
                  <a:pt x="72962" y="399926"/>
                  <a:pt x="101600" y="457200"/>
                </a:cubicBezTo>
                <a:cubicBezTo>
                  <a:pt x="104422" y="471311"/>
                  <a:pt x="105515" y="485881"/>
                  <a:pt x="110066" y="499533"/>
                </a:cubicBezTo>
                <a:cubicBezTo>
                  <a:pt x="114057" y="511507"/>
                  <a:pt x="123679" y="521223"/>
                  <a:pt x="127000" y="533400"/>
                </a:cubicBezTo>
                <a:cubicBezTo>
                  <a:pt x="132251" y="552653"/>
                  <a:pt x="132432" y="572943"/>
                  <a:pt x="135466" y="592667"/>
                </a:cubicBezTo>
                <a:cubicBezTo>
                  <a:pt x="138076" y="609634"/>
                  <a:pt x="140209" y="626709"/>
                  <a:pt x="143933" y="643467"/>
                </a:cubicBezTo>
                <a:cubicBezTo>
                  <a:pt x="149241" y="667353"/>
                  <a:pt x="154720" y="674174"/>
                  <a:pt x="169333" y="694267"/>
                </a:cubicBezTo>
                <a:cubicBezTo>
                  <a:pt x="224648" y="770325"/>
                  <a:pt x="199531" y="746549"/>
                  <a:pt x="254000" y="787400"/>
                </a:cubicBezTo>
                <a:cubicBezTo>
                  <a:pt x="260034" y="802485"/>
                  <a:pt x="277081" y="848500"/>
                  <a:pt x="287866" y="863600"/>
                </a:cubicBezTo>
                <a:cubicBezTo>
                  <a:pt x="294825" y="873343"/>
                  <a:pt x="304799" y="880533"/>
                  <a:pt x="313266" y="889000"/>
                </a:cubicBezTo>
                <a:cubicBezTo>
                  <a:pt x="316088" y="900289"/>
                  <a:pt x="315746" y="912889"/>
                  <a:pt x="321733" y="922867"/>
                </a:cubicBezTo>
                <a:cubicBezTo>
                  <a:pt x="333074" y="941768"/>
                  <a:pt x="350533" y="956268"/>
                  <a:pt x="364066" y="973667"/>
                </a:cubicBezTo>
                <a:cubicBezTo>
                  <a:pt x="370313" y="981699"/>
                  <a:pt x="375355" y="990600"/>
                  <a:pt x="381000" y="999067"/>
                </a:cubicBezTo>
                <a:cubicBezTo>
                  <a:pt x="404983" y="1071020"/>
                  <a:pt x="371534" y="983291"/>
                  <a:pt x="406400" y="1041400"/>
                </a:cubicBezTo>
                <a:cubicBezTo>
                  <a:pt x="419387" y="1063045"/>
                  <a:pt x="428977" y="1086555"/>
                  <a:pt x="440266" y="1109133"/>
                </a:cubicBezTo>
                <a:cubicBezTo>
                  <a:pt x="445621" y="1119843"/>
                  <a:pt x="458482" y="1124954"/>
                  <a:pt x="465666" y="1134533"/>
                </a:cubicBezTo>
                <a:cubicBezTo>
                  <a:pt x="502982" y="1184289"/>
                  <a:pt x="475585" y="1180142"/>
                  <a:pt x="541866" y="1210733"/>
                </a:cubicBezTo>
                <a:cubicBezTo>
                  <a:pt x="572462" y="1224854"/>
                  <a:pt x="618613" y="1230580"/>
                  <a:pt x="651933" y="1236133"/>
                </a:cubicBezTo>
                <a:cubicBezTo>
                  <a:pt x="660400" y="1238955"/>
                  <a:pt x="669584" y="1240172"/>
                  <a:pt x="677333" y="1244600"/>
                </a:cubicBezTo>
                <a:cubicBezTo>
                  <a:pt x="689585" y="1251601"/>
                  <a:pt x="698305" y="1264269"/>
                  <a:pt x="711200" y="1270000"/>
                </a:cubicBezTo>
                <a:cubicBezTo>
                  <a:pt x="724350" y="1275845"/>
                  <a:pt x="739422" y="1275645"/>
                  <a:pt x="753533" y="1278467"/>
                </a:cubicBezTo>
                <a:cubicBezTo>
                  <a:pt x="784184" y="1298900"/>
                  <a:pt x="769832" y="1290849"/>
                  <a:pt x="795866" y="1303867"/>
                </a:cubicBezTo>
              </a:path>
            </a:pathLst>
          </a:custGeom>
          <a:noFill/>
          <a:ln w="57150">
            <a:solidFill>
              <a:srgbClr val="FF000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177ADA5-BA11-1DF5-005B-8E0CFB2A49BB}"/>
              </a:ext>
            </a:extLst>
          </p:cNvPr>
          <p:cNvSpPr txBox="1"/>
          <p:nvPr/>
        </p:nvSpPr>
        <p:spPr>
          <a:xfrm>
            <a:off x="4286642" y="3179643"/>
            <a:ext cx="2413418" cy="646331"/>
          </a:xfrm>
          <a:prstGeom prst="rect">
            <a:avLst/>
          </a:prstGeom>
        </p:spPr>
        <p:txBody>
          <a:bodyPr wrap="none" rtlCol="0">
            <a:spAutoFit/>
          </a:bodyPr>
          <a:lstStyle/>
          <a:p>
            <a:pPr algn="ctr"/>
            <a:r>
              <a:rPr lang="en-US" dirty="0"/>
              <a:t>Short-Term</a:t>
            </a:r>
          </a:p>
          <a:p>
            <a:pPr algn="ctr"/>
            <a:r>
              <a:rPr lang="en-US" dirty="0"/>
              <a:t>Emergency Stabilization</a:t>
            </a:r>
          </a:p>
        </p:txBody>
      </p:sp>
      <p:cxnSp>
        <p:nvCxnSpPr>
          <p:cNvPr id="12" name="Straight Connector 11">
            <a:extLst>
              <a:ext uri="{FF2B5EF4-FFF2-40B4-BE49-F238E27FC236}">
                <a16:creationId xmlns:a16="http://schemas.microsoft.com/office/drawing/2014/main" id="{9DD5273F-2F18-31B6-146E-8832629EEC19}"/>
              </a:ext>
            </a:extLst>
          </p:cNvPr>
          <p:cNvCxnSpPr/>
          <p:nvPr/>
        </p:nvCxnSpPr>
        <p:spPr>
          <a:xfrm>
            <a:off x="8060267" y="3581400"/>
            <a:ext cx="2921000" cy="516467"/>
          </a:xfrm>
          <a:prstGeom prst="line">
            <a:avLst/>
          </a:prstGeom>
          <a:ln w="57150">
            <a:solidFill>
              <a:srgbClr val="FFFF00"/>
            </a:solidFill>
          </a:ln>
        </p:spPr>
        <p:style>
          <a:lnRef idx="1">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4CA930C-6601-80D3-99BB-8CAF75EBD758}"/>
              </a:ext>
            </a:extLst>
          </p:cNvPr>
          <p:cNvSpPr txBox="1"/>
          <p:nvPr/>
        </p:nvSpPr>
        <p:spPr>
          <a:xfrm>
            <a:off x="9085418" y="3087469"/>
            <a:ext cx="1443921" cy="646331"/>
          </a:xfrm>
          <a:prstGeom prst="rect">
            <a:avLst/>
          </a:prstGeom>
        </p:spPr>
        <p:txBody>
          <a:bodyPr wrap="none" rtlCol="0">
            <a:spAutoFit/>
          </a:bodyPr>
          <a:lstStyle/>
          <a:p>
            <a:pPr algn="ctr"/>
            <a:r>
              <a:rPr lang="en-US" dirty="0"/>
              <a:t>Long-Term</a:t>
            </a:r>
          </a:p>
          <a:p>
            <a:pPr algn="ctr"/>
            <a:r>
              <a:rPr lang="en-US" dirty="0"/>
              <a:t>Levee Project</a:t>
            </a:r>
          </a:p>
        </p:txBody>
      </p:sp>
      <p:sp>
        <p:nvSpPr>
          <p:cNvPr id="16" name="Freeform: Shape 15">
            <a:extLst>
              <a:ext uri="{FF2B5EF4-FFF2-40B4-BE49-F238E27FC236}">
                <a16:creationId xmlns:a16="http://schemas.microsoft.com/office/drawing/2014/main" id="{C96CDD8C-5C09-E01A-7A1A-76122F672695}"/>
              </a:ext>
            </a:extLst>
          </p:cNvPr>
          <p:cNvSpPr/>
          <p:nvPr/>
        </p:nvSpPr>
        <p:spPr>
          <a:xfrm>
            <a:off x="7896240" y="4453467"/>
            <a:ext cx="792054" cy="2328333"/>
          </a:xfrm>
          <a:custGeom>
            <a:avLst/>
            <a:gdLst>
              <a:gd name="connsiteX0" fmla="*/ 765160 w 792054"/>
              <a:gd name="connsiteY0" fmla="*/ 0 h 2328333"/>
              <a:gd name="connsiteX1" fmla="*/ 790560 w 792054"/>
              <a:gd name="connsiteY1" fmla="*/ 194733 h 2328333"/>
              <a:gd name="connsiteX2" fmla="*/ 756693 w 792054"/>
              <a:gd name="connsiteY2" fmla="*/ 575733 h 2328333"/>
              <a:gd name="connsiteX3" fmla="*/ 722827 w 792054"/>
              <a:gd name="connsiteY3" fmla="*/ 677333 h 2328333"/>
              <a:gd name="connsiteX4" fmla="*/ 697427 w 792054"/>
              <a:gd name="connsiteY4" fmla="*/ 711200 h 2328333"/>
              <a:gd name="connsiteX5" fmla="*/ 545027 w 792054"/>
              <a:gd name="connsiteY5" fmla="*/ 838200 h 2328333"/>
              <a:gd name="connsiteX6" fmla="*/ 511160 w 792054"/>
              <a:gd name="connsiteY6" fmla="*/ 863600 h 2328333"/>
              <a:gd name="connsiteX7" fmla="*/ 409560 w 792054"/>
              <a:gd name="connsiteY7" fmla="*/ 990600 h 2328333"/>
              <a:gd name="connsiteX8" fmla="*/ 350293 w 792054"/>
              <a:gd name="connsiteY8" fmla="*/ 1109133 h 2328333"/>
              <a:gd name="connsiteX9" fmla="*/ 282560 w 792054"/>
              <a:gd name="connsiteY9" fmla="*/ 1261533 h 2328333"/>
              <a:gd name="connsiteX10" fmla="*/ 240227 w 792054"/>
              <a:gd name="connsiteY10" fmla="*/ 1295400 h 2328333"/>
              <a:gd name="connsiteX11" fmla="*/ 197893 w 792054"/>
              <a:gd name="connsiteY11" fmla="*/ 1380066 h 2328333"/>
              <a:gd name="connsiteX12" fmla="*/ 147093 w 792054"/>
              <a:gd name="connsiteY12" fmla="*/ 1507066 h 2328333"/>
              <a:gd name="connsiteX13" fmla="*/ 113227 w 792054"/>
              <a:gd name="connsiteY13" fmla="*/ 1557866 h 2328333"/>
              <a:gd name="connsiteX14" fmla="*/ 28560 w 792054"/>
              <a:gd name="connsiteY14" fmla="*/ 1744133 h 2328333"/>
              <a:gd name="connsiteX15" fmla="*/ 3160 w 792054"/>
              <a:gd name="connsiteY15" fmla="*/ 1837266 h 2328333"/>
              <a:gd name="connsiteX16" fmla="*/ 3160 w 792054"/>
              <a:gd name="connsiteY16" fmla="*/ 2328333 h 232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2054" h="2328333">
                <a:moveTo>
                  <a:pt x="765160" y="0"/>
                </a:moveTo>
                <a:cubicBezTo>
                  <a:pt x="787774" y="79148"/>
                  <a:pt x="795673" y="90775"/>
                  <a:pt x="790560" y="194733"/>
                </a:cubicBezTo>
                <a:cubicBezTo>
                  <a:pt x="784297" y="322080"/>
                  <a:pt x="774414" y="449470"/>
                  <a:pt x="756693" y="575733"/>
                </a:cubicBezTo>
                <a:cubicBezTo>
                  <a:pt x="751731" y="611085"/>
                  <a:pt x="737135" y="644627"/>
                  <a:pt x="722827" y="677333"/>
                </a:cubicBezTo>
                <a:cubicBezTo>
                  <a:pt x="717171" y="690261"/>
                  <a:pt x="706719" y="700580"/>
                  <a:pt x="697427" y="711200"/>
                </a:cubicBezTo>
                <a:cubicBezTo>
                  <a:pt x="656095" y="758436"/>
                  <a:pt x="587776" y="804950"/>
                  <a:pt x="545027" y="838200"/>
                </a:cubicBezTo>
                <a:cubicBezTo>
                  <a:pt x="533888" y="846863"/>
                  <a:pt x="521138" y="853622"/>
                  <a:pt x="511160" y="863600"/>
                </a:cubicBezTo>
                <a:cubicBezTo>
                  <a:pt x="446808" y="927952"/>
                  <a:pt x="476231" y="893624"/>
                  <a:pt x="409560" y="990600"/>
                </a:cubicBezTo>
                <a:cubicBezTo>
                  <a:pt x="355524" y="1069198"/>
                  <a:pt x="390889" y="1013180"/>
                  <a:pt x="350293" y="1109133"/>
                </a:cubicBezTo>
                <a:cubicBezTo>
                  <a:pt x="328632" y="1160331"/>
                  <a:pt x="325969" y="1226805"/>
                  <a:pt x="282560" y="1261533"/>
                </a:cubicBezTo>
                <a:lnTo>
                  <a:pt x="240227" y="1295400"/>
                </a:lnTo>
                <a:cubicBezTo>
                  <a:pt x="226116" y="1323622"/>
                  <a:pt x="210601" y="1351185"/>
                  <a:pt x="197893" y="1380066"/>
                </a:cubicBezTo>
                <a:cubicBezTo>
                  <a:pt x="179530" y="1421799"/>
                  <a:pt x="166695" y="1465901"/>
                  <a:pt x="147093" y="1507066"/>
                </a:cubicBezTo>
                <a:cubicBezTo>
                  <a:pt x="138343" y="1525440"/>
                  <a:pt x="123481" y="1540287"/>
                  <a:pt x="113227" y="1557866"/>
                </a:cubicBezTo>
                <a:cubicBezTo>
                  <a:pt x="90329" y="1597121"/>
                  <a:pt x="31517" y="1736150"/>
                  <a:pt x="28560" y="1744133"/>
                </a:cubicBezTo>
                <a:cubicBezTo>
                  <a:pt x="17384" y="1774308"/>
                  <a:pt x="4558" y="1805118"/>
                  <a:pt x="3160" y="1837266"/>
                </a:cubicBezTo>
                <a:cubicBezTo>
                  <a:pt x="-3950" y="2000801"/>
                  <a:pt x="3160" y="2164644"/>
                  <a:pt x="3160" y="2328333"/>
                </a:cubicBezTo>
              </a:path>
            </a:pathLst>
          </a:custGeom>
          <a:noFill/>
          <a:ln w="57150">
            <a:solidFill>
              <a:srgbClr val="00B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B5BF45-FC2B-596A-7936-5AF48CFC00F6}"/>
              </a:ext>
            </a:extLst>
          </p:cNvPr>
          <p:cNvSpPr/>
          <p:nvPr/>
        </p:nvSpPr>
        <p:spPr>
          <a:xfrm>
            <a:off x="8940800" y="4207933"/>
            <a:ext cx="338679" cy="2565400"/>
          </a:xfrm>
          <a:custGeom>
            <a:avLst/>
            <a:gdLst>
              <a:gd name="connsiteX0" fmla="*/ 50800 w 338679"/>
              <a:gd name="connsiteY0" fmla="*/ 0 h 2565400"/>
              <a:gd name="connsiteX1" fmla="*/ 93133 w 338679"/>
              <a:gd name="connsiteY1" fmla="*/ 59267 h 2565400"/>
              <a:gd name="connsiteX2" fmla="*/ 135467 w 338679"/>
              <a:gd name="connsiteY2" fmla="*/ 110067 h 2565400"/>
              <a:gd name="connsiteX3" fmla="*/ 169333 w 338679"/>
              <a:gd name="connsiteY3" fmla="*/ 177800 h 2565400"/>
              <a:gd name="connsiteX4" fmla="*/ 237067 w 338679"/>
              <a:gd name="connsiteY4" fmla="*/ 245534 h 2565400"/>
              <a:gd name="connsiteX5" fmla="*/ 296333 w 338679"/>
              <a:gd name="connsiteY5" fmla="*/ 397934 h 2565400"/>
              <a:gd name="connsiteX6" fmla="*/ 330200 w 338679"/>
              <a:gd name="connsiteY6" fmla="*/ 448734 h 2565400"/>
              <a:gd name="connsiteX7" fmla="*/ 304800 w 338679"/>
              <a:gd name="connsiteY7" fmla="*/ 524934 h 2565400"/>
              <a:gd name="connsiteX8" fmla="*/ 177800 w 338679"/>
              <a:gd name="connsiteY8" fmla="*/ 694267 h 2565400"/>
              <a:gd name="connsiteX9" fmla="*/ 169333 w 338679"/>
              <a:gd name="connsiteY9" fmla="*/ 736600 h 2565400"/>
              <a:gd name="connsiteX10" fmla="*/ 152400 w 338679"/>
              <a:gd name="connsiteY10" fmla="*/ 770467 h 2565400"/>
              <a:gd name="connsiteX11" fmla="*/ 143933 w 338679"/>
              <a:gd name="connsiteY11" fmla="*/ 804334 h 2565400"/>
              <a:gd name="connsiteX12" fmla="*/ 127000 w 338679"/>
              <a:gd name="connsiteY12" fmla="*/ 1083734 h 2565400"/>
              <a:gd name="connsiteX13" fmla="*/ 67733 w 338679"/>
              <a:gd name="connsiteY13" fmla="*/ 1244600 h 2565400"/>
              <a:gd name="connsiteX14" fmla="*/ 42333 w 338679"/>
              <a:gd name="connsiteY14" fmla="*/ 1286934 h 2565400"/>
              <a:gd name="connsiteX15" fmla="*/ 25400 w 338679"/>
              <a:gd name="connsiteY15" fmla="*/ 1320800 h 2565400"/>
              <a:gd name="connsiteX16" fmla="*/ 0 w 338679"/>
              <a:gd name="connsiteY16" fmla="*/ 1337734 h 2565400"/>
              <a:gd name="connsiteX17" fmla="*/ 16933 w 338679"/>
              <a:gd name="connsiteY17" fmla="*/ 1600200 h 2565400"/>
              <a:gd name="connsiteX18" fmla="*/ 33867 w 338679"/>
              <a:gd name="connsiteY18" fmla="*/ 2159000 h 2565400"/>
              <a:gd name="connsiteX19" fmla="*/ 50800 w 338679"/>
              <a:gd name="connsiteY19" fmla="*/ 2260600 h 2565400"/>
              <a:gd name="connsiteX20" fmla="*/ 84667 w 338679"/>
              <a:gd name="connsiteY20" fmla="*/ 2379134 h 2565400"/>
              <a:gd name="connsiteX21" fmla="*/ 84667 w 338679"/>
              <a:gd name="connsiteY21" fmla="*/ 2565400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679" h="2565400">
                <a:moveTo>
                  <a:pt x="50800" y="0"/>
                </a:moveTo>
                <a:cubicBezTo>
                  <a:pt x="64911" y="19756"/>
                  <a:pt x="78331" y="40024"/>
                  <a:pt x="93133" y="59267"/>
                </a:cubicBezTo>
                <a:cubicBezTo>
                  <a:pt x="106572" y="76738"/>
                  <a:pt x="124126" y="91166"/>
                  <a:pt x="135467" y="110067"/>
                </a:cubicBezTo>
                <a:cubicBezTo>
                  <a:pt x="175617" y="176985"/>
                  <a:pt x="102679" y="111147"/>
                  <a:pt x="169333" y="177800"/>
                </a:cubicBezTo>
                <a:cubicBezTo>
                  <a:pt x="216988" y="225455"/>
                  <a:pt x="195241" y="177567"/>
                  <a:pt x="237067" y="245534"/>
                </a:cubicBezTo>
                <a:cubicBezTo>
                  <a:pt x="301765" y="350670"/>
                  <a:pt x="243071" y="276193"/>
                  <a:pt x="296333" y="397934"/>
                </a:cubicBezTo>
                <a:cubicBezTo>
                  <a:pt x="304490" y="416579"/>
                  <a:pt x="318911" y="431801"/>
                  <a:pt x="330200" y="448734"/>
                </a:cubicBezTo>
                <a:cubicBezTo>
                  <a:pt x="343786" y="503075"/>
                  <a:pt x="344793" y="468943"/>
                  <a:pt x="304800" y="524934"/>
                </a:cubicBezTo>
                <a:cubicBezTo>
                  <a:pt x="188690" y="687489"/>
                  <a:pt x="254474" y="617593"/>
                  <a:pt x="177800" y="694267"/>
                </a:cubicBezTo>
                <a:cubicBezTo>
                  <a:pt x="174978" y="708378"/>
                  <a:pt x="173884" y="722948"/>
                  <a:pt x="169333" y="736600"/>
                </a:cubicBezTo>
                <a:cubicBezTo>
                  <a:pt x="165342" y="748574"/>
                  <a:pt x="156832" y="758649"/>
                  <a:pt x="152400" y="770467"/>
                </a:cubicBezTo>
                <a:cubicBezTo>
                  <a:pt x="148314" y="781363"/>
                  <a:pt x="146755" y="793045"/>
                  <a:pt x="143933" y="804334"/>
                </a:cubicBezTo>
                <a:cubicBezTo>
                  <a:pt x="142884" y="826356"/>
                  <a:pt x="135220" y="1031672"/>
                  <a:pt x="127000" y="1083734"/>
                </a:cubicBezTo>
                <a:cubicBezTo>
                  <a:pt x="120012" y="1127990"/>
                  <a:pt x="82212" y="1213833"/>
                  <a:pt x="67733" y="1244600"/>
                </a:cubicBezTo>
                <a:cubicBezTo>
                  <a:pt x="60726" y="1259490"/>
                  <a:pt x="50325" y="1272548"/>
                  <a:pt x="42333" y="1286934"/>
                </a:cubicBezTo>
                <a:cubicBezTo>
                  <a:pt x="36204" y="1297967"/>
                  <a:pt x="33480" y="1311104"/>
                  <a:pt x="25400" y="1320800"/>
                </a:cubicBezTo>
                <a:cubicBezTo>
                  <a:pt x="18886" y="1328617"/>
                  <a:pt x="8467" y="1332089"/>
                  <a:pt x="0" y="1337734"/>
                </a:cubicBezTo>
                <a:cubicBezTo>
                  <a:pt x="5644" y="1425223"/>
                  <a:pt x="14136" y="1512574"/>
                  <a:pt x="16933" y="1600200"/>
                </a:cubicBezTo>
                <a:cubicBezTo>
                  <a:pt x="35162" y="2171384"/>
                  <a:pt x="-31317" y="1963455"/>
                  <a:pt x="33867" y="2159000"/>
                </a:cubicBezTo>
                <a:cubicBezTo>
                  <a:pt x="39511" y="2192867"/>
                  <a:pt x="41368" y="2227587"/>
                  <a:pt x="50800" y="2260600"/>
                </a:cubicBezTo>
                <a:cubicBezTo>
                  <a:pt x="62089" y="2300111"/>
                  <a:pt x="84667" y="2338042"/>
                  <a:pt x="84667" y="2379134"/>
                </a:cubicBezTo>
                <a:lnTo>
                  <a:pt x="84667" y="2565400"/>
                </a:lnTo>
              </a:path>
            </a:pathLst>
          </a:custGeom>
          <a:noFill/>
          <a:ln w="57150">
            <a:solidFill>
              <a:srgbClr val="00B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B793027-CF77-44A5-C939-FF1B8798A99E}"/>
              </a:ext>
            </a:extLst>
          </p:cNvPr>
          <p:cNvSpPr/>
          <p:nvPr/>
        </p:nvSpPr>
        <p:spPr>
          <a:xfrm>
            <a:off x="9144000" y="4131733"/>
            <a:ext cx="1261533" cy="2683934"/>
          </a:xfrm>
          <a:custGeom>
            <a:avLst/>
            <a:gdLst>
              <a:gd name="connsiteX0" fmla="*/ 0 w 1261533"/>
              <a:gd name="connsiteY0" fmla="*/ 0 h 2683934"/>
              <a:gd name="connsiteX1" fmla="*/ 84667 w 1261533"/>
              <a:gd name="connsiteY1" fmla="*/ 16934 h 2683934"/>
              <a:gd name="connsiteX2" fmla="*/ 211667 w 1261533"/>
              <a:gd name="connsiteY2" fmla="*/ 59267 h 2683934"/>
              <a:gd name="connsiteX3" fmla="*/ 389467 w 1261533"/>
              <a:gd name="connsiteY3" fmla="*/ 76200 h 2683934"/>
              <a:gd name="connsiteX4" fmla="*/ 762000 w 1261533"/>
              <a:gd name="connsiteY4" fmla="*/ 67734 h 2683934"/>
              <a:gd name="connsiteX5" fmla="*/ 956733 w 1261533"/>
              <a:gd name="connsiteY5" fmla="*/ 93134 h 2683934"/>
              <a:gd name="connsiteX6" fmla="*/ 999067 w 1261533"/>
              <a:gd name="connsiteY6" fmla="*/ 118534 h 2683934"/>
              <a:gd name="connsiteX7" fmla="*/ 1075267 w 1261533"/>
              <a:gd name="connsiteY7" fmla="*/ 186267 h 2683934"/>
              <a:gd name="connsiteX8" fmla="*/ 1100667 w 1261533"/>
              <a:gd name="connsiteY8" fmla="*/ 220134 h 2683934"/>
              <a:gd name="connsiteX9" fmla="*/ 1126067 w 1261533"/>
              <a:gd name="connsiteY9" fmla="*/ 245534 h 2683934"/>
              <a:gd name="connsiteX10" fmla="*/ 1151467 w 1261533"/>
              <a:gd name="connsiteY10" fmla="*/ 287867 h 2683934"/>
              <a:gd name="connsiteX11" fmla="*/ 1210733 w 1261533"/>
              <a:gd name="connsiteY11" fmla="*/ 355600 h 2683934"/>
              <a:gd name="connsiteX12" fmla="*/ 1227667 w 1261533"/>
              <a:gd name="connsiteY12" fmla="*/ 397934 h 2683934"/>
              <a:gd name="connsiteX13" fmla="*/ 1253067 w 1261533"/>
              <a:gd name="connsiteY13" fmla="*/ 440267 h 2683934"/>
              <a:gd name="connsiteX14" fmla="*/ 1261533 w 1261533"/>
              <a:gd name="connsiteY14" fmla="*/ 508000 h 2683934"/>
              <a:gd name="connsiteX15" fmla="*/ 1236133 w 1261533"/>
              <a:gd name="connsiteY15" fmla="*/ 897467 h 2683934"/>
              <a:gd name="connsiteX16" fmla="*/ 1185333 w 1261533"/>
              <a:gd name="connsiteY16" fmla="*/ 999067 h 2683934"/>
              <a:gd name="connsiteX17" fmla="*/ 1159933 w 1261533"/>
              <a:gd name="connsiteY17" fmla="*/ 1041400 h 2683934"/>
              <a:gd name="connsiteX18" fmla="*/ 1092200 w 1261533"/>
              <a:gd name="connsiteY18" fmla="*/ 1100667 h 2683934"/>
              <a:gd name="connsiteX19" fmla="*/ 1049867 w 1261533"/>
              <a:gd name="connsiteY19" fmla="*/ 1143000 h 2683934"/>
              <a:gd name="connsiteX20" fmla="*/ 1041400 w 1261533"/>
              <a:gd name="connsiteY20" fmla="*/ 1176867 h 2683934"/>
              <a:gd name="connsiteX21" fmla="*/ 1024467 w 1261533"/>
              <a:gd name="connsiteY21" fmla="*/ 1202267 h 2683934"/>
              <a:gd name="connsiteX22" fmla="*/ 965200 w 1261533"/>
              <a:gd name="connsiteY22" fmla="*/ 1320800 h 2683934"/>
              <a:gd name="connsiteX23" fmla="*/ 872067 w 1261533"/>
              <a:gd name="connsiteY23" fmla="*/ 1397000 h 2683934"/>
              <a:gd name="connsiteX24" fmla="*/ 753533 w 1261533"/>
              <a:gd name="connsiteY24" fmla="*/ 1574800 h 2683934"/>
              <a:gd name="connsiteX25" fmla="*/ 719667 w 1261533"/>
              <a:gd name="connsiteY25" fmla="*/ 1625600 h 2683934"/>
              <a:gd name="connsiteX26" fmla="*/ 694267 w 1261533"/>
              <a:gd name="connsiteY26" fmla="*/ 1667934 h 2683934"/>
              <a:gd name="connsiteX27" fmla="*/ 685800 w 1261533"/>
              <a:gd name="connsiteY27" fmla="*/ 1794934 h 2683934"/>
              <a:gd name="connsiteX28" fmla="*/ 643467 w 1261533"/>
              <a:gd name="connsiteY28" fmla="*/ 2040467 h 2683934"/>
              <a:gd name="connsiteX29" fmla="*/ 635000 w 1261533"/>
              <a:gd name="connsiteY29" fmla="*/ 2074334 h 2683934"/>
              <a:gd name="connsiteX30" fmla="*/ 618067 w 1261533"/>
              <a:gd name="connsiteY30" fmla="*/ 2133600 h 2683934"/>
              <a:gd name="connsiteX31" fmla="*/ 609600 w 1261533"/>
              <a:gd name="connsiteY31" fmla="*/ 2683934 h 268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61533" h="2683934">
                <a:moveTo>
                  <a:pt x="0" y="0"/>
                </a:moveTo>
                <a:cubicBezTo>
                  <a:pt x="28222" y="5645"/>
                  <a:pt x="56952" y="9174"/>
                  <a:pt x="84667" y="16934"/>
                </a:cubicBezTo>
                <a:cubicBezTo>
                  <a:pt x="127638" y="28966"/>
                  <a:pt x="167864" y="50750"/>
                  <a:pt x="211667" y="59267"/>
                </a:cubicBezTo>
                <a:cubicBezTo>
                  <a:pt x="270107" y="70630"/>
                  <a:pt x="330200" y="70556"/>
                  <a:pt x="389467" y="76200"/>
                </a:cubicBezTo>
                <a:cubicBezTo>
                  <a:pt x="513645" y="73378"/>
                  <a:pt x="637846" y="64028"/>
                  <a:pt x="762000" y="67734"/>
                </a:cubicBezTo>
                <a:cubicBezTo>
                  <a:pt x="827432" y="69687"/>
                  <a:pt x="956733" y="93134"/>
                  <a:pt x="956733" y="93134"/>
                </a:cubicBezTo>
                <a:cubicBezTo>
                  <a:pt x="970844" y="101601"/>
                  <a:pt x="985585" y="109097"/>
                  <a:pt x="999067" y="118534"/>
                </a:cubicBezTo>
                <a:cubicBezTo>
                  <a:pt x="1024461" y="136310"/>
                  <a:pt x="1054601" y="162648"/>
                  <a:pt x="1075267" y="186267"/>
                </a:cubicBezTo>
                <a:cubicBezTo>
                  <a:pt x="1084559" y="196887"/>
                  <a:pt x="1091484" y="209420"/>
                  <a:pt x="1100667" y="220134"/>
                </a:cubicBezTo>
                <a:cubicBezTo>
                  <a:pt x="1108459" y="229225"/>
                  <a:pt x="1118883" y="235955"/>
                  <a:pt x="1126067" y="245534"/>
                </a:cubicBezTo>
                <a:cubicBezTo>
                  <a:pt x="1135941" y="258699"/>
                  <a:pt x="1142339" y="274175"/>
                  <a:pt x="1151467" y="287867"/>
                </a:cubicBezTo>
                <a:cubicBezTo>
                  <a:pt x="1174787" y="322847"/>
                  <a:pt x="1180079" y="324946"/>
                  <a:pt x="1210733" y="355600"/>
                </a:cubicBezTo>
                <a:cubicBezTo>
                  <a:pt x="1216378" y="369711"/>
                  <a:pt x="1220870" y="384340"/>
                  <a:pt x="1227667" y="397934"/>
                </a:cubicBezTo>
                <a:cubicBezTo>
                  <a:pt x="1235026" y="412653"/>
                  <a:pt x="1248228" y="424539"/>
                  <a:pt x="1253067" y="440267"/>
                </a:cubicBezTo>
                <a:cubicBezTo>
                  <a:pt x="1259758" y="462014"/>
                  <a:pt x="1258711" y="485422"/>
                  <a:pt x="1261533" y="508000"/>
                </a:cubicBezTo>
                <a:cubicBezTo>
                  <a:pt x="1253066" y="637822"/>
                  <a:pt x="1256082" y="768907"/>
                  <a:pt x="1236133" y="897467"/>
                </a:cubicBezTo>
                <a:cubicBezTo>
                  <a:pt x="1230327" y="934883"/>
                  <a:pt x="1204814" y="966599"/>
                  <a:pt x="1185333" y="999067"/>
                </a:cubicBezTo>
                <a:cubicBezTo>
                  <a:pt x="1176866" y="1013178"/>
                  <a:pt x="1170036" y="1028410"/>
                  <a:pt x="1159933" y="1041400"/>
                </a:cubicBezTo>
                <a:cubicBezTo>
                  <a:pt x="1129186" y="1080932"/>
                  <a:pt x="1127262" y="1069501"/>
                  <a:pt x="1092200" y="1100667"/>
                </a:cubicBezTo>
                <a:cubicBezTo>
                  <a:pt x="1077285" y="1113925"/>
                  <a:pt x="1063978" y="1128889"/>
                  <a:pt x="1049867" y="1143000"/>
                </a:cubicBezTo>
                <a:cubicBezTo>
                  <a:pt x="1047045" y="1154289"/>
                  <a:pt x="1045984" y="1166171"/>
                  <a:pt x="1041400" y="1176867"/>
                </a:cubicBezTo>
                <a:cubicBezTo>
                  <a:pt x="1037392" y="1186220"/>
                  <a:pt x="1029228" y="1193274"/>
                  <a:pt x="1024467" y="1202267"/>
                </a:cubicBezTo>
                <a:cubicBezTo>
                  <a:pt x="1003798" y="1241308"/>
                  <a:pt x="999389" y="1292827"/>
                  <a:pt x="965200" y="1320800"/>
                </a:cubicBezTo>
                <a:cubicBezTo>
                  <a:pt x="934156" y="1346200"/>
                  <a:pt x="899730" y="1367954"/>
                  <a:pt x="872067" y="1397000"/>
                </a:cubicBezTo>
                <a:cubicBezTo>
                  <a:pt x="801646" y="1470942"/>
                  <a:pt x="800493" y="1496533"/>
                  <a:pt x="753533" y="1574800"/>
                </a:cubicBezTo>
                <a:cubicBezTo>
                  <a:pt x="743062" y="1592251"/>
                  <a:pt x="730593" y="1608430"/>
                  <a:pt x="719667" y="1625600"/>
                </a:cubicBezTo>
                <a:cubicBezTo>
                  <a:pt x="710832" y="1639484"/>
                  <a:pt x="702734" y="1653823"/>
                  <a:pt x="694267" y="1667934"/>
                </a:cubicBezTo>
                <a:cubicBezTo>
                  <a:pt x="691445" y="1710267"/>
                  <a:pt x="689054" y="1752632"/>
                  <a:pt x="685800" y="1794934"/>
                </a:cubicBezTo>
                <a:cubicBezTo>
                  <a:pt x="669115" y="2011843"/>
                  <a:pt x="703446" y="1940503"/>
                  <a:pt x="643467" y="2040467"/>
                </a:cubicBezTo>
                <a:cubicBezTo>
                  <a:pt x="640645" y="2051756"/>
                  <a:pt x="638062" y="2063108"/>
                  <a:pt x="635000" y="2074334"/>
                </a:cubicBezTo>
                <a:cubicBezTo>
                  <a:pt x="629594" y="2094156"/>
                  <a:pt x="619465" y="2113102"/>
                  <a:pt x="618067" y="2133600"/>
                </a:cubicBezTo>
                <a:cubicBezTo>
                  <a:pt x="607465" y="2289096"/>
                  <a:pt x="609600" y="2521514"/>
                  <a:pt x="609600" y="2683934"/>
                </a:cubicBezTo>
              </a:path>
            </a:pathLst>
          </a:custGeom>
          <a:noFill/>
          <a:ln w="57150">
            <a:solidFill>
              <a:srgbClr val="00B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26FBEDF-31E5-8944-C293-9FD69BDF4734}"/>
              </a:ext>
            </a:extLst>
          </p:cNvPr>
          <p:cNvSpPr txBox="1"/>
          <p:nvPr/>
        </p:nvSpPr>
        <p:spPr>
          <a:xfrm>
            <a:off x="3230931" y="5401734"/>
            <a:ext cx="5216300" cy="646331"/>
          </a:xfrm>
          <a:prstGeom prst="rect">
            <a:avLst/>
          </a:prstGeom>
        </p:spPr>
        <p:txBody>
          <a:bodyPr wrap="none" rtlCol="0">
            <a:spAutoFit/>
          </a:bodyPr>
          <a:lstStyle/>
          <a:p>
            <a:pPr algn="ctr"/>
            <a:r>
              <a:rPr lang="en-US" dirty="0"/>
              <a:t>Long-Term</a:t>
            </a:r>
          </a:p>
          <a:p>
            <a:pPr algn="ctr"/>
            <a:r>
              <a:rPr lang="en-US" dirty="0"/>
              <a:t>17-Mile Floodplain Reconnection and Habitat Projects</a:t>
            </a:r>
          </a:p>
        </p:txBody>
      </p:sp>
      <p:cxnSp>
        <p:nvCxnSpPr>
          <p:cNvPr id="21" name="Straight Arrow Connector 20">
            <a:extLst>
              <a:ext uri="{FF2B5EF4-FFF2-40B4-BE49-F238E27FC236}">
                <a16:creationId xmlns:a16="http://schemas.microsoft.com/office/drawing/2014/main" id="{C1A4A811-186A-9A79-CA3B-AF0BA94A4DC1}"/>
              </a:ext>
            </a:extLst>
          </p:cNvPr>
          <p:cNvCxnSpPr/>
          <p:nvPr/>
        </p:nvCxnSpPr>
        <p:spPr>
          <a:xfrm>
            <a:off x="8788400" y="5765800"/>
            <a:ext cx="0" cy="845235"/>
          </a:xfrm>
          <a:prstGeom prst="straightConnector1">
            <a:avLst/>
          </a:prstGeom>
          <a:ln w="57150">
            <a:tailEnd type="triangle"/>
          </a:ln>
        </p:spPr>
        <p:style>
          <a:lnRef idx="1">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EB0560B-C47F-1AFC-40F5-ED6FA9C6FC0B}"/>
              </a:ext>
            </a:extLst>
          </p:cNvPr>
          <p:cNvCxnSpPr>
            <a:cxnSpLocks/>
          </p:cNvCxnSpPr>
          <p:nvPr/>
        </p:nvCxnSpPr>
        <p:spPr>
          <a:xfrm>
            <a:off x="5902761" y="795867"/>
            <a:ext cx="2157506" cy="2809974"/>
          </a:xfrm>
          <a:prstGeom prst="line">
            <a:avLst/>
          </a:prstGeom>
          <a:ln w="57150">
            <a:solidFill>
              <a:srgbClr val="FFFF00"/>
            </a:solidFill>
          </a:ln>
        </p:spPr>
        <p:style>
          <a:lnRef idx="1">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5627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F7415D-0C5C-F8BF-27EF-42E7C266B443}"/>
              </a:ext>
            </a:extLst>
          </p:cNvPr>
          <p:cNvPicPr>
            <a:picLocks noChangeAspect="1"/>
          </p:cNvPicPr>
          <p:nvPr/>
        </p:nvPicPr>
        <p:blipFill>
          <a:blip r:embed="rId2"/>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390D64D2-2D2C-BA12-EBFA-DAB041055B96}"/>
              </a:ext>
            </a:extLst>
          </p:cNvPr>
          <p:cNvSpPr>
            <a:spLocks noGrp="1"/>
          </p:cNvSpPr>
          <p:nvPr>
            <p:ph type="title"/>
          </p:nvPr>
        </p:nvSpPr>
        <p:spPr>
          <a:xfrm>
            <a:off x="2803260" y="245415"/>
            <a:ext cx="6585479" cy="863718"/>
          </a:xfrm>
        </p:spPr>
        <p:txBody>
          <a:bodyPr>
            <a:normAutofit/>
          </a:bodyPr>
          <a:lstStyle/>
          <a:p>
            <a:pPr algn="ctr"/>
            <a:r>
              <a:rPr lang="en-US" sz="3600" b="1" dirty="0"/>
              <a:t>Host Permit Workshop Days</a:t>
            </a:r>
          </a:p>
        </p:txBody>
      </p:sp>
      <p:sp>
        <p:nvSpPr>
          <p:cNvPr id="4" name="Text Placeholder 3">
            <a:extLst>
              <a:ext uri="{FF2B5EF4-FFF2-40B4-BE49-F238E27FC236}">
                <a16:creationId xmlns:a16="http://schemas.microsoft.com/office/drawing/2014/main" id="{4A5B4CAF-F03C-0D17-C179-281AE9D06BF9}"/>
              </a:ext>
            </a:extLst>
          </p:cNvPr>
          <p:cNvSpPr>
            <a:spLocks noGrp="1"/>
          </p:cNvSpPr>
          <p:nvPr>
            <p:ph type="body" sz="half" idx="2"/>
          </p:nvPr>
        </p:nvSpPr>
        <p:spPr>
          <a:xfrm>
            <a:off x="839788" y="1735667"/>
            <a:ext cx="5086879" cy="4133321"/>
          </a:xfrm>
        </p:spPr>
        <p:txBody>
          <a:bodyPr>
            <a:normAutofit lnSpcReduction="10000"/>
          </a:bodyPr>
          <a:lstStyle/>
          <a:p>
            <a:pPr marL="342900" marR="0" lvl="0" indent="-342900">
              <a:lnSpc>
                <a:spcPct val="107000"/>
              </a:lnSpc>
              <a:spcBef>
                <a:spcPts val="0"/>
              </a:spcBef>
              <a:spcAft>
                <a:spcPts val="0"/>
              </a:spcAft>
              <a:buFont typeface="Wingdings" panose="05000000000000000000" pitchFamily="2" charset="2"/>
              <a:buChar char="Ø"/>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Work with the Department of State Lands, Army Corps of Engineers, County Floodplain Development, and relevant permitting/regulatory authorities to host education and outreach days</a:t>
            </a:r>
          </a:p>
          <a:p>
            <a:pPr marL="342900" marR="0" lvl="0" indent="-342900">
              <a:lnSpc>
                <a:spcPct val="107000"/>
              </a:lnSpc>
              <a:spcBef>
                <a:spcPts val="0"/>
              </a:spcBef>
              <a:spcAft>
                <a:spcPts val="0"/>
              </a:spcAft>
              <a:buFont typeface="Wingdings" panose="05000000000000000000" pitchFamily="2" charset="2"/>
              <a:buChar char="Ø"/>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Many landowners feel powerless since they do not feel like they are capable of submitting a permit. Arming them with the knowledge of the system not only strengthens trust in the partnership but also gives them all the data to make the best decisions for their property in the larger watershed context.</a:t>
            </a:r>
          </a:p>
          <a:p>
            <a:pPr marL="285750" indent="-285750">
              <a:buFont typeface="Arial" panose="020B0604020202020204" pitchFamily="34" charset="0"/>
              <a:buChar char="•"/>
            </a:pPr>
            <a:r>
              <a:rPr lang="en-US" sz="1800" dirty="0"/>
              <a:t>Host engineering firms at the event for projects that require major design</a:t>
            </a:r>
          </a:p>
          <a:p>
            <a:pPr marL="285750" indent="-285750">
              <a:buFont typeface="Arial" panose="020B0604020202020204" pitchFamily="34" charset="0"/>
              <a:buChar char="•"/>
            </a:pPr>
            <a:endParaRPr lang="en-US" sz="1800" dirty="0"/>
          </a:p>
        </p:txBody>
      </p:sp>
      <p:sp>
        <p:nvSpPr>
          <p:cNvPr id="3" name="TextBox 2">
            <a:extLst>
              <a:ext uri="{FF2B5EF4-FFF2-40B4-BE49-F238E27FC236}">
                <a16:creationId xmlns:a16="http://schemas.microsoft.com/office/drawing/2014/main" id="{846BBB85-48E6-F26C-1C49-C337852E780E}"/>
              </a:ext>
            </a:extLst>
          </p:cNvPr>
          <p:cNvSpPr txBox="1"/>
          <p:nvPr/>
        </p:nvSpPr>
        <p:spPr>
          <a:xfrm>
            <a:off x="643465" y="6053667"/>
            <a:ext cx="8619068" cy="369332"/>
          </a:xfrm>
          <a:prstGeom prst="rect">
            <a:avLst/>
          </a:prstGeom>
        </p:spPr>
        <p:txBody>
          <a:bodyPr wrap="square" rtlCol="0">
            <a:spAutoFit/>
          </a:bodyPr>
          <a:lstStyle/>
          <a:p>
            <a:r>
              <a:rPr lang="en-US" dirty="0"/>
              <a:t>Pursuing this solution helps address partnership, permitting, and time constraints. </a:t>
            </a:r>
          </a:p>
        </p:txBody>
      </p:sp>
      <p:pic>
        <p:nvPicPr>
          <p:cNvPr id="13" name="Content Placeholder 12">
            <a:extLst>
              <a:ext uri="{FF2B5EF4-FFF2-40B4-BE49-F238E27FC236}">
                <a16:creationId xmlns:a16="http://schemas.microsoft.com/office/drawing/2014/main" id="{33E45B24-01A5-A312-279A-F9A0F76410E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535316" y="1735667"/>
            <a:ext cx="4816896" cy="4225660"/>
          </a:xfrm>
        </p:spPr>
      </p:pic>
    </p:spTree>
    <p:extLst>
      <p:ext uri="{BB962C8B-B14F-4D97-AF65-F5344CB8AC3E}">
        <p14:creationId xmlns:p14="http://schemas.microsoft.com/office/powerpoint/2010/main" val="2127864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F7415D-0C5C-F8BF-27EF-42E7C266B443}"/>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390D64D2-2D2C-BA12-EBFA-DAB041055B96}"/>
              </a:ext>
            </a:extLst>
          </p:cNvPr>
          <p:cNvSpPr>
            <a:spLocks noGrp="1"/>
          </p:cNvSpPr>
          <p:nvPr>
            <p:ph type="title"/>
          </p:nvPr>
        </p:nvSpPr>
        <p:spPr>
          <a:xfrm>
            <a:off x="2104760" y="234937"/>
            <a:ext cx="7982479" cy="634975"/>
          </a:xfrm>
        </p:spPr>
        <p:txBody>
          <a:bodyPr>
            <a:normAutofit/>
          </a:bodyPr>
          <a:lstStyle/>
          <a:p>
            <a:pPr algn="ctr"/>
            <a:r>
              <a:rPr lang="en-US" sz="3600" b="1" dirty="0"/>
              <a:t>Develop an Outreach and Education Tool</a:t>
            </a:r>
          </a:p>
        </p:txBody>
      </p:sp>
      <p:sp>
        <p:nvSpPr>
          <p:cNvPr id="4" name="Text Placeholder 3">
            <a:extLst>
              <a:ext uri="{FF2B5EF4-FFF2-40B4-BE49-F238E27FC236}">
                <a16:creationId xmlns:a16="http://schemas.microsoft.com/office/drawing/2014/main" id="{4A5B4CAF-F03C-0D17-C179-281AE9D06BF9}"/>
              </a:ext>
            </a:extLst>
          </p:cNvPr>
          <p:cNvSpPr>
            <a:spLocks noGrp="1"/>
          </p:cNvSpPr>
          <p:nvPr>
            <p:ph type="body" sz="half" idx="2"/>
          </p:nvPr>
        </p:nvSpPr>
        <p:spPr>
          <a:xfrm>
            <a:off x="839788" y="1518443"/>
            <a:ext cx="5119166" cy="3811588"/>
          </a:xfrm>
        </p:spPr>
        <p:txBody>
          <a:bodyPr>
            <a:normAutofit/>
          </a:bodyPr>
          <a:lstStyle/>
          <a:p>
            <a:pPr marL="285750" indent="-285750">
              <a:buFont typeface="Arial" panose="020B0604020202020204" pitchFamily="34" charset="0"/>
              <a:buChar char="•"/>
            </a:pPr>
            <a:r>
              <a:rPr lang="en-US" sz="1800" dirty="0"/>
              <a:t>Work with regulatory and notification agencies to develop a guidebook that can help an individual or municipality with no prior permit exposure to bring a project idea to a working permit design. This helps reduce the need to hire an engineering/consultant firm, which, in turn, reduces cost and time.</a:t>
            </a:r>
          </a:p>
          <a:p>
            <a:pPr marL="285750" indent="-285750">
              <a:buFont typeface="Arial" panose="020B0604020202020204" pitchFamily="34" charset="0"/>
              <a:buChar char="•"/>
            </a:pPr>
            <a:r>
              <a:rPr lang="en-US" sz="1800" dirty="0"/>
              <a:t>Beyond breaking down the basic permitting rules and condensing them into a comprehensive all-in-one source, the guidebook could contain biological opinion-approved designs and detailed drawings that meet all agency requirements with explanations of when and where to use such designs.</a:t>
            </a:r>
          </a:p>
        </p:txBody>
      </p:sp>
      <p:sp>
        <p:nvSpPr>
          <p:cNvPr id="3" name="TextBox 2">
            <a:extLst>
              <a:ext uri="{FF2B5EF4-FFF2-40B4-BE49-F238E27FC236}">
                <a16:creationId xmlns:a16="http://schemas.microsoft.com/office/drawing/2014/main" id="{E46FBDA0-D34A-E654-D944-DC4AEE2E9E96}"/>
              </a:ext>
            </a:extLst>
          </p:cNvPr>
          <p:cNvSpPr txBox="1"/>
          <p:nvPr/>
        </p:nvSpPr>
        <p:spPr>
          <a:xfrm>
            <a:off x="643467" y="6053667"/>
            <a:ext cx="9956800" cy="369332"/>
          </a:xfrm>
          <a:prstGeom prst="rect">
            <a:avLst/>
          </a:prstGeom>
        </p:spPr>
        <p:txBody>
          <a:bodyPr wrap="square" rtlCol="0">
            <a:spAutoFit/>
          </a:bodyPr>
          <a:lstStyle/>
          <a:p>
            <a:r>
              <a:rPr lang="en-US" dirty="0"/>
              <a:t>Pursuing this action would help address prohibitive cost and time as well as permitting challenges.</a:t>
            </a:r>
          </a:p>
        </p:txBody>
      </p:sp>
      <p:pic>
        <p:nvPicPr>
          <p:cNvPr id="9" name="Content Placeholder 8">
            <a:extLst>
              <a:ext uri="{FF2B5EF4-FFF2-40B4-BE49-F238E27FC236}">
                <a16:creationId xmlns:a16="http://schemas.microsoft.com/office/drawing/2014/main" id="{7D0B0834-BCC8-3AE0-4764-206064CD45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33047" y="987425"/>
            <a:ext cx="4072481" cy="4873625"/>
          </a:xfrm>
        </p:spPr>
      </p:pic>
    </p:spTree>
    <p:extLst>
      <p:ext uri="{BB962C8B-B14F-4D97-AF65-F5344CB8AC3E}">
        <p14:creationId xmlns:p14="http://schemas.microsoft.com/office/powerpoint/2010/main" val="2397201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E95ED4-AA2B-154C-F80D-1EFB35F4003B}"/>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2330CEDE-6369-8FCF-8781-FEA4AC70D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6466" y="1521882"/>
            <a:ext cx="3835678" cy="4823887"/>
          </a:xfrm>
          <a:prstGeom prst="rect">
            <a:avLst/>
          </a:prstGeom>
        </p:spPr>
      </p:pic>
      <p:sp>
        <p:nvSpPr>
          <p:cNvPr id="2" name="Title 1">
            <a:extLst>
              <a:ext uri="{FF2B5EF4-FFF2-40B4-BE49-F238E27FC236}">
                <a16:creationId xmlns:a16="http://schemas.microsoft.com/office/drawing/2014/main" id="{621532E7-E216-4B23-99B3-A74C194B87ED}"/>
              </a:ext>
            </a:extLst>
          </p:cNvPr>
          <p:cNvSpPr>
            <a:spLocks noGrp="1"/>
          </p:cNvSpPr>
          <p:nvPr>
            <p:ph type="title"/>
          </p:nvPr>
        </p:nvSpPr>
        <p:spPr/>
        <p:txBody>
          <a:bodyPr/>
          <a:lstStyle/>
          <a:p>
            <a:r>
              <a:rPr lang="en-US" dirty="0"/>
              <a:t>Flood Project Tracker Website</a:t>
            </a:r>
          </a:p>
        </p:txBody>
      </p:sp>
      <p:sp>
        <p:nvSpPr>
          <p:cNvPr id="3" name="Content Placeholder 2">
            <a:extLst>
              <a:ext uri="{FF2B5EF4-FFF2-40B4-BE49-F238E27FC236}">
                <a16:creationId xmlns:a16="http://schemas.microsoft.com/office/drawing/2014/main" id="{22A8E9C0-C0B1-4578-89A2-2818448EBA0B}"/>
              </a:ext>
            </a:extLst>
          </p:cNvPr>
          <p:cNvSpPr>
            <a:spLocks noGrp="1"/>
          </p:cNvSpPr>
          <p:nvPr>
            <p:ph idx="1"/>
          </p:nvPr>
        </p:nvSpPr>
        <p:spPr>
          <a:xfrm>
            <a:off x="1244600" y="2423846"/>
            <a:ext cx="4851400" cy="2010305"/>
          </a:xfrm>
        </p:spPr>
        <p:txBody>
          <a:bodyPr>
            <a:normAutofit fontScale="92500" lnSpcReduction="20000"/>
          </a:bodyPr>
          <a:lstStyle/>
          <a:p>
            <a:r>
              <a:rPr lang="en-US" dirty="0"/>
              <a:t>Ask lead agency to act as the host</a:t>
            </a:r>
          </a:p>
          <a:p>
            <a:r>
              <a:rPr lang="en-US" dirty="0"/>
              <a:t>Create a repository of all restoration and flood-recovery projects</a:t>
            </a:r>
          </a:p>
          <a:p>
            <a:r>
              <a:rPr lang="en-US" dirty="0"/>
              <a:t>Update monthly</a:t>
            </a:r>
          </a:p>
          <a:p>
            <a:endParaRPr lang="en-US" dirty="0"/>
          </a:p>
          <a:p>
            <a:pPr lvl="1"/>
            <a:endParaRPr lang="en-US" dirty="0"/>
          </a:p>
        </p:txBody>
      </p:sp>
    </p:spTree>
    <p:extLst>
      <p:ext uri="{BB962C8B-B14F-4D97-AF65-F5344CB8AC3E}">
        <p14:creationId xmlns:p14="http://schemas.microsoft.com/office/powerpoint/2010/main" val="2210433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F7415D-0C5C-F8BF-27EF-42E7C266B443}"/>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390D64D2-2D2C-BA12-EBFA-DAB041055B96}"/>
              </a:ext>
            </a:extLst>
          </p:cNvPr>
          <p:cNvSpPr>
            <a:spLocks noGrp="1"/>
          </p:cNvSpPr>
          <p:nvPr>
            <p:ph type="title"/>
          </p:nvPr>
        </p:nvSpPr>
        <p:spPr>
          <a:xfrm>
            <a:off x="2020094" y="213365"/>
            <a:ext cx="8151812" cy="679200"/>
          </a:xfrm>
        </p:spPr>
        <p:txBody>
          <a:bodyPr/>
          <a:lstStyle/>
          <a:p>
            <a:pPr algn="ctr"/>
            <a:r>
              <a:rPr lang="en-US" b="1" dirty="0"/>
              <a:t>Prioritize and Apply for Funding with Partners</a:t>
            </a:r>
          </a:p>
        </p:txBody>
      </p:sp>
      <p:sp>
        <p:nvSpPr>
          <p:cNvPr id="4" name="Text Placeholder 3">
            <a:extLst>
              <a:ext uri="{FF2B5EF4-FFF2-40B4-BE49-F238E27FC236}">
                <a16:creationId xmlns:a16="http://schemas.microsoft.com/office/drawing/2014/main" id="{4A5B4CAF-F03C-0D17-C179-281AE9D06BF9}"/>
              </a:ext>
            </a:extLst>
          </p:cNvPr>
          <p:cNvSpPr>
            <a:spLocks noGrp="1"/>
          </p:cNvSpPr>
          <p:nvPr>
            <p:ph type="body" sz="half" idx="2"/>
          </p:nvPr>
        </p:nvSpPr>
        <p:spPr>
          <a:xfrm>
            <a:off x="114564" y="1481668"/>
            <a:ext cx="4999303" cy="5204882"/>
          </a:xfrm>
        </p:spPr>
        <p:txBody>
          <a:bodyPr>
            <a:normAutofit/>
          </a:bodyPr>
          <a:lstStyle/>
          <a:p>
            <a:pPr marL="342900" indent="-342900">
              <a:buFont typeface="Wingdings" panose="05000000000000000000" pitchFamily="2" charset="2"/>
              <a:buChar char="Ø"/>
            </a:pPr>
            <a:r>
              <a:rPr lang="en-US" sz="2000" dirty="0"/>
              <a:t>Partner with entities that represent a perspective you lack</a:t>
            </a:r>
          </a:p>
          <a:p>
            <a:pPr marL="342900" indent="-342900">
              <a:buFont typeface="Wingdings" panose="05000000000000000000" pitchFamily="2" charset="2"/>
              <a:buChar char="Ø"/>
            </a:pPr>
            <a:r>
              <a:rPr lang="en-US" sz="2000" dirty="0"/>
              <a:t>Utilize partnership strategy goals, designate projects in priority, and submit projects by type:</a:t>
            </a:r>
          </a:p>
          <a:p>
            <a:pPr marL="800100" lvl="1" indent="-342900">
              <a:buFont typeface="Arial" panose="020B0604020202020204" pitchFamily="34" charset="0"/>
              <a:buChar char="•"/>
            </a:pPr>
            <a:r>
              <a:rPr lang="en-US" sz="1800" dirty="0"/>
              <a:t>Watershed Analysis or Assessment Project</a:t>
            </a:r>
          </a:p>
          <a:p>
            <a:pPr marL="800100" lvl="1" indent="-342900">
              <a:buFont typeface="Arial" panose="020B0604020202020204" pitchFamily="34" charset="0"/>
              <a:buChar char="•"/>
            </a:pPr>
            <a:r>
              <a:rPr lang="en-US" sz="1800" dirty="0"/>
              <a:t>Stakeholder Engagement Project</a:t>
            </a:r>
          </a:p>
          <a:p>
            <a:pPr marL="800100" lvl="1" indent="-342900">
              <a:buFont typeface="Arial" panose="020B0604020202020204" pitchFamily="34" charset="0"/>
              <a:buChar char="•"/>
            </a:pPr>
            <a:r>
              <a:rPr lang="en-US" sz="1800" dirty="0"/>
              <a:t>Design and Permit Technical Project</a:t>
            </a:r>
          </a:p>
          <a:p>
            <a:pPr marL="800100" lvl="1" indent="-342900">
              <a:buFont typeface="Arial" panose="020B0604020202020204" pitchFamily="34" charset="0"/>
              <a:buChar char="•"/>
            </a:pPr>
            <a:r>
              <a:rPr lang="en-US" sz="1800" dirty="0"/>
              <a:t>Restoration/Implementation Project</a:t>
            </a:r>
          </a:p>
          <a:p>
            <a:pPr lvl="1"/>
            <a:endParaRPr lang="en-US" sz="1800" dirty="0"/>
          </a:p>
          <a:p>
            <a:pPr marL="800100" lvl="1" indent="-342900">
              <a:buFont typeface="Wingdings" panose="05000000000000000000" pitchFamily="2" charset="2"/>
              <a:buChar char="Ø"/>
            </a:pPr>
            <a:r>
              <a:rPr lang="en-US" sz="1800" dirty="0"/>
              <a:t>Don’t forget short- and long-term goals!</a:t>
            </a:r>
          </a:p>
        </p:txBody>
      </p:sp>
      <p:sp>
        <p:nvSpPr>
          <p:cNvPr id="3" name="TextBox 2">
            <a:extLst>
              <a:ext uri="{FF2B5EF4-FFF2-40B4-BE49-F238E27FC236}">
                <a16:creationId xmlns:a16="http://schemas.microsoft.com/office/drawing/2014/main" id="{E46FBDA0-D34A-E654-D944-DC4AEE2E9E96}"/>
              </a:ext>
            </a:extLst>
          </p:cNvPr>
          <p:cNvSpPr txBox="1"/>
          <p:nvPr/>
        </p:nvSpPr>
        <p:spPr>
          <a:xfrm>
            <a:off x="4649788" y="6113739"/>
            <a:ext cx="7239000" cy="646331"/>
          </a:xfrm>
          <a:prstGeom prst="rect">
            <a:avLst/>
          </a:prstGeom>
        </p:spPr>
        <p:txBody>
          <a:bodyPr wrap="square" rtlCol="0">
            <a:spAutoFit/>
          </a:bodyPr>
          <a:lstStyle/>
          <a:p>
            <a:r>
              <a:rPr lang="en-US" dirty="0"/>
              <a:t>Pursuing this solution would help address prohibitive cost and time challenges.</a:t>
            </a:r>
          </a:p>
        </p:txBody>
      </p:sp>
      <p:pic>
        <p:nvPicPr>
          <p:cNvPr id="10" name="Content Placeholder 9">
            <a:extLst>
              <a:ext uri="{FF2B5EF4-FFF2-40B4-BE49-F238E27FC236}">
                <a16:creationId xmlns:a16="http://schemas.microsoft.com/office/drawing/2014/main" id="{8EDA9450-0D0C-0369-1E0A-FC3B252F3F1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83188" y="1109662"/>
            <a:ext cx="6172200" cy="4629150"/>
          </a:xfrm>
        </p:spPr>
      </p:pic>
    </p:spTree>
    <p:extLst>
      <p:ext uri="{BB962C8B-B14F-4D97-AF65-F5344CB8AC3E}">
        <p14:creationId xmlns:p14="http://schemas.microsoft.com/office/powerpoint/2010/main" val="1566166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Our Focus: Conservation</a:t>
            </a:r>
          </a:p>
        </p:txBody>
      </p:sp>
      <p:sp>
        <p:nvSpPr>
          <p:cNvPr id="3" name="Content Placeholder 2"/>
          <p:cNvSpPr>
            <a:spLocks noGrp="1"/>
          </p:cNvSpPr>
          <p:nvPr>
            <p:ph idx="1"/>
          </p:nvPr>
        </p:nvSpPr>
        <p:spPr/>
        <p:txBody>
          <a:bodyPr/>
          <a:lstStyle/>
          <a:p>
            <a:r>
              <a:rPr lang="en-US" b="1" dirty="0"/>
              <a:t>Our Mission:</a:t>
            </a:r>
            <a:endParaRPr lang="en-US" dirty="0"/>
          </a:p>
          <a:p>
            <a:pPr lvl="1"/>
            <a:r>
              <a:rPr lang="en-US" dirty="0"/>
              <a:t>To conserve, protect, and develop natural resources for the environmental and economic benefit of Umatilla County</a:t>
            </a:r>
          </a:p>
          <a:p>
            <a:r>
              <a:rPr lang="en-US" dirty="0"/>
              <a:t>The District accomplishes conservation in three ways:</a:t>
            </a:r>
          </a:p>
        </p:txBody>
      </p:sp>
    </p:spTree>
    <p:extLst>
      <p:ext uri="{BB962C8B-B14F-4D97-AF65-F5344CB8AC3E}">
        <p14:creationId xmlns:p14="http://schemas.microsoft.com/office/powerpoint/2010/main" val="914361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4D350E-1D6A-5825-5962-121A72F0B8C4}"/>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p:cNvSpPr>
            <a:spLocks noGrp="1"/>
          </p:cNvSpPr>
          <p:nvPr>
            <p:ph type="title"/>
          </p:nvPr>
        </p:nvSpPr>
        <p:spPr>
          <a:xfrm>
            <a:off x="838200" y="2659592"/>
            <a:ext cx="10515600" cy="1325563"/>
          </a:xfrm>
        </p:spPr>
        <p:txBody>
          <a:bodyPr/>
          <a:lstStyle/>
          <a:p>
            <a:pPr algn="ctr"/>
            <a:r>
              <a:rPr lang="en-US" b="1" dirty="0"/>
              <a:t>Implement and Adapt!</a:t>
            </a:r>
            <a:endParaRPr lang="en-US" b="1" dirty="0">
              <a:uFillTx/>
            </a:endParaRPr>
          </a:p>
        </p:txBody>
      </p:sp>
    </p:spTree>
    <p:extLst>
      <p:ext uri="{BB962C8B-B14F-4D97-AF65-F5344CB8AC3E}">
        <p14:creationId xmlns:p14="http://schemas.microsoft.com/office/powerpoint/2010/main" val="3005108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Any Questions?</a:t>
            </a:r>
          </a:p>
        </p:txBody>
      </p:sp>
      <p:sp>
        <p:nvSpPr>
          <p:cNvPr id="3" name="Content Placeholder 2"/>
          <p:cNvSpPr>
            <a:spLocks noGrp="1"/>
          </p:cNvSpPr>
          <p:nvPr>
            <p:ph idx="1"/>
          </p:nvPr>
        </p:nvSpPr>
        <p:spPr/>
        <p:txBody>
          <a:bodyPr/>
          <a:lstStyle/>
          <a:p>
            <a:r>
              <a:rPr lang="en-US" b="1" dirty="0"/>
              <a:t>Contact:</a:t>
            </a:r>
          </a:p>
          <a:p>
            <a:pPr marL="0" indent="0">
              <a:buNone/>
            </a:pPr>
            <a:r>
              <a:rPr lang="en-US" b="1" dirty="0"/>
              <a:t>Kyle Waggoner, District Manager</a:t>
            </a:r>
          </a:p>
          <a:p>
            <a:pPr marL="0" indent="0">
              <a:buNone/>
            </a:pPr>
            <a:r>
              <a:rPr lang="en-US" b="1" dirty="0"/>
              <a:t>Umatilla County SWCD</a:t>
            </a:r>
          </a:p>
          <a:p>
            <a:pPr marL="0" indent="0">
              <a:buNone/>
            </a:pPr>
            <a:r>
              <a:rPr lang="en-US" b="1" dirty="0"/>
              <a:t>1 SW Nye Ave Ste 130</a:t>
            </a:r>
          </a:p>
          <a:p>
            <a:pPr marL="0" indent="0">
              <a:buNone/>
            </a:pPr>
            <a:r>
              <a:rPr lang="en-US" b="1" dirty="0"/>
              <a:t>Pendleton, OR 97801</a:t>
            </a:r>
          </a:p>
          <a:p>
            <a:pPr marL="0" indent="0">
              <a:buNone/>
            </a:pPr>
            <a:r>
              <a:rPr lang="en-US" b="1" dirty="0"/>
              <a:t>541-969-0423</a:t>
            </a:r>
          </a:p>
          <a:p>
            <a:pPr marL="0" indent="0">
              <a:buNone/>
            </a:pPr>
            <a:r>
              <a:rPr lang="en-US" b="1" dirty="0"/>
              <a:t>kwaggoner@umatillacountyswcd.com</a:t>
            </a:r>
          </a:p>
          <a:p>
            <a:pPr marL="0" indent="0">
              <a:buNone/>
            </a:pPr>
            <a:endParaRPr lang="en-US" dirty="0"/>
          </a:p>
        </p:txBody>
      </p:sp>
    </p:spTree>
    <p:extLst>
      <p:ext uri="{BB962C8B-B14F-4D97-AF65-F5344CB8AC3E}">
        <p14:creationId xmlns:p14="http://schemas.microsoft.com/office/powerpoint/2010/main" val="1681105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500" r="12500"/>
          <a:stretch>
            <a:fillRect/>
          </a:stretch>
        </p:blipFill>
        <p:spPr/>
      </p:pic>
      <p:pic>
        <p:nvPicPr>
          <p:cNvPr id="6" name="Picture Placeholder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2500" r="12500"/>
          <a:stretch>
            <a:fillRect/>
          </a:stretch>
        </p:blipFill>
        <p:spPr/>
      </p:pic>
      <p:pic>
        <p:nvPicPr>
          <p:cNvPr id="4" name="Picture Placeholder 3"/>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12494" r="12494"/>
          <a:stretch>
            <a:fillRect/>
          </a:stretch>
        </p:blipFill>
        <p:spPr/>
      </p:pic>
      <p:sp>
        <p:nvSpPr>
          <p:cNvPr id="21" name="Left Text Placeholder"/>
          <p:cNvSpPr>
            <a:spLocks noGrp="1"/>
          </p:cNvSpPr>
          <p:nvPr>
            <p:ph type="body" sz="quarter" idx="16"/>
          </p:nvPr>
        </p:nvSpPr>
        <p:spPr/>
        <p:txBody>
          <a:bodyPr/>
          <a:lstStyle/>
          <a:p>
            <a:r>
              <a:rPr lang="en-US" dirty="0"/>
              <a:t>Outreach and Education</a:t>
            </a:r>
          </a:p>
        </p:txBody>
      </p:sp>
      <p:sp>
        <p:nvSpPr>
          <p:cNvPr id="22" name="Center Text Placeholder"/>
          <p:cNvSpPr>
            <a:spLocks noGrp="1"/>
          </p:cNvSpPr>
          <p:nvPr>
            <p:ph type="body" sz="quarter" idx="17"/>
          </p:nvPr>
        </p:nvSpPr>
        <p:spPr/>
        <p:txBody>
          <a:bodyPr/>
          <a:lstStyle/>
          <a:p>
            <a:r>
              <a:rPr lang="en-US" dirty="0"/>
              <a:t>Grant Project Writing and Implementation</a:t>
            </a:r>
          </a:p>
        </p:txBody>
      </p:sp>
      <p:sp>
        <p:nvSpPr>
          <p:cNvPr id="23" name="Right Text Placeholder"/>
          <p:cNvSpPr>
            <a:spLocks noGrp="1"/>
          </p:cNvSpPr>
          <p:nvPr>
            <p:ph type="body" sz="quarter" idx="18"/>
          </p:nvPr>
        </p:nvSpPr>
        <p:spPr/>
        <p:txBody>
          <a:bodyPr/>
          <a:lstStyle/>
          <a:p>
            <a:r>
              <a:rPr lang="en-US" dirty="0"/>
              <a:t>Technical Assistance and Collaboration</a:t>
            </a:r>
          </a:p>
        </p:txBody>
      </p:sp>
    </p:spTree>
    <p:extLst>
      <p:ext uri="{BB962C8B-B14F-4D97-AF65-F5344CB8AC3E}">
        <p14:creationId xmlns:p14="http://schemas.microsoft.com/office/powerpoint/2010/main" val="2623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0694D1-7842-40BF-A6E9-11881A6C839E}"/>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p:cNvSpPr>
            <a:spLocks noGrp="1"/>
          </p:cNvSpPr>
          <p:nvPr>
            <p:ph type="title"/>
          </p:nvPr>
        </p:nvSpPr>
        <p:spPr>
          <a:xfrm>
            <a:off x="836611" y="524108"/>
            <a:ext cx="4125681" cy="1398356"/>
          </a:xfrm>
        </p:spPr>
        <p:txBody>
          <a:bodyPr>
            <a:noAutofit/>
          </a:bodyPr>
          <a:lstStyle/>
          <a:p>
            <a:r>
              <a:rPr lang="en-US"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Outreach and </a:t>
            </a:r>
            <a:r>
              <a:rPr lang="en-US" dirty="0">
                <a:latin typeface="Aharoni" panose="02010803020104030203" pitchFamily="2" charset="-79"/>
                <a:cs typeface="Aharoni" panose="02010803020104030203" pitchFamily="2" charset="-79"/>
              </a:rPr>
              <a:t>Education</a:t>
            </a:r>
          </a:p>
        </p:txBody>
      </p:sp>
      <p:sp>
        <p:nvSpPr>
          <p:cNvPr id="4" name="Text Placeholder 3"/>
          <p:cNvSpPr>
            <a:spLocks noGrp="1"/>
          </p:cNvSpPr>
          <p:nvPr>
            <p:ph type="body" sz="half" idx="2"/>
          </p:nvPr>
        </p:nvSpPr>
        <p:spPr>
          <a:xfrm>
            <a:off x="646344" y="2057400"/>
            <a:ext cx="4125681" cy="4343400"/>
          </a:xfrm>
        </p:spPr>
        <p:txBody>
          <a:bodyPr>
            <a:normAutofit/>
          </a:bodyPr>
          <a:lstStyle/>
          <a:p>
            <a:pPr>
              <a:lnSpc>
                <a:spcPct val="200000"/>
              </a:lnSpc>
            </a:pPr>
            <a:r>
              <a:rPr lang="en-US" sz="2000" dirty="0"/>
              <a:t>-Watershed Field Days</a:t>
            </a:r>
          </a:p>
          <a:p>
            <a:pPr>
              <a:lnSpc>
                <a:spcPct val="200000"/>
              </a:lnSpc>
            </a:pPr>
            <a:r>
              <a:rPr lang="en-US" sz="2000" dirty="0"/>
              <a:t>-Presentations/Landowner Education</a:t>
            </a:r>
          </a:p>
          <a:p>
            <a:pPr>
              <a:lnSpc>
                <a:spcPct val="200000"/>
              </a:lnSpc>
            </a:pPr>
            <a:r>
              <a:rPr lang="en-US" sz="2000" dirty="0"/>
              <a:t>-Event Information Booths</a:t>
            </a:r>
          </a:p>
          <a:p>
            <a:pPr>
              <a:lnSpc>
                <a:spcPct val="200000"/>
              </a:lnSpc>
            </a:pPr>
            <a:r>
              <a:rPr lang="en-US" sz="2000" dirty="0"/>
              <a:t>-Trainings</a:t>
            </a:r>
          </a:p>
          <a:p>
            <a:pPr>
              <a:lnSpc>
                <a:spcPct val="150000"/>
              </a:lnSpc>
            </a:pPr>
            <a:r>
              <a:rPr lang="en-US" sz="2000" dirty="0"/>
              <a:t>-”Information Hub” for available programs, dollars, and permitting</a:t>
            </a:r>
          </a:p>
        </p:txBody>
      </p:sp>
      <p:pic>
        <p:nvPicPr>
          <p:cNvPr id="9" name="Picture Placeholder 8">
            <a:extLst>
              <a:ext uri="{FF2B5EF4-FFF2-40B4-BE49-F238E27FC236}">
                <a16:creationId xmlns:a16="http://schemas.microsoft.com/office/drawing/2014/main" id="{D3FBFF7D-03FA-4EE8-AB33-D89A209CA21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0462" b="20462"/>
          <a:stretch>
            <a:fillRect/>
          </a:stretch>
        </p:blipFill>
        <p:spPr/>
      </p:pic>
    </p:spTree>
    <p:extLst>
      <p:ext uri="{BB962C8B-B14F-4D97-AF65-F5344CB8AC3E}">
        <p14:creationId xmlns:p14="http://schemas.microsoft.com/office/powerpoint/2010/main" val="11518776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149C81-7957-49E7-A296-B956950EE9CE}"/>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p:cNvSpPr>
            <a:spLocks noGrp="1"/>
          </p:cNvSpPr>
          <p:nvPr>
            <p:ph type="title"/>
          </p:nvPr>
        </p:nvSpPr>
        <p:spPr>
          <a:xfrm>
            <a:off x="905102" y="228600"/>
            <a:ext cx="3932237" cy="1600200"/>
          </a:xfrm>
        </p:spPr>
        <p:txBody>
          <a:bodyPr/>
          <a:lstStyle/>
          <a:p>
            <a:r>
              <a:rPr lang="en-US" dirty="0">
                <a:latin typeface="Aharoni" panose="02010803020104030203" pitchFamily="2" charset="-79"/>
                <a:cs typeface="Aharoni" panose="02010803020104030203" pitchFamily="2" charset="-79"/>
              </a:rPr>
              <a:t>Grant Project Writing and Implementation</a:t>
            </a:r>
          </a:p>
        </p:txBody>
      </p:sp>
      <p:sp>
        <p:nvSpPr>
          <p:cNvPr id="4" name="Text Placeholder 3"/>
          <p:cNvSpPr>
            <a:spLocks noGrp="1"/>
          </p:cNvSpPr>
          <p:nvPr>
            <p:ph type="body" sz="half" idx="2"/>
          </p:nvPr>
        </p:nvSpPr>
        <p:spPr/>
        <p:txBody>
          <a:bodyPr>
            <a:normAutofit lnSpcReduction="10000"/>
          </a:bodyPr>
          <a:lstStyle/>
          <a:p>
            <a:pPr>
              <a:lnSpc>
                <a:spcPct val="200000"/>
              </a:lnSpc>
            </a:pPr>
            <a:r>
              <a:rPr lang="en-US" sz="2400" dirty="0"/>
              <a:t>-OWEB Grants</a:t>
            </a:r>
          </a:p>
          <a:p>
            <a:pPr>
              <a:lnSpc>
                <a:spcPct val="100000"/>
              </a:lnSpc>
            </a:pPr>
            <a:r>
              <a:rPr lang="en-US" sz="2400" dirty="0"/>
              <a:t>    -Small Grants (6 cycles)</a:t>
            </a:r>
          </a:p>
          <a:p>
            <a:pPr>
              <a:lnSpc>
                <a:spcPct val="110000"/>
              </a:lnSpc>
            </a:pPr>
            <a:r>
              <a:rPr lang="en-US" sz="2400" dirty="0"/>
              <a:t>    -Large Grants (2 cycles)</a:t>
            </a:r>
          </a:p>
          <a:p>
            <a:pPr>
              <a:lnSpc>
                <a:spcPct val="110000"/>
              </a:lnSpc>
            </a:pPr>
            <a:r>
              <a:rPr lang="en-US" sz="2400" dirty="0"/>
              <a:t>-ODA Focus Areas</a:t>
            </a:r>
          </a:p>
          <a:p>
            <a:pPr>
              <a:lnSpc>
                <a:spcPct val="110000"/>
              </a:lnSpc>
            </a:pPr>
            <a:r>
              <a:rPr lang="en-US" sz="2400" dirty="0"/>
              <a:t>-ODA Strategic Implementation Areas</a:t>
            </a:r>
          </a:p>
          <a:p>
            <a:pPr>
              <a:lnSpc>
                <a:spcPct val="110000"/>
              </a:lnSpc>
            </a:pPr>
            <a:r>
              <a:rPr lang="en-US" sz="2400" dirty="0"/>
              <a:t>-FEMA, USDA, and others</a:t>
            </a:r>
          </a:p>
        </p:txBody>
      </p:sp>
      <p:pic>
        <p:nvPicPr>
          <p:cNvPr id="9" name="Picture Placeholder 8">
            <a:extLst>
              <a:ext uri="{FF2B5EF4-FFF2-40B4-BE49-F238E27FC236}">
                <a16:creationId xmlns:a16="http://schemas.microsoft.com/office/drawing/2014/main" id="{2655B3CB-9A0B-47DE-9966-9811E19E8C8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9161" b="19161"/>
          <a:stretch>
            <a:fillRect/>
          </a:stretch>
        </p:blipFill>
        <p:spPr/>
      </p:pic>
    </p:spTree>
    <p:extLst>
      <p:ext uri="{BB962C8B-B14F-4D97-AF65-F5344CB8AC3E}">
        <p14:creationId xmlns:p14="http://schemas.microsoft.com/office/powerpoint/2010/main" val="29685010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FF4516-2D06-46A5-9824-1D4B51F70808}"/>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p:cNvSpPr>
            <a:spLocks noGrp="1"/>
          </p:cNvSpPr>
          <p:nvPr>
            <p:ph type="title"/>
          </p:nvPr>
        </p:nvSpPr>
        <p:spPr>
          <a:xfrm>
            <a:off x="356840" y="187325"/>
            <a:ext cx="3932237" cy="1600200"/>
          </a:xfrm>
        </p:spPr>
        <p:txBody>
          <a:bodyPr/>
          <a:lstStyle/>
          <a:p>
            <a:r>
              <a:rPr lang="en-US" dirty="0">
                <a:latin typeface="Aharoni" panose="02010803020104030203" pitchFamily="2" charset="-79"/>
                <a:cs typeface="Aharoni" panose="02010803020104030203" pitchFamily="2" charset="-79"/>
              </a:rPr>
              <a:t>Technical Assistance and Collaboration</a:t>
            </a:r>
          </a:p>
        </p:txBody>
      </p:sp>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7785" r="7785"/>
          <a:stretch>
            <a:fillRect/>
          </a:stretch>
        </p:blipFill>
        <p:spPr>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 Placeholder 3"/>
          <p:cNvSpPr>
            <a:spLocks noGrp="1"/>
          </p:cNvSpPr>
          <p:nvPr>
            <p:ph type="body" sz="half" idx="2"/>
          </p:nvPr>
        </p:nvSpPr>
        <p:spPr>
          <a:xfrm>
            <a:off x="356840" y="1787525"/>
            <a:ext cx="4615210" cy="4546599"/>
          </a:xfrm>
        </p:spPr>
        <p:txBody>
          <a:bodyPr>
            <a:normAutofit/>
          </a:bodyPr>
          <a:lstStyle/>
          <a:p>
            <a:pPr>
              <a:lnSpc>
                <a:spcPct val="100000"/>
              </a:lnSpc>
            </a:pPr>
            <a:r>
              <a:rPr lang="en-US" sz="2000" dirty="0"/>
              <a:t>Working to serve the people of Umatilla County by:</a:t>
            </a:r>
          </a:p>
          <a:p>
            <a:pPr>
              <a:lnSpc>
                <a:spcPct val="100000"/>
              </a:lnSpc>
            </a:pPr>
            <a:endParaRPr lang="en-US" sz="2000" dirty="0"/>
          </a:p>
          <a:p>
            <a:pPr>
              <a:lnSpc>
                <a:spcPct val="100000"/>
              </a:lnSpc>
            </a:pPr>
            <a:r>
              <a:rPr lang="en-US" sz="2000" dirty="0"/>
              <a:t>-Performing Drone Mapping/Imagery Services</a:t>
            </a:r>
          </a:p>
          <a:p>
            <a:pPr>
              <a:lnSpc>
                <a:spcPct val="200000"/>
              </a:lnSpc>
            </a:pPr>
            <a:r>
              <a:rPr lang="en-US" sz="2000" dirty="0"/>
              <a:t>-Site Visit Consultations</a:t>
            </a:r>
          </a:p>
          <a:p>
            <a:pPr>
              <a:lnSpc>
                <a:spcPct val="200000"/>
              </a:lnSpc>
            </a:pPr>
            <a:r>
              <a:rPr lang="en-US" sz="2000" dirty="0"/>
              <a:t>-Contracted Project Management</a:t>
            </a:r>
          </a:p>
          <a:p>
            <a:pPr>
              <a:lnSpc>
                <a:spcPct val="200000"/>
              </a:lnSpc>
            </a:pPr>
            <a:r>
              <a:rPr lang="en-US" sz="2000" dirty="0"/>
              <a:t>-Flood Coordinator Contract with County</a:t>
            </a:r>
          </a:p>
          <a:p>
            <a:pPr>
              <a:lnSpc>
                <a:spcPct val="200000"/>
              </a:lnSpc>
            </a:pPr>
            <a:endParaRPr lang="en-US" sz="2000" dirty="0"/>
          </a:p>
        </p:txBody>
      </p:sp>
    </p:spTree>
    <p:extLst>
      <p:ext uri="{BB962C8B-B14F-4D97-AF65-F5344CB8AC3E}">
        <p14:creationId xmlns:p14="http://schemas.microsoft.com/office/powerpoint/2010/main" val="6763155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009405-3CEA-5799-F050-4649B76E4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921" y="0"/>
            <a:ext cx="7056158" cy="6858000"/>
          </a:xfrm>
          <a:prstGeom prst="rect">
            <a:avLst/>
          </a:prstGeom>
        </p:spPr>
      </p:pic>
      <p:cxnSp>
        <p:nvCxnSpPr>
          <p:cNvPr id="10" name="Straight Arrow Connector 9">
            <a:extLst>
              <a:ext uri="{FF2B5EF4-FFF2-40B4-BE49-F238E27FC236}">
                <a16:creationId xmlns:a16="http://schemas.microsoft.com/office/drawing/2014/main" id="{45AC8E4F-FF7E-2EA9-BC25-5424497C07DB}"/>
              </a:ext>
            </a:extLst>
          </p:cNvPr>
          <p:cNvCxnSpPr/>
          <p:nvPr/>
        </p:nvCxnSpPr>
        <p:spPr>
          <a:xfrm>
            <a:off x="2108200" y="973667"/>
            <a:ext cx="1439333" cy="4233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3865E78-4460-CDA0-C355-7F899471106B}"/>
              </a:ext>
            </a:extLst>
          </p:cNvPr>
          <p:cNvSpPr txBox="1"/>
          <p:nvPr/>
        </p:nvSpPr>
        <p:spPr>
          <a:xfrm>
            <a:off x="448733" y="736600"/>
            <a:ext cx="1625958" cy="1754326"/>
          </a:xfrm>
          <a:prstGeom prst="rect">
            <a:avLst/>
          </a:prstGeom>
          <a:noFill/>
        </p:spPr>
        <p:txBody>
          <a:bodyPr wrap="none" rtlCol="0">
            <a:spAutoFit/>
          </a:bodyPr>
          <a:lstStyle/>
          <a:p>
            <a:r>
              <a:rPr lang="en-US" dirty="0"/>
              <a:t>Irrigated Ag</a:t>
            </a:r>
          </a:p>
          <a:p>
            <a:r>
              <a:rPr lang="en-US" dirty="0"/>
              <a:t>Greenhouse Ag</a:t>
            </a:r>
          </a:p>
          <a:p>
            <a:r>
              <a:rPr lang="en-US" dirty="0"/>
              <a:t>Dairies</a:t>
            </a:r>
          </a:p>
          <a:p>
            <a:r>
              <a:rPr lang="en-US" dirty="0"/>
              <a:t>Industrial</a:t>
            </a:r>
          </a:p>
          <a:p>
            <a:r>
              <a:rPr lang="en-US" dirty="0"/>
              <a:t>CAFOs</a:t>
            </a:r>
          </a:p>
          <a:p>
            <a:r>
              <a:rPr lang="en-US" dirty="0"/>
              <a:t>Specialty Crops</a:t>
            </a:r>
          </a:p>
        </p:txBody>
      </p:sp>
      <p:cxnSp>
        <p:nvCxnSpPr>
          <p:cNvPr id="13" name="Straight Arrow Connector 12">
            <a:extLst>
              <a:ext uri="{FF2B5EF4-FFF2-40B4-BE49-F238E27FC236}">
                <a16:creationId xmlns:a16="http://schemas.microsoft.com/office/drawing/2014/main" id="{89C3A2F1-6E74-CDF9-1E48-68413A664D9B}"/>
              </a:ext>
            </a:extLst>
          </p:cNvPr>
          <p:cNvCxnSpPr/>
          <p:nvPr/>
        </p:nvCxnSpPr>
        <p:spPr>
          <a:xfrm flipH="1">
            <a:off x="5672667" y="237067"/>
            <a:ext cx="4588933" cy="8297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4FD2662-D176-5475-A4E8-DB0FCFA51299}"/>
              </a:ext>
            </a:extLst>
          </p:cNvPr>
          <p:cNvCxnSpPr>
            <a:cxnSpLocks/>
          </p:cNvCxnSpPr>
          <p:nvPr/>
        </p:nvCxnSpPr>
        <p:spPr>
          <a:xfrm>
            <a:off x="6434667" y="939800"/>
            <a:ext cx="270933" cy="10244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03D6694-5535-8B69-6A7D-C88CACC3ACF0}"/>
              </a:ext>
            </a:extLst>
          </p:cNvPr>
          <p:cNvCxnSpPr>
            <a:cxnSpLocks/>
          </p:cNvCxnSpPr>
          <p:nvPr/>
        </p:nvCxnSpPr>
        <p:spPr>
          <a:xfrm flipH="1">
            <a:off x="5283200" y="914400"/>
            <a:ext cx="1151467" cy="18626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C829BFA-31A5-E0C3-D0B0-7DDA50004133}"/>
              </a:ext>
            </a:extLst>
          </p:cNvPr>
          <p:cNvSpPr txBox="1"/>
          <p:nvPr/>
        </p:nvSpPr>
        <p:spPr>
          <a:xfrm>
            <a:off x="10304120" y="5602"/>
            <a:ext cx="1637756" cy="646331"/>
          </a:xfrm>
          <a:prstGeom prst="rect">
            <a:avLst/>
          </a:prstGeom>
          <a:noFill/>
        </p:spPr>
        <p:txBody>
          <a:bodyPr wrap="none" rtlCol="0">
            <a:spAutoFit/>
          </a:bodyPr>
          <a:lstStyle/>
          <a:p>
            <a:r>
              <a:rPr lang="en-US" dirty="0"/>
              <a:t>Dryland Ag</a:t>
            </a:r>
          </a:p>
          <a:p>
            <a:r>
              <a:rPr lang="en-US" dirty="0"/>
              <a:t>(wheat, canola)</a:t>
            </a:r>
          </a:p>
        </p:txBody>
      </p:sp>
      <p:cxnSp>
        <p:nvCxnSpPr>
          <p:cNvPr id="23" name="Straight Arrow Connector 22">
            <a:extLst>
              <a:ext uri="{FF2B5EF4-FFF2-40B4-BE49-F238E27FC236}">
                <a16:creationId xmlns:a16="http://schemas.microsoft.com/office/drawing/2014/main" id="{F823D9D3-2023-F420-2A99-F1F3D4700F32}"/>
              </a:ext>
            </a:extLst>
          </p:cNvPr>
          <p:cNvCxnSpPr>
            <a:cxnSpLocks/>
          </p:cNvCxnSpPr>
          <p:nvPr/>
        </p:nvCxnSpPr>
        <p:spPr>
          <a:xfrm flipH="1" flipV="1">
            <a:off x="7188200" y="423333"/>
            <a:ext cx="2895600" cy="13800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3B361F7-C5C0-858B-154B-7FF9D51ACBE3}"/>
              </a:ext>
            </a:extLst>
          </p:cNvPr>
          <p:cNvSpPr txBox="1"/>
          <p:nvPr/>
        </p:nvSpPr>
        <p:spPr>
          <a:xfrm>
            <a:off x="10137839" y="1613763"/>
            <a:ext cx="1660968" cy="1477328"/>
          </a:xfrm>
          <a:prstGeom prst="rect">
            <a:avLst/>
          </a:prstGeom>
          <a:noFill/>
        </p:spPr>
        <p:txBody>
          <a:bodyPr wrap="none" rtlCol="0">
            <a:spAutoFit/>
          </a:bodyPr>
          <a:lstStyle/>
          <a:p>
            <a:r>
              <a:rPr lang="en-US" dirty="0"/>
              <a:t>Viticulture</a:t>
            </a:r>
          </a:p>
          <a:p>
            <a:r>
              <a:rPr lang="en-US" dirty="0"/>
              <a:t>Orchards</a:t>
            </a:r>
          </a:p>
          <a:p>
            <a:r>
              <a:rPr lang="en-US" dirty="0"/>
              <a:t>Irrigated Ag</a:t>
            </a:r>
          </a:p>
          <a:p>
            <a:r>
              <a:rPr lang="en-US" dirty="0"/>
              <a:t>Greenhouse Ag</a:t>
            </a:r>
          </a:p>
          <a:p>
            <a:r>
              <a:rPr lang="en-US" dirty="0"/>
              <a:t>Specialty Crops</a:t>
            </a:r>
          </a:p>
        </p:txBody>
      </p:sp>
      <p:cxnSp>
        <p:nvCxnSpPr>
          <p:cNvPr id="31" name="Straight Arrow Connector 30">
            <a:extLst>
              <a:ext uri="{FF2B5EF4-FFF2-40B4-BE49-F238E27FC236}">
                <a16:creationId xmlns:a16="http://schemas.microsoft.com/office/drawing/2014/main" id="{A7F51BA9-8289-28BF-4B6A-18CCF4583F5F}"/>
              </a:ext>
            </a:extLst>
          </p:cNvPr>
          <p:cNvCxnSpPr>
            <a:cxnSpLocks/>
          </p:cNvCxnSpPr>
          <p:nvPr/>
        </p:nvCxnSpPr>
        <p:spPr>
          <a:xfrm flipV="1">
            <a:off x="1887880" y="3894666"/>
            <a:ext cx="3147266" cy="6096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4625F4B-B23A-AE46-89D5-83567468222E}"/>
              </a:ext>
            </a:extLst>
          </p:cNvPr>
          <p:cNvCxnSpPr>
            <a:cxnSpLocks/>
          </p:cNvCxnSpPr>
          <p:nvPr/>
        </p:nvCxnSpPr>
        <p:spPr>
          <a:xfrm flipV="1">
            <a:off x="3547533" y="2963334"/>
            <a:ext cx="2887134" cy="12174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A547E06-5B3C-966E-32FD-E9783F664316}"/>
              </a:ext>
            </a:extLst>
          </p:cNvPr>
          <p:cNvCxnSpPr/>
          <p:nvPr/>
        </p:nvCxnSpPr>
        <p:spPr>
          <a:xfrm flipV="1">
            <a:off x="3547533" y="2904930"/>
            <a:ext cx="762000" cy="12758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BA60F52-04F2-05F5-027A-C694569F0E9E}"/>
              </a:ext>
            </a:extLst>
          </p:cNvPr>
          <p:cNvCxnSpPr>
            <a:cxnSpLocks/>
          </p:cNvCxnSpPr>
          <p:nvPr/>
        </p:nvCxnSpPr>
        <p:spPr>
          <a:xfrm>
            <a:off x="3547533" y="4199466"/>
            <a:ext cx="1735667" cy="1294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5581F36-4F3E-EC19-8EC7-0E3EF518F377}"/>
              </a:ext>
            </a:extLst>
          </p:cNvPr>
          <p:cNvSpPr txBox="1"/>
          <p:nvPr/>
        </p:nvSpPr>
        <p:spPr>
          <a:xfrm>
            <a:off x="19275" y="4570673"/>
            <a:ext cx="2634376" cy="923330"/>
          </a:xfrm>
          <a:prstGeom prst="rect">
            <a:avLst/>
          </a:prstGeom>
          <a:noFill/>
        </p:spPr>
        <p:txBody>
          <a:bodyPr wrap="none" rtlCol="0">
            <a:spAutoFit/>
          </a:bodyPr>
          <a:lstStyle/>
          <a:p>
            <a:r>
              <a:rPr lang="en-US" dirty="0"/>
              <a:t>Rangeland and Pasture</a:t>
            </a:r>
          </a:p>
          <a:p>
            <a:r>
              <a:rPr lang="en-US" dirty="0"/>
              <a:t>(cattle, sheep, goats)</a:t>
            </a:r>
          </a:p>
          <a:p>
            <a:r>
              <a:rPr lang="en-US" dirty="0"/>
              <a:t>Irrigated Alfalfa/Grass Hay</a:t>
            </a:r>
          </a:p>
        </p:txBody>
      </p:sp>
      <p:sp>
        <p:nvSpPr>
          <p:cNvPr id="3" name="Freeform: Shape 2">
            <a:extLst>
              <a:ext uri="{FF2B5EF4-FFF2-40B4-BE49-F238E27FC236}">
                <a16:creationId xmlns:a16="http://schemas.microsoft.com/office/drawing/2014/main" id="{6AC27434-D996-FAC8-2444-C77DD9D82838}"/>
              </a:ext>
            </a:extLst>
          </p:cNvPr>
          <p:cNvSpPr/>
          <p:nvPr/>
        </p:nvSpPr>
        <p:spPr>
          <a:xfrm>
            <a:off x="2912533" y="787400"/>
            <a:ext cx="2497667" cy="1652794"/>
          </a:xfrm>
          <a:custGeom>
            <a:avLst/>
            <a:gdLst>
              <a:gd name="connsiteX0" fmla="*/ 2497667 w 2497667"/>
              <a:gd name="connsiteY0" fmla="*/ 1540933 h 1652794"/>
              <a:gd name="connsiteX1" fmla="*/ 2413000 w 2497667"/>
              <a:gd name="connsiteY1" fmla="*/ 1566333 h 1652794"/>
              <a:gd name="connsiteX2" fmla="*/ 2362200 w 2497667"/>
              <a:gd name="connsiteY2" fmla="*/ 1625600 h 1652794"/>
              <a:gd name="connsiteX3" fmla="*/ 2175934 w 2497667"/>
              <a:gd name="connsiteY3" fmla="*/ 1634067 h 1652794"/>
              <a:gd name="connsiteX4" fmla="*/ 1947334 w 2497667"/>
              <a:gd name="connsiteY4" fmla="*/ 1634067 h 1652794"/>
              <a:gd name="connsiteX5" fmla="*/ 1930400 w 2497667"/>
              <a:gd name="connsiteY5" fmla="*/ 1600200 h 1652794"/>
              <a:gd name="connsiteX6" fmla="*/ 1921934 w 2497667"/>
              <a:gd name="connsiteY6" fmla="*/ 1574800 h 1652794"/>
              <a:gd name="connsiteX7" fmla="*/ 1888067 w 2497667"/>
              <a:gd name="connsiteY7" fmla="*/ 1566333 h 1652794"/>
              <a:gd name="connsiteX8" fmla="*/ 1769534 w 2497667"/>
              <a:gd name="connsiteY8" fmla="*/ 1549400 h 1652794"/>
              <a:gd name="connsiteX9" fmla="*/ 1684867 w 2497667"/>
              <a:gd name="connsiteY9" fmla="*/ 1507067 h 1652794"/>
              <a:gd name="connsiteX10" fmla="*/ 1574800 w 2497667"/>
              <a:gd name="connsiteY10" fmla="*/ 1490133 h 1652794"/>
              <a:gd name="connsiteX11" fmla="*/ 1473200 w 2497667"/>
              <a:gd name="connsiteY11" fmla="*/ 1464733 h 1652794"/>
              <a:gd name="connsiteX12" fmla="*/ 1430867 w 2497667"/>
              <a:gd name="connsiteY12" fmla="*/ 1439333 h 1652794"/>
              <a:gd name="connsiteX13" fmla="*/ 1371600 w 2497667"/>
              <a:gd name="connsiteY13" fmla="*/ 1430867 h 1652794"/>
              <a:gd name="connsiteX14" fmla="*/ 1337734 w 2497667"/>
              <a:gd name="connsiteY14" fmla="*/ 1422400 h 1652794"/>
              <a:gd name="connsiteX15" fmla="*/ 1320800 w 2497667"/>
              <a:gd name="connsiteY15" fmla="*/ 1405467 h 1652794"/>
              <a:gd name="connsiteX16" fmla="*/ 1253067 w 2497667"/>
              <a:gd name="connsiteY16" fmla="*/ 1363133 h 1652794"/>
              <a:gd name="connsiteX17" fmla="*/ 1176867 w 2497667"/>
              <a:gd name="connsiteY17" fmla="*/ 1337733 h 1652794"/>
              <a:gd name="connsiteX18" fmla="*/ 1143000 w 2497667"/>
              <a:gd name="connsiteY18" fmla="*/ 1312333 h 1652794"/>
              <a:gd name="connsiteX19" fmla="*/ 1117600 w 2497667"/>
              <a:gd name="connsiteY19" fmla="*/ 1303867 h 1652794"/>
              <a:gd name="connsiteX20" fmla="*/ 1083734 w 2497667"/>
              <a:gd name="connsiteY20" fmla="*/ 1270000 h 1652794"/>
              <a:gd name="connsiteX21" fmla="*/ 1049867 w 2497667"/>
              <a:gd name="connsiteY21" fmla="*/ 1253067 h 1652794"/>
              <a:gd name="connsiteX22" fmla="*/ 1016000 w 2497667"/>
              <a:gd name="connsiteY22" fmla="*/ 1227667 h 1652794"/>
              <a:gd name="connsiteX23" fmla="*/ 973667 w 2497667"/>
              <a:gd name="connsiteY23" fmla="*/ 1168400 h 1652794"/>
              <a:gd name="connsiteX24" fmla="*/ 948267 w 2497667"/>
              <a:gd name="connsiteY24" fmla="*/ 1159933 h 1652794"/>
              <a:gd name="connsiteX25" fmla="*/ 939800 w 2497667"/>
              <a:gd name="connsiteY25" fmla="*/ 1134533 h 1652794"/>
              <a:gd name="connsiteX26" fmla="*/ 914400 w 2497667"/>
              <a:gd name="connsiteY26" fmla="*/ 1100667 h 1652794"/>
              <a:gd name="connsiteX27" fmla="*/ 897467 w 2497667"/>
              <a:gd name="connsiteY27" fmla="*/ 1075267 h 1652794"/>
              <a:gd name="connsiteX28" fmla="*/ 880534 w 2497667"/>
              <a:gd name="connsiteY28" fmla="*/ 1041400 h 1652794"/>
              <a:gd name="connsiteX29" fmla="*/ 838200 w 2497667"/>
              <a:gd name="connsiteY29" fmla="*/ 1007533 h 1652794"/>
              <a:gd name="connsiteX30" fmla="*/ 829734 w 2497667"/>
              <a:gd name="connsiteY30" fmla="*/ 973667 h 1652794"/>
              <a:gd name="connsiteX31" fmla="*/ 821267 w 2497667"/>
              <a:gd name="connsiteY31" fmla="*/ 931333 h 1652794"/>
              <a:gd name="connsiteX32" fmla="*/ 812800 w 2497667"/>
              <a:gd name="connsiteY32" fmla="*/ 905933 h 1652794"/>
              <a:gd name="connsiteX33" fmla="*/ 770467 w 2497667"/>
              <a:gd name="connsiteY33" fmla="*/ 880533 h 1652794"/>
              <a:gd name="connsiteX34" fmla="*/ 668867 w 2497667"/>
              <a:gd name="connsiteY34" fmla="*/ 846667 h 1652794"/>
              <a:gd name="connsiteX35" fmla="*/ 626534 w 2497667"/>
              <a:gd name="connsiteY35" fmla="*/ 770467 h 1652794"/>
              <a:gd name="connsiteX36" fmla="*/ 592667 w 2497667"/>
              <a:gd name="connsiteY36" fmla="*/ 745067 h 1652794"/>
              <a:gd name="connsiteX37" fmla="*/ 567267 w 2497667"/>
              <a:gd name="connsiteY37" fmla="*/ 711200 h 1652794"/>
              <a:gd name="connsiteX38" fmla="*/ 541867 w 2497667"/>
              <a:gd name="connsiteY38" fmla="*/ 694267 h 1652794"/>
              <a:gd name="connsiteX39" fmla="*/ 516467 w 2497667"/>
              <a:gd name="connsiteY39" fmla="*/ 685800 h 1652794"/>
              <a:gd name="connsiteX40" fmla="*/ 389467 w 2497667"/>
              <a:gd name="connsiteY40" fmla="*/ 668867 h 1652794"/>
              <a:gd name="connsiteX41" fmla="*/ 372534 w 2497667"/>
              <a:gd name="connsiteY41" fmla="*/ 626533 h 1652794"/>
              <a:gd name="connsiteX42" fmla="*/ 338667 w 2497667"/>
              <a:gd name="connsiteY42" fmla="*/ 550333 h 1652794"/>
              <a:gd name="connsiteX43" fmla="*/ 313267 w 2497667"/>
              <a:gd name="connsiteY43" fmla="*/ 499533 h 1652794"/>
              <a:gd name="connsiteX44" fmla="*/ 237067 w 2497667"/>
              <a:gd name="connsiteY44" fmla="*/ 465667 h 1652794"/>
              <a:gd name="connsiteX45" fmla="*/ 211667 w 2497667"/>
              <a:gd name="connsiteY45" fmla="*/ 448733 h 1652794"/>
              <a:gd name="connsiteX46" fmla="*/ 186267 w 2497667"/>
              <a:gd name="connsiteY46" fmla="*/ 423333 h 1652794"/>
              <a:gd name="connsiteX47" fmla="*/ 143934 w 2497667"/>
              <a:gd name="connsiteY47" fmla="*/ 414867 h 1652794"/>
              <a:gd name="connsiteX48" fmla="*/ 118534 w 2497667"/>
              <a:gd name="connsiteY48" fmla="*/ 406400 h 1652794"/>
              <a:gd name="connsiteX49" fmla="*/ 101600 w 2497667"/>
              <a:gd name="connsiteY49" fmla="*/ 254000 h 1652794"/>
              <a:gd name="connsiteX50" fmla="*/ 76200 w 2497667"/>
              <a:gd name="connsiteY50" fmla="*/ 220133 h 1652794"/>
              <a:gd name="connsiteX51" fmla="*/ 67734 w 2497667"/>
              <a:gd name="connsiteY51" fmla="*/ 194733 h 1652794"/>
              <a:gd name="connsiteX52" fmla="*/ 33867 w 2497667"/>
              <a:gd name="connsiteY52" fmla="*/ 33867 h 1652794"/>
              <a:gd name="connsiteX53" fmla="*/ 0 w 2497667"/>
              <a:gd name="connsiteY53" fmla="*/ 0 h 165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97667" h="1652794">
                <a:moveTo>
                  <a:pt x="2497667" y="1540933"/>
                </a:moveTo>
                <a:cubicBezTo>
                  <a:pt x="2473991" y="1545668"/>
                  <a:pt x="2433251" y="1551145"/>
                  <a:pt x="2413000" y="1566333"/>
                </a:cubicBezTo>
                <a:cubicBezTo>
                  <a:pt x="2407560" y="1570413"/>
                  <a:pt x="2374546" y="1623625"/>
                  <a:pt x="2362200" y="1625600"/>
                </a:cubicBezTo>
                <a:cubicBezTo>
                  <a:pt x="2300828" y="1635420"/>
                  <a:pt x="2238023" y="1631245"/>
                  <a:pt x="2175934" y="1634067"/>
                </a:cubicBezTo>
                <a:cubicBezTo>
                  <a:pt x="2055892" y="1664077"/>
                  <a:pt x="2131345" y="1653436"/>
                  <a:pt x="1947334" y="1634067"/>
                </a:cubicBezTo>
                <a:cubicBezTo>
                  <a:pt x="1941689" y="1622778"/>
                  <a:pt x="1935372" y="1611801"/>
                  <a:pt x="1930400" y="1600200"/>
                </a:cubicBezTo>
                <a:cubicBezTo>
                  <a:pt x="1926884" y="1591997"/>
                  <a:pt x="1928903" y="1580375"/>
                  <a:pt x="1921934" y="1574800"/>
                </a:cubicBezTo>
                <a:cubicBezTo>
                  <a:pt x="1912848" y="1567531"/>
                  <a:pt x="1899256" y="1569530"/>
                  <a:pt x="1888067" y="1566333"/>
                </a:cubicBezTo>
                <a:cubicBezTo>
                  <a:pt x="1819661" y="1546789"/>
                  <a:pt x="1918475" y="1562941"/>
                  <a:pt x="1769534" y="1549400"/>
                </a:cubicBezTo>
                <a:cubicBezTo>
                  <a:pt x="1743524" y="1533794"/>
                  <a:pt x="1715368" y="1513845"/>
                  <a:pt x="1684867" y="1507067"/>
                </a:cubicBezTo>
                <a:cubicBezTo>
                  <a:pt x="1648630" y="1499014"/>
                  <a:pt x="1611200" y="1497413"/>
                  <a:pt x="1574800" y="1490133"/>
                </a:cubicBezTo>
                <a:cubicBezTo>
                  <a:pt x="1540569" y="1483287"/>
                  <a:pt x="1473200" y="1464733"/>
                  <a:pt x="1473200" y="1464733"/>
                </a:cubicBezTo>
                <a:cubicBezTo>
                  <a:pt x="1459089" y="1456266"/>
                  <a:pt x="1446479" y="1444537"/>
                  <a:pt x="1430867" y="1439333"/>
                </a:cubicBezTo>
                <a:cubicBezTo>
                  <a:pt x="1411935" y="1433022"/>
                  <a:pt x="1391234" y="1434437"/>
                  <a:pt x="1371600" y="1430867"/>
                </a:cubicBezTo>
                <a:cubicBezTo>
                  <a:pt x="1360152" y="1428785"/>
                  <a:pt x="1349023" y="1425222"/>
                  <a:pt x="1337734" y="1422400"/>
                </a:cubicBezTo>
                <a:cubicBezTo>
                  <a:pt x="1332089" y="1416756"/>
                  <a:pt x="1326932" y="1410577"/>
                  <a:pt x="1320800" y="1405467"/>
                </a:cubicBezTo>
                <a:cubicBezTo>
                  <a:pt x="1298366" y="1386772"/>
                  <a:pt x="1280299" y="1373607"/>
                  <a:pt x="1253067" y="1363133"/>
                </a:cubicBezTo>
                <a:cubicBezTo>
                  <a:pt x="1228078" y="1353522"/>
                  <a:pt x="1176867" y="1337733"/>
                  <a:pt x="1176867" y="1337733"/>
                </a:cubicBezTo>
                <a:cubicBezTo>
                  <a:pt x="1165578" y="1329266"/>
                  <a:pt x="1155252" y="1319334"/>
                  <a:pt x="1143000" y="1312333"/>
                </a:cubicBezTo>
                <a:cubicBezTo>
                  <a:pt x="1135251" y="1307905"/>
                  <a:pt x="1124862" y="1309054"/>
                  <a:pt x="1117600" y="1303867"/>
                </a:cubicBezTo>
                <a:cubicBezTo>
                  <a:pt x="1104609" y="1294588"/>
                  <a:pt x="1096506" y="1279579"/>
                  <a:pt x="1083734" y="1270000"/>
                </a:cubicBezTo>
                <a:cubicBezTo>
                  <a:pt x="1073637" y="1262427"/>
                  <a:pt x="1060570" y="1259756"/>
                  <a:pt x="1049867" y="1253067"/>
                </a:cubicBezTo>
                <a:cubicBezTo>
                  <a:pt x="1037901" y="1245588"/>
                  <a:pt x="1027289" y="1236134"/>
                  <a:pt x="1016000" y="1227667"/>
                </a:cubicBezTo>
                <a:cubicBezTo>
                  <a:pt x="1008278" y="1216084"/>
                  <a:pt x="981544" y="1174964"/>
                  <a:pt x="973667" y="1168400"/>
                </a:cubicBezTo>
                <a:cubicBezTo>
                  <a:pt x="966811" y="1162687"/>
                  <a:pt x="956734" y="1162755"/>
                  <a:pt x="948267" y="1159933"/>
                </a:cubicBezTo>
                <a:cubicBezTo>
                  <a:pt x="945445" y="1151466"/>
                  <a:pt x="944228" y="1142282"/>
                  <a:pt x="939800" y="1134533"/>
                </a:cubicBezTo>
                <a:cubicBezTo>
                  <a:pt x="932799" y="1122281"/>
                  <a:pt x="922602" y="1112150"/>
                  <a:pt x="914400" y="1100667"/>
                </a:cubicBezTo>
                <a:cubicBezTo>
                  <a:pt x="908486" y="1092387"/>
                  <a:pt x="902515" y="1084102"/>
                  <a:pt x="897467" y="1075267"/>
                </a:cubicBezTo>
                <a:cubicBezTo>
                  <a:pt x="891205" y="1064308"/>
                  <a:pt x="887535" y="1051902"/>
                  <a:pt x="880534" y="1041400"/>
                </a:cubicBezTo>
                <a:cubicBezTo>
                  <a:pt x="870884" y="1026925"/>
                  <a:pt x="851784" y="1016589"/>
                  <a:pt x="838200" y="1007533"/>
                </a:cubicBezTo>
                <a:cubicBezTo>
                  <a:pt x="835378" y="996244"/>
                  <a:pt x="832258" y="985026"/>
                  <a:pt x="829734" y="973667"/>
                </a:cubicBezTo>
                <a:cubicBezTo>
                  <a:pt x="826612" y="959619"/>
                  <a:pt x="824757" y="945294"/>
                  <a:pt x="821267" y="931333"/>
                </a:cubicBezTo>
                <a:cubicBezTo>
                  <a:pt x="819102" y="922675"/>
                  <a:pt x="819111" y="912244"/>
                  <a:pt x="812800" y="905933"/>
                </a:cubicBezTo>
                <a:cubicBezTo>
                  <a:pt x="801164" y="894297"/>
                  <a:pt x="784852" y="888525"/>
                  <a:pt x="770467" y="880533"/>
                </a:cubicBezTo>
                <a:cubicBezTo>
                  <a:pt x="725729" y="855678"/>
                  <a:pt x="730509" y="862077"/>
                  <a:pt x="668867" y="846667"/>
                </a:cubicBezTo>
                <a:cubicBezTo>
                  <a:pt x="589147" y="766947"/>
                  <a:pt x="709414" y="894787"/>
                  <a:pt x="626534" y="770467"/>
                </a:cubicBezTo>
                <a:cubicBezTo>
                  <a:pt x="618707" y="758726"/>
                  <a:pt x="602645" y="755045"/>
                  <a:pt x="592667" y="745067"/>
                </a:cubicBezTo>
                <a:cubicBezTo>
                  <a:pt x="582689" y="735089"/>
                  <a:pt x="577245" y="721178"/>
                  <a:pt x="567267" y="711200"/>
                </a:cubicBezTo>
                <a:cubicBezTo>
                  <a:pt x="560072" y="704005"/>
                  <a:pt x="550968" y="698818"/>
                  <a:pt x="541867" y="694267"/>
                </a:cubicBezTo>
                <a:cubicBezTo>
                  <a:pt x="533885" y="690276"/>
                  <a:pt x="525270" y="687267"/>
                  <a:pt x="516467" y="685800"/>
                </a:cubicBezTo>
                <a:cubicBezTo>
                  <a:pt x="474340" y="678779"/>
                  <a:pt x="431800" y="674511"/>
                  <a:pt x="389467" y="668867"/>
                </a:cubicBezTo>
                <a:cubicBezTo>
                  <a:pt x="383823" y="654756"/>
                  <a:pt x="378707" y="640421"/>
                  <a:pt x="372534" y="626533"/>
                </a:cubicBezTo>
                <a:cubicBezTo>
                  <a:pt x="341738" y="557244"/>
                  <a:pt x="368794" y="630672"/>
                  <a:pt x="338667" y="550333"/>
                </a:cubicBezTo>
                <a:cubicBezTo>
                  <a:pt x="331649" y="531619"/>
                  <a:pt x="329829" y="513729"/>
                  <a:pt x="313267" y="499533"/>
                </a:cubicBezTo>
                <a:cubicBezTo>
                  <a:pt x="283110" y="473684"/>
                  <a:pt x="271233" y="474208"/>
                  <a:pt x="237067" y="465667"/>
                </a:cubicBezTo>
                <a:cubicBezTo>
                  <a:pt x="228600" y="460022"/>
                  <a:pt x="219484" y="455247"/>
                  <a:pt x="211667" y="448733"/>
                </a:cubicBezTo>
                <a:cubicBezTo>
                  <a:pt x="202469" y="441068"/>
                  <a:pt x="196977" y="428688"/>
                  <a:pt x="186267" y="423333"/>
                </a:cubicBezTo>
                <a:cubicBezTo>
                  <a:pt x="173396" y="416897"/>
                  <a:pt x="157895" y="418357"/>
                  <a:pt x="143934" y="414867"/>
                </a:cubicBezTo>
                <a:cubicBezTo>
                  <a:pt x="135276" y="412702"/>
                  <a:pt x="127001" y="409222"/>
                  <a:pt x="118534" y="406400"/>
                </a:cubicBezTo>
                <a:cubicBezTo>
                  <a:pt x="112889" y="355600"/>
                  <a:pt x="112928" y="303842"/>
                  <a:pt x="101600" y="254000"/>
                </a:cubicBezTo>
                <a:cubicBezTo>
                  <a:pt x="98473" y="240240"/>
                  <a:pt x="83201" y="232385"/>
                  <a:pt x="76200" y="220133"/>
                </a:cubicBezTo>
                <a:cubicBezTo>
                  <a:pt x="71772" y="212384"/>
                  <a:pt x="70556" y="203200"/>
                  <a:pt x="67734" y="194733"/>
                </a:cubicBezTo>
                <a:cubicBezTo>
                  <a:pt x="55589" y="426"/>
                  <a:pt x="92035" y="103669"/>
                  <a:pt x="33867" y="33867"/>
                </a:cubicBezTo>
                <a:cubicBezTo>
                  <a:pt x="4676" y="-1163"/>
                  <a:pt x="31467" y="15733"/>
                  <a:pt x="0" y="0"/>
                </a:cubicBezTo>
              </a:path>
            </a:pathLst>
          </a:custGeom>
          <a:noFill/>
          <a:ln w="28575"/>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EA0C1FA2-3CF2-3547-A0FC-88B06C4D6455}"/>
              </a:ext>
            </a:extLst>
          </p:cNvPr>
          <p:cNvSpPr/>
          <p:nvPr/>
        </p:nvSpPr>
        <p:spPr>
          <a:xfrm>
            <a:off x="5935133" y="1862635"/>
            <a:ext cx="2937934" cy="457232"/>
          </a:xfrm>
          <a:custGeom>
            <a:avLst/>
            <a:gdLst>
              <a:gd name="connsiteX0" fmla="*/ 0 w 2937934"/>
              <a:gd name="connsiteY0" fmla="*/ 431832 h 457232"/>
              <a:gd name="connsiteX1" fmla="*/ 457200 w 2937934"/>
              <a:gd name="connsiteY1" fmla="*/ 440298 h 457232"/>
              <a:gd name="connsiteX2" fmla="*/ 491067 w 2937934"/>
              <a:gd name="connsiteY2" fmla="*/ 448765 h 457232"/>
              <a:gd name="connsiteX3" fmla="*/ 550334 w 2937934"/>
              <a:gd name="connsiteY3" fmla="*/ 457232 h 457232"/>
              <a:gd name="connsiteX4" fmla="*/ 872067 w 2937934"/>
              <a:gd name="connsiteY4" fmla="*/ 448765 h 457232"/>
              <a:gd name="connsiteX5" fmla="*/ 931334 w 2937934"/>
              <a:gd name="connsiteY5" fmla="*/ 414898 h 457232"/>
              <a:gd name="connsiteX6" fmla="*/ 1024467 w 2937934"/>
              <a:gd name="connsiteY6" fmla="*/ 389498 h 457232"/>
              <a:gd name="connsiteX7" fmla="*/ 1083734 w 2937934"/>
              <a:gd name="connsiteY7" fmla="*/ 372565 h 457232"/>
              <a:gd name="connsiteX8" fmla="*/ 1151467 w 2937934"/>
              <a:gd name="connsiteY8" fmla="*/ 355632 h 457232"/>
              <a:gd name="connsiteX9" fmla="*/ 1185334 w 2937934"/>
              <a:gd name="connsiteY9" fmla="*/ 338698 h 457232"/>
              <a:gd name="connsiteX10" fmla="*/ 1261534 w 2937934"/>
              <a:gd name="connsiteY10" fmla="*/ 296365 h 457232"/>
              <a:gd name="connsiteX11" fmla="*/ 1490134 w 2937934"/>
              <a:gd name="connsiteY11" fmla="*/ 270965 h 457232"/>
              <a:gd name="connsiteX12" fmla="*/ 1634067 w 2937934"/>
              <a:gd name="connsiteY12" fmla="*/ 245565 h 457232"/>
              <a:gd name="connsiteX13" fmla="*/ 1659467 w 2937934"/>
              <a:gd name="connsiteY13" fmla="*/ 237098 h 457232"/>
              <a:gd name="connsiteX14" fmla="*/ 1710267 w 2937934"/>
              <a:gd name="connsiteY14" fmla="*/ 194765 h 457232"/>
              <a:gd name="connsiteX15" fmla="*/ 1735667 w 2937934"/>
              <a:gd name="connsiteY15" fmla="*/ 186298 h 457232"/>
              <a:gd name="connsiteX16" fmla="*/ 1769534 w 2937934"/>
              <a:gd name="connsiteY16" fmla="*/ 152432 h 457232"/>
              <a:gd name="connsiteX17" fmla="*/ 1837267 w 2937934"/>
              <a:gd name="connsiteY17" fmla="*/ 127032 h 457232"/>
              <a:gd name="connsiteX18" fmla="*/ 1871134 w 2937934"/>
              <a:gd name="connsiteY18" fmla="*/ 110098 h 457232"/>
              <a:gd name="connsiteX19" fmla="*/ 1905000 w 2937934"/>
              <a:gd name="connsiteY19" fmla="*/ 101632 h 457232"/>
              <a:gd name="connsiteX20" fmla="*/ 1930400 w 2937934"/>
              <a:gd name="connsiteY20" fmla="*/ 93165 h 457232"/>
              <a:gd name="connsiteX21" fmla="*/ 2573867 w 2937934"/>
              <a:gd name="connsiteY21" fmla="*/ 93165 h 457232"/>
              <a:gd name="connsiteX22" fmla="*/ 2607734 w 2937934"/>
              <a:gd name="connsiteY22" fmla="*/ 84698 h 457232"/>
              <a:gd name="connsiteX23" fmla="*/ 2794000 w 2937934"/>
              <a:gd name="connsiteY23" fmla="*/ 67765 h 457232"/>
              <a:gd name="connsiteX24" fmla="*/ 2870200 w 2937934"/>
              <a:gd name="connsiteY24" fmla="*/ 25432 h 457232"/>
              <a:gd name="connsiteX25" fmla="*/ 2904067 w 2937934"/>
              <a:gd name="connsiteY25" fmla="*/ 16965 h 457232"/>
              <a:gd name="connsiteX26" fmla="*/ 2937934 w 2937934"/>
              <a:gd name="connsiteY26" fmla="*/ 32 h 45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37934" h="457232">
                <a:moveTo>
                  <a:pt x="0" y="431832"/>
                </a:moveTo>
                <a:lnTo>
                  <a:pt x="457200" y="440298"/>
                </a:lnTo>
                <a:cubicBezTo>
                  <a:pt x="468830" y="440699"/>
                  <a:pt x="479618" y="446683"/>
                  <a:pt x="491067" y="448765"/>
                </a:cubicBezTo>
                <a:cubicBezTo>
                  <a:pt x="510701" y="452335"/>
                  <a:pt x="530578" y="454410"/>
                  <a:pt x="550334" y="457232"/>
                </a:cubicBezTo>
                <a:cubicBezTo>
                  <a:pt x="657578" y="454410"/>
                  <a:pt x="765442" y="460612"/>
                  <a:pt x="872067" y="448765"/>
                </a:cubicBezTo>
                <a:cubicBezTo>
                  <a:pt x="894681" y="446252"/>
                  <a:pt x="910675" y="424433"/>
                  <a:pt x="931334" y="414898"/>
                </a:cubicBezTo>
                <a:cubicBezTo>
                  <a:pt x="974261" y="395085"/>
                  <a:pt x="981985" y="400118"/>
                  <a:pt x="1024467" y="389498"/>
                </a:cubicBezTo>
                <a:cubicBezTo>
                  <a:pt x="1044400" y="384515"/>
                  <a:pt x="1063882" y="377859"/>
                  <a:pt x="1083734" y="372565"/>
                </a:cubicBezTo>
                <a:cubicBezTo>
                  <a:pt x="1106221" y="366569"/>
                  <a:pt x="1128889" y="361276"/>
                  <a:pt x="1151467" y="355632"/>
                </a:cubicBezTo>
                <a:cubicBezTo>
                  <a:pt x="1162756" y="349987"/>
                  <a:pt x="1174511" y="345192"/>
                  <a:pt x="1185334" y="338698"/>
                </a:cubicBezTo>
                <a:cubicBezTo>
                  <a:pt x="1208182" y="324989"/>
                  <a:pt x="1232341" y="300257"/>
                  <a:pt x="1261534" y="296365"/>
                </a:cubicBezTo>
                <a:cubicBezTo>
                  <a:pt x="1337530" y="286232"/>
                  <a:pt x="1414087" y="280714"/>
                  <a:pt x="1490134" y="270965"/>
                </a:cubicBezTo>
                <a:cubicBezTo>
                  <a:pt x="1494934" y="270350"/>
                  <a:pt x="1604589" y="252935"/>
                  <a:pt x="1634067" y="245565"/>
                </a:cubicBezTo>
                <a:cubicBezTo>
                  <a:pt x="1642725" y="243400"/>
                  <a:pt x="1651000" y="239920"/>
                  <a:pt x="1659467" y="237098"/>
                </a:cubicBezTo>
                <a:cubicBezTo>
                  <a:pt x="1678193" y="218372"/>
                  <a:pt x="1686691" y="206553"/>
                  <a:pt x="1710267" y="194765"/>
                </a:cubicBezTo>
                <a:cubicBezTo>
                  <a:pt x="1718249" y="190774"/>
                  <a:pt x="1727200" y="189120"/>
                  <a:pt x="1735667" y="186298"/>
                </a:cubicBezTo>
                <a:cubicBezTo>
                  <a:pt x="1746956" y="175009"/>
                  <a:pt x="1755744" y="160476"/>
                  <a:pt x="1769534" y="152432"/>
                </a:cubicBezTo>
                <a:cubicBezTo>
                  <a:pt x="1790362" y="140282"/>
                  <a:pt x="1815009" y="136306"/>
                  <a:pt x="1837267" y="127032"/>
                </a:cubicBezTo>
                <a:cubicBezTo>
                  <a:pt x="1848918" y="122177"/>
                  <a:pt x="1859316" y="114530"/>
                  <a:pt x="1871134" y="110098"/>
                </a:cubicBezTo>
                <a:cubicBezTo>
                  <a:pt x="1882029" y="106012"/>
                  <a:pt x="1893812" y="104829"/>
                  <a:pt x="1905000" y="101632"/>
                </a:cubicBezTo>
                <a:cubicBezTo>
                  <a:pt x="1913581" y="99180"/>
                  <a:pt x="1921933" y="95987"/>
                  <a:pt x="1930400" y="93165"/>
                </a:cubicBezTo>
                <a:cubicBezTo>
                  <a:pt x="2218429" y="99427"/>
                  <a:pt x="2311515" y="108598"/>
                  <a:pt x="2573867" y="93165"/>
                </a:cubicBezTo>
                <a:cubicBezTo>
                  <a:pt x="2585483" y="92482"/>
                  <a:pt x="2596174" y="86032"/>
                  <a:pt x="2607734" y="84698"/>
                </a:cubicBezTo>
                <a:cubicBezTo>
                  <a:pt x="2669668" y="77552"/>
                  <a:pt x="2731911" y="73409"/>
                  <a:pt x="2794000" y="67765"/>
                </a:cubicBezTo>
                <a:cubicBezTo>
                  <a:pt x="2823079" y="48380"/>
                  <a:pt x="2832762" y="40407"/>
                  <a:pt x="2870200" y="25432"/>
                </a:cubicBezTo>
                <a:cubicBezTo>
                  <a:pt x="2881004" y="21110"/>
                  <a:pt x="2892778" y="19787"/>
                  <a:pt x="2904067" y="16965"/>
                </a:cubicBezTo>
                <a:cubicBezTo>
                  <a:pt x="2931815" y="-1534"/>
                  <a:pt x="2919291" y="32"/>
                  <a:pt x="2937934" y="32"/>
                </a:cubicBezTo>
              </a:path>
            </a:pathLst>
          </a:custGeom>
          <a:noFill/>
          <a:ln w="28575"/>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D961796B-39D5-02F4-8AC0-CCA1074BC273}"/>
              </a:ext>
            </a:extLst>
          </p:cNvPr>
          <p:cNvSpPr/>
          <p:nvPr/>
        </p:nvSpPr>
        <p:spPr>
          <a:xfrm>
            <a:off x="5435600" y="2345267"/>
            <a:ext cx="1888067" cy="1354666"/>
          </a:xfrm>
          <a:custGeom>
            <a:avLst/>
            <a:gdLst>
              <a:gd name="connsiteX0" fmla="*/ 0 w 1888067"/>
              <a:gd name="connsiteY0" fmla="*/ 0 h 1354666"/>
              <a:gd name="connsiteX1" fmla="*/ 16933 w 1888067"/>
              <a:gd name="connsiteY1" fmla="*/ 59266 h 1354666"/>
              <a:gd name="connsiteX2" fmla="*/ 25400 w 1888067"/>
              <a:gd name="connsiteY2" fmla="*/ 84666 h 1354666"/>
              <a:gd name="connsiteX3" fmla="*/ 67733 w 1888067"/>
              <a:gd name="connsiteY3" fmla="*/ 127000 h 1354666"/>
              <a:gd name="connsiteX4" fmla="*/ 101600 w 1888067"/>
              <a:gd name="connsiteY4" fmla="*/ 160866 h 1354666"/>
              <a:gd name="connsiteX5" fmla="*/ 127000 w 1888067"/>
              <a:gd name="connsiteY5" fmla="*/ 211666 h 1354666"/>
              <a:gd name="connsiteX6" fmla="*/ 177800 w 1888067"/>
              <a:gd name="connsiteY6" fmla="*/ 279400 h 1354666"/>
              <a:gd name="connsiteX7" fmla="*/ 194733 w 1888067"/>
              <a:gd name="connsiteY7" fmla="*/ 304800 h 1354666"/>
              <a:gd name="connsiteX8" fmla="*/ 220133 w 1888067"/>
              <a:gd name="connsiteY8" fmla="*/ 338666 h 1354666"/>
              <a:gd name="connsiteX9" fmla="*/ 245533 w 1888067"/>
              <a:gd name="connsiteY9" fmla="*/ 431800 h 1354666"/>
              <a:gd name="connsiteX10" fmla="*/ 262467 w 1888067"/>
              <a:gd name="connsiteY10" fmla="*/ 457200 h 1354666"/>
              <a:gd name="connsiteX11" fmla="*/ 287867 w 1888067"/>
              <a:gd name="connsiteY11" fmla="*/ 728133 h 1354666"/>
              <a:gd name="connsiteX12" fmla="*/ 313267 w 1888067"/>
              <a:gd name="connsiteY12" fmla="*/ 804333 h 1354666"/>
              <a:gd name="connsiteX13" fmla="*/ 321733 w 1888067"/>
              <a:gd name="connsiteY13" fmla="*/ 838200 h 1354666"/>
              <a:gd name="connsiteX14" fmla="*/ 355600 w 1888067"/>
              <a:gd name="connsiteY14" fmla="*/ 905933 h 1354666"/>
              <a:gd name="connsiteX15" fmla="*/ 372533 w 1888067"/>
              <a:gd name="connsiteY15" fmla="*/ 956733 h 1354666"/>
              <a:gd name="connsiteX16" fmla="*/ 381000 w 1888067"/>
              <a:gd name="connsiteY16" fmla="*/ 1016000 h 1354666"/>
              <a:gd name="connsiteX17" fmla="*/ 406400 w 1888067"/>
              <a:gd name="connsiteY17" fmla="*/ 1032933 h 1354666"/>
              <a:gd name="connsiteX18" fmla="*/ 567267 w 1888067"/>
              <a:gd name="connsiteY18" fmla="*/ 1016000 h 1354666"/>
              <a:gd name="connsiteX19" fmla="*/ 762000 w 1888067"/>
              <a:gd name="connsiteY19" fmla="*/ 1024466 h 1354666"/>
              <a:gd name="connsiteX20" fmla="*/ 787400 w 1888067"/>
              <a:gd name="connsiteY20" fmla="*/ 1032933 h 1354666"/>
              <a:gd name="connsiteX21" fmla="*/ 863600 w 1888067"/>
              <a:gd name="connsiteY21" fmla="*/ 1041400 h 1354666"/>
              <a:gd name="connsiteX22" fmla="*/ 931333 w 1888067"/>
              <a:gd name="connsiteY22" fmla="*/ 1049866 h 1354666"/>
              <a:gd name="connsiteX23" fmla="*/ 973667 w 1888067"/>
              <a:gd name="connsiteY23" fmla="*/ 1066800 h 1354666"/>
              <a:gd name="connsiteX24" fmla="*/ 990600 w 1888067"/>
              <a:gd name="connsiteY24" fmla="*/ 1100666 h 1354666"/>
              <a:gd name="connsiteX25" fmla="*/ 1007533 w 1888067"/>
              <a:gd name="connsiteY25" fmla="*/ 1270000 h 1354666"/>
              <a:gd name="connsiteX26" fmla="*/ 1075267 w 1888067"/>
              <a:gd name="connsiteY26" fmla="*/ 1303866 h 1354666"/>
              <a:gd name="connsiteX27" fmla="*/ 1100667 w 1888067"/>
              <a:gd name="connsiteY27" fmla="*/ 1312333 h 1354666"/>
              <a:gd name="connsiteX28" fmla="*/ 1371600 w 1888067"/>
              <a:gd name="connsiteY28" fmla="*/ 1329266 h 1354666"/>
              <a:gd name="connsiteX29" fmla="*/ 1397000 w 1888067"/>
              <a:gd name="connsiteY29" fmla="*/ 1354666 h 1354666"/>
              <a:gd name="connsiteX30" fmla="*/ 1481667 w 1888067"/>
              <a:gd name="connsiteY30" fmla="*/ 1329266 h 1354666"/>
              <a:gd name="connsiteX31" fmla="*/ 1524000 w 1888067"/>
              <a:gd name="connsiteY31" fmla="*/ 1320800 h 1354666"/>
              <a:gd name="connsiteX32" fmla="*/ 1549400 w 1888067"/>
              <a:gd name="connsiteY32" fmla="*/ 1312333 h 1354666"/>
              <a:gd name="connsiteX33" fmla="*/ 1583267 w 1888067"/>
              <a:gd name="connsiteY33" fmla="*/ 1303866 h 1354666"/>
              <a:gd name="connsiteX34" fmla="*/ 1617133 w 1888067"/>
              <a:gd name="connsiteY34" fmla="*/ 1278466 h 1354666"/>
              <a:gd name="connsiteX35" fmla="*/ 1667933 w 1888067"/>
              <a:gd name="connsiteY35" fmla="*/ 1270000 h 1354666"/>
              <a:gd name="connsiteX36" fmla="*/ 1888067 w 1888067"/>
              <a:gd name="connsiteY36" fmla="*/ 1270000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88067" h="1354666">
                <a:moveTo>
                  <a:pt x="0" y="0"/>
                </a:moveTo>
                <a:cubicBezTo>
                  <a:pt x="5644" y="19755"/>
                  <a:pt x="11029" y="39587"/>
                  <a:pt x="16933" y="59266"/>
                </a:cubicBezTo>
                <a:cubicBezTo>
                  <a:pt x="19498" y="67814"/>
                  <a:pt x="20045" y="77526"/>
                  <a:pt x="25400" y="84666"/>
                </a:cubicBezTo>
                <a:cubicBezTo>
                  <a:pt x="37374" y="100631"/>
                  <a:pt x="53622" y="112889"/>
                  <a:pt x="67733" y="127000"/>
                </a:cubicBezTo>
                <a:lnTo>
                  <a:pt x="101600" y="160866"/>
                </a:lnTo>
                <a:cubicBezTo>
                  <a:pt x="110067" y="177799"/>
                  <a:pt x="116762" y="195741"/>
                  <a:pt x="127000" y="211666"/>
                </a:cubicBezTo>
                <a:cubicBezTo>
                  <a:pt x="142261" y="235406"/>
                  <a:pt x="161201" y="256575"/>
                  <a:pt x="177800" y="279400"/>
                </a:cubicBezTo>
                <a:cubicBezTo>
                  <a:pt x="183785" y="287629"/>
                  <a:pt x="188819" y="296520"/>
                  <a:pt x="194733" y="304800"/>
                </a:cubicBezTo>
                <a:cubicBezTo>
                  <a:pt x="202935" y="316283"/>
                  <a:pt x="211666" y="327377"/>
                  <a:pt x="220133" y="338666"/>
                </a:cubicBezTo>
                <a:cubicBezTo>
                  <a:pt x="227376" y="374880"/>
                  <a:pt x="229909" y="396647"/>
                  <a:pt x="245533" y="431800"/>
                </a:cubicBezTo>
                <a:cubicBezTo>
                  <a:pt x="249666" y="441099"/>
                  <a:pt x="256822" y="448733"/>
                  <a:pt x="262467" y="457200"/>
                </a:cubicBezTo>
                <a:cubicBezTo>
                  <a:pt x="274161" y="702796"/>
                  <a:pt x="259400" y="557331"/>
                  <a:pt x="287867" y="728133"/>
                </a:cubicBezTo>
                <a:cubicBezTo>
                  <a:pt x="299382" y="797222"/>
                  <a:pt x="281453" y="772521"/>
                  <a:pt x="313267" y="804333"/>
                </a:cubicBezTo>
                <a:cubicBezTo>
                  <a:pt x="316089" y="815622"/>
                  <a:pt x="317258" y="827459"/>
                  <a:pt x="321733" y="838200"/>
                </a:cubicBezTo>
                <a:cubicBezTo>
                  <a:pt x="331442" y="861501"/>
                  <a:pt x="347618" y="881986"/>
                  <a:pt x="355600" y="905933"/>
                </a:cubicBezTo>
                <a:lnTo>
                  <a:pt x="372533" y="956733"/>
                </a:lnTo>
                <a:cubicBezTo>
                  <a:pt x="375355" y="976489"/>
                  <a:pt x="372895" y="997764"/>
                  <a:pt x="381000" y="1016000"/>
                </a:cubicBezTo>
                <a:cubicBezTo>
                  <a:pt x="385133" y="1025299"/>
                  <a:pt x="396247" y="1032256"/>
                  <a:pt x="406400" y="1032933"/>
                </a:cubicBezTo>
                <a:cubicBezTo>
                  <a:pt x="440907" y="1035233"/>
                  <a:pt x="525434" y="1021976"/>
                  <a:pt x="567267" y="1016000"/>
                </a:cubicBezTo>
                <a:cubicBezTo>
                  <a:pt x="644642" y="990207"/>
                  <a:pt x="595482" y="1002746"/>
                  <a:pt x="762000" y="1024466"/>
                </a:cubicBezTo>
                <a:cubicBezTo>
                  <a:pt x="770850" y="1025620"/>
                  <a:pt x="778597" y="1031466"/>
                  <a:pt x="787400" y="1032933"/>
                </a:cubicBezTo>
                <a:cubicBezTo>
                  <a:pt x="812609" y="1037135"/>
                  <a:pt x="838219" y="1038414"/>
                  <a:pt x="863600" y="1041400"/>
                </a:cubicBezTo>
                <a:lnTo>
                  <a:pt x="931333" y="1049866"/>
                </a:lnTo>
                <a:cubicBezTo>
                  <a:pt x="945444" y="1055511"/>
                  <a:pt x="962127" y="1056909"/>
                  <a:pt x="973667" y="1066800"/>
                </a:cubicBezTo>
                <a:cubicBezTo>
                  <a:pt x="983250" y="1075014"/>
                  <a:pt x="988525" y="1088217"/>
                  <a:pt x="990600" y="1100666"/>
                </a:cubicBezTo>
                <a:cubicBezTo>
                  <a:pt x="999926" y="1156620"/>
                  <a:pt x="993214" y="1215111"/>
                  <a:pt x="1007533" y="1270000"/>
                </a:cubicBezTo>
                <a:cubicBezTo>
                  <a:pt x="1013764" y="1293887"/>
                  <a:pt x="1058175" y="1298983"/>
                  <a:pt x="1075267" y="1303866"/>
                </a:cubicBezTo>
                <a:cubicBezTo>
                  <a:pt x="1083848" y="1306318"/>
                  <a:pt x="1091775" y="1311571"/>
                  <a:pt x="1100667" y="1312333"/>
                </a:cubicBezTo>
                <a:cubicBezTo>
                  <a:pt x="1190824" y="1320061"/>
                  <a:pt x="1281289" y="1323622"/>
                  <a:pt x="1371600" y="1329266"/>
                </a:cubicBezTo>
                <a:cubicBezTo>
                  <a:pt x="1380067" y="1337733"/>
                  <a:pt x="1385026" y="1354666"/>
                  <a:pt x="1397000" y="1354666"/>
                </a:cubicBezTo>
                <a:cubicBezTo>
                  <a:pt x="1426465" y="1354666"/>
                  <a:pt x="1453197" y="1336858"/>
                  <a:pt x="1481667" y="1329266"/>
                </a:cubicBezTo>
                <a:cubicBezTo>
                  <a:pt x="1495572" y="1325558"/>
                  <a:pt x="1510039" y="1324290"/>
                  <a:pt x="1524000" y="1320800"/>
                </a:cubicBezTo>
                <a:cubicBezTo>
                  <a:pt x="1532658" y="1318635"/>
                  <a:pt x="1540819" y="1314785"/>
                  <a:pt x="1549400" y="1312333"/>
                </a:cubicBezTo>
                <a:cubicBezTo>
                  <a:pt x="1560589" y="1309136"/>
                  <a:pt x="1571978" y="1306688"/>
                  <a:pt x="1583267" y="1303866"/>
                </a:cubicBezTo>
                <a:cubicBezTo>
                  <a:pt x="1594556" y="1295399"/>
                  <a:pt x="1604031" y="1283707"/>
                  <a:pt x="1617133" y="1278466"/>
                </a:cubicBezTo>
                <a:cubicBezTo>
                  <a:pt x="1633072" y="1272090"/>
                  <a:pt x="1650775" y="1270536"/>
                  <a:pt x="1667933" y="1270000"/>
                </a:cubicBezTo>
                <a:cubicBezTo>
                  <a:pt x="1741275" y="1267708"/>
                  <a:pt x="1814689" y="1270000"/>
                  <a:pt x="1888067" y="1270000"/>
                </a:cubicBezTo>
              </a:path>
            </a:pathLst>
          </a:custGeom>
          <a:noFill/>
          <a:ln w="19050"/>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dirty="0">
              <a:ln w="19050">
                <a:solidFill>
                  <a:schemeClr val="tx1"/>
                </a:solidFill>
              </a:ln>
            </a:endParaRPr>
          </a:p>
        </p:txBody>
      </p:sp>
      <p:sp>
        <p:nvSpPr>
          <p:cNvPr id="7" name="Freeform: Shape 6">
            <a:extLst>
              <a:ext uri="{FF2B5EF4-FFF2-40B4-BE49-F238E27FC236}">
                <a16:creationId xmlns:a16="http://schemas.microsoft.com/office/drawing/2014/main" id="{F182BD05-8ECC-6746-F387-18F4A0D1D1DC}"/>
              </a:ext>
            </a:extLst>
          </p:cNvPr>
          <p:cNvSpPr/>
          <p:nvPr/>
        </p:nvSpPr>
        <p:spPr>
          <a:xfrm>
            <a:off x="5283200" y="2438400"/>
            <a:ext cx="1134533" cy="1921933"/>
          </a:xfrm>
          <a:custGeom>
            <a:avLst/>
            <a:gdLst>
              <a:gd name="connsiteX0" fmla="*/ 0 w 1134533"/>
              <a:gd name="connsiteY0" fmla="*/ 0 h 1921933"/>
              <a:gd name="connsiteX1" fmla="*/ 8467 w 1134533"/>
              <a:gd name="connsiteY1" fmla="*/ 42333 h 1921933"/>
              <a:gd name="connsiteX2" fmla="*/ 25400 w 1134533"/>
              <a:gd name="connsiteY2" fmla="*/ 67733 h 1921933"/>
              <a:gd name="connsiteX3" fmla="*/ 93133 w 1134533"/>
              <a:gd name="connsiteY3" fmla="*/ 127000 h 1921933"/>
              <a:gd name="connsiteX4" fmla="*/ 160867 w 1134533"/>
              <a:gd name="connsiteY4" fmla="*/ 194733 h 1921933"/>
              <a:gd name="connsiteX5" fmla="*/ 186267 w 1134533"/>
              <a:gd name="connsiteY5" fmla="*/ 203200 h 1921933"/>
              <a:gd name="connsiteX6" fmla="*/ 203200 w 1134533"/>
              <a:gd name="connsiteY6" fmla="*/ 228600 h 1921933"/>
              <a:gd name="connsiteX7" fmla="*/ 228600 w 1134533"/>
              <a:gd name="connsiteY7" fmla="*/ 262467 h 1921933"/>
              <a:gd name="connsiteX8" fmla="*/ 254000 w 1134533"/>
              <a:gd name="connsiteY8" fmla="*/ 304800 h 1921933"/>
              <a:gd name="connsiteX9" fmla="*/ 262467 w 1134533"/>
              <a:gd name="connsiteY9" fmla="*/ 330200 h 1921933"/>
              <a:gd name="connsiteX10" fmla="*/ 296333 w 1134533"/>
              <a:gd name="connsiteY10" fmla="*/ 355600 h 1921933"/>
              <a:gd name="connsiteX11" fmla="*/ 321733 w 1134533"/>
              <a:gd name="connsiteY11" fmla="*/ 414867 h 1921933"/>
              <a:gd name="connsiteX12" fmla="*/ 347133 w 1134533"/>
              <a:gd name="connsiteY12" fmla="*/ 431800 h 1921933"/>
              <a:gd name="connsiteX13" fmla="*/ 304800 w 1134533"/>
              <a:gd name="connsiteY13" fmla="*/ 660400 h 1921933"/>
              <a:gd name="connsiteX14" fmla="*/ 279400 w 1134533"/>
              <a:gd name="connsiteY14" fmla="*/ 694267 h 1921933"/>
              <a:gd name="connsiteX15" fmla="*/ 270933 w 1134533"/>
              <a:gd name="connsiteY15" fmla="*/ 770467 h 1921933"/>
              <a:gd name="connsiteX16" fmla="*/ 262467 w 1134533"/>
              <a:gd name="connsiteY16" fmla="*/ 855133 h 1921933"/>
              <a:gd name="connsiteX17" fmla="*/ 228600 w 1134533"/>
              <a:gd name="connsiteY17" fmla="*/ 931333 h 1921933"/>
              <a:gd name="connsiteX18" fmla="*/ 211667 w 1134533"/>
              <a:gd name="connsiteY18" fmla="*/ 982133 h 1921933"/>
              <a:gd name="connsiteX19" fmla="*/ 194733 w 1134533"/>
              <a:gd name="connsiteY19" fmla="*/ 1049867 h 1921933"/>
              <a:gd name="connsiteX20" fmla="*/ 177800 w 1134533"/>
              <a:gd name="connsiteY20" fmla="*/ 1083733 h 1921933"/>
              <a:gd name="connsiteX21" fmla="*/ 160867 w 1134533"/>
              <a:gd name="connsiteY21" fmla="*/ 1176867 h 1921933"/>
              <a:gd name="connsiteX22" fmla="*/ 143933 w 1134533"/>
              <a:gd name="connsiteY22" fmla="*/ 1236133 h 1921933"/>
              <a:gd name="connsiteX23" fmla="*/ 152400 w 1134533"/>
              <a:gd name="connsiteY23" fmla="*/ 1456267 h 1921933"/>
              <a:gd name="connsiteX24" fmla="*/ 194733 w 1134533"/>
              <a:gd name="connsiteY24" fmla="*/ 1464733 h 1921933"/>
              <a:gd name="connsiteX25" fmla="*/ 220133 w 1134533"/>
              <a:gd name="connsiteY25" fmla="*/ 1481667 h 1921933"/>
              <a:gd name="connsiteX26" fmla="*/ 245533 w 1134533"/>
              <a:gd name="connsiteY26" fmla="*/ 1490133 h 1921933"/>
              <a:gd name="connsiteX27" fmla="*/ 270933 w 1134533"/>
              <a:gd name="connsiteY27" fmla="*/ 1507067 h 1921933"/>
              <a:gd name="connsiteX28" fmla="*/ 338667 w 1134533"/>
              <a:gd name="connsiteY28" fmla="*/ 1540933 h 1921933"/>
              <a:gd name="connsiteX29" fmla="*/ 364067 w 1134533"/>
              <a:gd name="connsiteY29" fmla="*/ 1566333 h 1921933"/>
              <a:gd name="connsiteX30" fmla="*/ 406400 w 1134533"/>
              <a:gd name="connsiteY30" fmla="*/ 1574800 h 1921933"/>
              <a:gd name="connsiteX31" fmla="*/ 635000 w 1134533"/>
              <a:gd name="connsiteY31" fmla="*/ 1591733 h 1921933"/>
              <a:gd name="connsiteX32" fmla="*/ 685800 w 1134533"/>
              <a:gd name="connsiteY32" fmla="*/ 1608667 h 1921933"/>
              <a:gd name="connsiteX33" fmla="*/ 753533 w 1134533"/>
              <a:gd name="connsiteY33" fmla="*/ 1625600 h 1921933"/>
              <a:gd name="connsiteX34" fmla="*/ 778933 w 1134533"/>
              <a:gd name="connsiteY34" fmla="*/ 1634067 h 1921933"/>
              <a:gd name="connsiteX35" fmla="*/ 838200 w 1134533"/>
              <a:gd name="connsiteY35" fmla="*/ 1684867 h 1921933"/>
              <a:gd name="connsiteX36" fmla="*/ 872067 w 1134533"/>
              <a:gd name="connsiteY36" fmla="*/ 1718733 h 1921933"/>
              <a:gd name="connsiteX37" fmla="*/ 948267 w 1134533"/>
              <a:gd name="connsiteY37" fmla="*/ 1744133 h 1921933"/>
              <a:gd name="connsiteX38" fmla="*/ 1007533 w 1134533"/>
              <a:gd name="connsiteY38" fmla="*/ 1769533 h 1921933"/>
              <a:gd name="connsiteX39" fmla="*/ 1083733 w 1134533"/>
              <a:gd name="connsiteY39" fmla="*/ 1820333 h 1921933"/>
              <a:gd name="connsiteX40" fmla="*/ 1100667 w 1134533"/>
              <a:gd name="connsiteY40" fmla="*/ 1845733 h 1921933"/>
              <a:gd name="connsiteX41" fmla="*/ 1117600 w 1134533"/>
              <a:gd name="connsiteY41" fmla="*/ 1913467 h 1921933"/>
              <a:gd name="connsiteX42" fmla="*/ 1134533 w 1134533"/>
              <a:gd name="connsiteY42" fmla="*/ 1921933 h 192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34533" h="1921933">
                <a:moveTo>
                  <a:pt x="0" y="0"/>
                </a:moveTo>
                <a:cubicBezTo>
                  <a:pt x="2822" y="14111"/>
                  <a:pt x="3414" y="28859"/>
                  <a:pt x="8467" y="42333"/>
                </a:cubicBezTo>
                <a:cubicBezTo>
                  <a:pt x="12040" y="51861"/>
                  <a:pt x="18699" y="60075"/>
                  <a:pt x="25400" y="67733"/>
                </a:cubicBezTo>
                <a:cubicBezTo>
                  <a:pt x="60071" y="107358"/>
                  <a:pt x="58704" y="104048"/>
                  <a:pt x="93133" y="127000"/>
                </a:cubicBezTo>
                <a:cubicBezTo>
                  <a:pt x="116882" y="162622"/>
                  <a:pt x="113974" y="163471"/>
                  <a:pt x="160867" y="194733"/>
                </a:cubicBezTo>
                <a:cubicBezTo>
                  <a:pt x="168293" y="199684"/>
                  <a:pt x="177800" y="200378"/>
                  <a:pt x="186267" y="203200"/>
                </a:cubicBezTo>
                <a:cubicBezTo>
                  <a:pt x="191911" y="211667"/>
                  <a:pt x="197286" y="220320"/>
                  <a:pt x="203200" y="228600"/>
                </a:cubicBezTo>
                <a:cubicBezTo>
                  <a:pt x="211402" y="240083"/>
                  <a:pt x="220773" y="250726"/>
                  <a:pt x="228600" y="262467"/>
                </a:cubicBezTo>
                <a:cubicBezTo>
                  <a:pt x="237728" y="276159"/>
                  <a:pt x="246641" y="290081"/>
                  <a:pt x="254000" y="304800"/>
                </a:cubicBezTo>
                <a:cubicBezTo>
                  <a:pt x="257991" y="312782"/>
                  <a:pt x="256754" y="323344"/>
                  <a:pt x="262467" y="330200"/>
                </a:cubicBezTo>
                <a:cubicBezTo>
                  <a:pt x="271501" y="341040"/>
                  <a:pt x="285044" y="347133"/>
                  <a:pt x="296333" y="355600"/>
                </a:cubicBezTo>
                <a:cubicBezTo>
                  <a:pt x="302810" y="381507"/>
                  <a:pt x="302244" y="395378"/>
                  <a:pt x="321733" y="414867"/>
                </a:cubicBezTo>
                <a:cubicBezTo>
                  <a:pt x="328928" y="422062"/>
                  <a:pt x="338666" y="426156"/>
                  <a:pt x="347133" y="431800"/>
                </a:cubicBezTo>
                <a:cubicBezTo>
                  <a:pt x="332530" y="592437"/>
                  <a:pt x="361268" y="575698"/>
                  <a:pt x="304800" y="660400"/>
                </a:cubicBezTo>
                <a:cubicBezTo>
                  <a:pt x="296973" y="672141"/>
                  <a:pt x="287867" y="682978"/>
                  <a:pt x="279400" y="694267"/>
                </a:cubicBezTo>
                <a:cubicBezTo>
                  <a:pt x="276578" y="719667"/>
                  <a:pt x="273608" y="745051"/>
                  <a:pt x="270933" y="770467"/>
                </a:cubicBezTo>
                <a:cubicBezTo>
                  <a:pt x="267964" y="798674"/>
                  <a:pt x="267694" y="827256"/>
                  <a:pt x="262467" y="855133"/>
                </a:cubicBezTo>
                <a:cubicBezTo>
                  <a:pt x="246116" y="942337"/>
                  <a:pt x="253267" y="875831"/>
                  <a:pt x="228600" y="931333"/>
                </a:cubicBezTo>
                <a:cubicBezTo>
                  <a:pt x="221351" y="947644"/>
                  <a:pt x="216571" y="964971"/>
                  <a:pt x="211667" y="982133"/>
                </a:cubicBezTo>
                <a:cubicBezTo>
                  <a:pt x="205273" y="1004510"/>
                  <a:pt x="205141" y="1029051"/>
                  <a:pt x="194733" y="1049867"/>
                </a:cubicBezTo>
                <a:cubicBezTo>
                  <a:pt x="189089" y="1061156"/>
                  <a:pt x="182232" y="1071915"/>
                  <a:pt x="177800" y="1083733"/>
                </a:cubicBezTo>
                <a:cubicBezTo>
                  <a:pt x="166483" y="1113911"/>
                  <a:pt x="167565" y="1145609"/>
                  <a:pt x="160867" y="1176867"/>
                </a:cubicBezTo>
                <a:cubicBezTo>
                  <a:pt x="156562" y="1196957"/>
                  <a:pt x="149578" y="1216378"/>
                  <a:pt x="143933" y="1236133"/>
                </a:cubicBezTo>
                <a:cubicBezTo>
                  <a:pt x="146755" y="1309511"/>
                  <a:pt x="136470" y="1384583"/>
                  <a:pt x="152400" y="1456267"/>
                </a:cubicBezTo>
                <a:cubicBezTo>
                  <a:pt x="155522" y="1470315"/>
                  <a:pt x="181259" y="1459680"/>
                  <a:pt x="194733" y="1464733"/>
                </a:cubicBezTo>
                <a:cubicBezTo>
                  <a:pt x="204261" y="1468306"/>
                  <a:pt x="211031" y="1477116"/>
                  <a:pt x="220133" y="1481667"/>
                </a:cubicBezTo>
                <a:cubicBezTo>
                  <a:pt x="228115" y="1485658"/>
                  <a:pt x="237066" y="1487311"/>
                  <a:pt x="245533" y="1490133"/>
                </a:cubicBezTo>
                <a:cubicBezTo>
                  <a:pt x="254000" y="1495778"/>
                  <a:pt x="262000" y="1502194"/>
                  <a:pt x="270933" y="1507067"/>
                </a:cubicBezTo>
                <a:cubicBezTo>
                  <a:pt x="293094" y="1519155"/>
                  <a:pt x="338667" y="1540933"/>
                  <a:pt x="338667" y="1540933"/>
                </a:cubicBezTo>
                <a:cubicBezTo>
                  <a:pt x="347134" y="1549400"/>
                  <a:pt x="353357" y="1560978"/>
                  <a:pt x="364067" y="1566333"/>
                </a:cubicBezTo>
                <a:cubicBezTo>
                  <a:pt x="376938" y="1572769"/>
                  <a:pt x="392072" y="1573457"/>
                  <a:pt x="406400" y="1574800"/>
                </a:cubicBezTo>
                <a:cubicBezTo>
                  <a:pt x="482475" y="1581932"/>
                  <a:pt x="558800" y="1586089"/>
                  <a:pt x="635000" y="1591733"/>
                </a:cubicBezTo>
                <a:cubicBezTo>
                  <a:pt x="651933" y="1597378"/>
                  <a:pt x="668484" y="1604338"/>
                  <a:pt x="685800" y="1608667"/>
                </a:cubicBezTo>
                <a:cubicBezTo>
                  <a:pt x="708378" y="1614311"/>
                  <a:pt x="731455" y="1618240"/>
                  <a:pt x="753533" y="1625600"/>
                </a:cubicBezTo>
                <a:cubicBezTo>
                  <a:pt x="762000" y="1628422"/>
                  <a:pt x="770951" y="1630076"/>
                  <a:pt x="778933" y="1634067"/>
                </a:cubicBezTo>
                <a:cubicBezTo>
                  <a:pt x="804724" y="1646962"/>
                  <a:pt x="817367" y="1664034"/>
                  <a:pt x="838200" y="1684867"/>
                </a:cubicBezTo>
                <a:cubicBezTo>
                  <a:pt x="849489" y="1696156"/>
                  <a:pt x="857244" y="1712804"/>
                  <a:pt x="872067" y="1718733"/>
                </a:cubicBezTo>
                <a:cubicBezTo>
                  <a:pt x="925204" y="1739989"/>
                  <a:pt x="899656" y="1731981"/>
                  <a:pt x="948267" y="1744133"/>
                </a:cubicBezTo>
                <a:cubicBezTo>
                  <a:pt x="999742" y="1778451"/>
                  <a:pt x="945049" y="1746101"/>
                  <a:pt x="1007533" y="1769533"/>
                </a:cubicBezTo>
                <a:cubicBezTo>
                  <a:pt x="1035891" y="1780167"/>
                  <a:pt x="1062572" y="1799173"/>
                  <a:pt x="1083733" y="1820333"/>
                </a:cubicBezTo>
                <a:cubicBezTo>
                  <a:pt x="1090928" y="1827528"/>
                  <a:pt x="1095022" y="1837266"/>
                  <a:pt x="1100667" y="1845733"/>
                </a:cubicBezTo>
                <a:cubicBezTo>
                  <a:pt x="1101344" y="1849116"/>
                  <a:pt x="1110498" y="1903998"/>
                  <a:pt x="1117600" y="1913467"/>
                </a:cubicBezTo>
                <a:cubicBezTo>
                  <a:pt x="1121386" y="1918515"/>
                  <a:pt x="1128889" y="1919111"/>
                  <a:pt x="1134533" y="1921933"/>
                </a:cubicBezTo>
              </a:path>
            </a:pathLst>
          </a:custGeom>
          <a:noFill/>
          <a:ln w="19050"/>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611428A-47CB-CFF3-5311-E5A0676C3C94}"/>
              </a:ext>
            </a:extLst>
          </p:cNvPr>
          <p:cNvSpPr/>
          <p:nvPr/>
        </p:nvSpPr>
        <p:spPr>
          <a:xfrm>
            <a:off x="4715776" y="5410200"/>
            <a:ext cx="1033091" cy="1168400"/>
          </a:xfrm>
          <a:custGeom>
            <a:avLst/>
            <a:gdLst>
              <a:gd name="connsiteX0" fmla="*/ 1033091 w 1033091"/>
              <a:gd name="connsiteY0" fmla="*/ 0 h 1168400"/>
              <a:gd name="connsiteX1" fmla="*/ 982291 w 1033091"/>
              <a:gd name="connsiteY1" fmla="*/ 50800 h 1168400"/>
              <a:gd name="connsiteX2" fmla="*/ 931491 w 1033091"/>
              <a:gd name="connsiteY2" fmla="*/ 76200 h 1168400"/>
              <a:gd name="connsiteX3" fmla="*/ 897624 w 1033091"/>
              <a:gd name="connsiteY3" fmla="*/ 101600 h 1168400"/>
              <a:gd name="connsiteX4" fmla="*/ 863757 w 1033091"/>
              <a:gd name="connsiteY4" fmla="*/ 110067 h 1168400"/>
              <a:gd name="connsiteX5" fmla="*/ 796024 w 1033091"/>
              <a:gd name="connsiteY5" fmla="*/ 135467 h 1168400"/>
              <a:gd name="connsiteX6" fmla="*/ 753691 w 1033091"/>
              <a:gd name="connsiteY6" fmla="*/ 160867 h 1168400"/>
              <a:gd name="connsiteX7" fmla="*/ 719824 w 1033091"/>
              <a:gd name="connsiteY7" fmla="*/ 177800 h 1168400"/>
              <a:gd name="connsiteX8" fmla="*/ 694424 w 1033091"/>
              <a:gd name="connsiteY8" fmla="*/ 203200 h 1168400"/>
              <a:gd name="connsiteX9" fmla="*/ 626691 w 1033091"/>
              <a:gd name="connsiteY9" fmla="*/ 245533 h 1168400"/>
              <a:gd name="connsiteX10" fmla="*/ 592824 w 1033091"/>
              <a:gd name="connsiteY10" fmla="*/ 254000 h 1168400"/>
              <a:gd name="connsiteX11" fmla="*/ 381157 w 1033091"/>
              <a:gd name="connsiteY11" fmla="*/ 262467 h 1168400"/>
              <a:gd name="connsiteX12" fmla="*/ 313424 w 1033091"/>
              <a:gd name="connsiteY12" fmla="*/ 270933 h 1168400"/>
              <a:gd name="connsiteX13" fmla="*/ 271091 w 1033091"/>
              <a:gd name="connsiteY13" fmla="*/ 279400 h 1168400"/>
              <a:gd name="connsiteX14" fmla="*/ 161024 w 1033091"/>
              <a:gd name="connsiteY14" fmla="*/ 296333 h 1168400"/>
              <a:gd name="connsiteX15" fmla="*/ 152557 w 1033091"/>
              <a:gd name="connsiteY15" fmla="*/ 321733 h 1168400"/>
              <a:gd name="connsiteX16" fmla="*/ 127157 w 1033091"/>
              <a:gd name="connsiteY16" fmla="*/ 330200 h 1168400"/>
              <a:gd name="connsiteX17" fmla="*/ 101757 w 1033091"/>
              <a:gd name="connsiteY17" fmla="*/ 355600 h 1168400"/>
              <a:gd name="connsiteX18" fmla="*/ 84824 w 1033091"/>
              <a:gd name="connsiteY18" fmla="*/ 491067 h 1168400"/>
              <a:gd name="connsiteX19" fmla="*/ 67891 w 1033091"/>
              <a:gd name="connsiteY19" fmla="*/ 550333 h 1168400"/>
              <a:gd name="connsiteX20" fmla="*/ 42491 w 1033091"/>
              <a:gd name="connsiteY20" fmla="*/ 584200 h 1168400"/>
              <a:gd name="connsiteX21" fmla="*/ 25557 w 1033091"/>
              <a:gd name="connsiteY21" fmla="*/ 618067 h 1168400"/>
              <a:gd name="connsiteX22" fmla="*/ 8624 w 1033091"/>
              <a:gd name="connsiteY22" fmla="*/ 643467 h 1168400"/>
              <a:gd name="connsiteX23" fmla="*/ 157 w 1033091"/>
              <a:gd name="connsiteY23" fmla="*/ 677333 h 1168400"/>
              <a:gd name="connsiteX24" fmla="*/ 50957 w 1033091"/>
              <a:gd name="connsiteY24" fmla="*/ 762000 h 1168400"/>
              <a:gd name="connsiteX25" fmla="*/ 67891 w 1033091"/>
              <a:gd name="connsiteY25" fmla="*/ 812800 h 1168400"/>
              <a:gd name="connsiteX26" fmla="*/ 17091 w 1033091"/>
              <a:gd name="connsiteY26" fmla="*/ 931333 h 1168400"/>
              <a:gd name="connsiteX27" fmla="*/ 8624 w 1033091"/>
              <a:gd name="connsiteY27" fmla="*/ 965200 h 1168400"/>
              <a:gd name="connsiteX28" fmla="*/ 157 w 1033091"/>
              <a:gd name="connsiteY28" fmla="*/ 990600 h 1168400"/>
              <a:gd name="connsiteX29" fmla="*/ 17091 w 1033091"/>
              <a:gd name="connsiteY29" fmla="*/ 1049867 h 1168400"/>
              <a:gd name="connsiteX30" fmla="*/ 25557 w 1033091"/>
              <a:gd name="connsiteY30" fmla="*/ 1117600 h 1168400"/>
              <a:gd name="connsiteX31" fmla="*/ 42491 w 1033091"/>
              <a:gd name="connsiteY31" fmla="*/ 1134533 h 1168400"/>
              <a:gd name="connsiteX32" fmla="*/ 59424 w 1033091"/>
              <a:gd name="connsiteY32" fmla="*/ 116840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33091" h="1168400">
                <a:moveTo>
                  <a:pt x="1033091" y="0"/>
                </a:moveTo>
                <a:cubicBezTo>
                  <a:pt x="1016158" y="16933"/>
                  <a:pt x="1001449" y="36432"/>
                  <a:pt x="982291" y="50800"/>
                </a:cubicBezTo>
                <a:cubicBezTo>
                  <a:pt x="967145" y="62159"/>
                  <a:pt x="947725" y="66460"/>
                  <a:pt x="931491" y="76200"/>
                </a:cubicBezTo>
                <a:cubicBezTo>
                  <a:pt x="919391" y="83460"/>
                  <a:pt x="910245" y="95289"/>
                  <a:pt x="897624" y="101600"/>
                </a:cubicBezTo>
                <a:cubicBezTo>
                  <a:pt x="887216" y="106804"/>
                  <a:pt x="874653" y="105981"/>
                  <a:pt x="863757" y="110067"/>
                </a:cubicBezTo>
                <a:cubicBezTo>
                  <a:pt x="775208" y="143273"/>
                  <a:pt x="882956" y="113733"/>
                  <a:pt x="796024" y="135467"/>
                </a:cubicBezTo>
                <a:cubicBezTo>
                  <a:pt x="781913" y="143934"/>
                  <a:pt x="768076" y="152875"/>
                  <a:pt x="753691" y="160867"/>
                </a:cubicBezTo>
                <a:cubicBezTo>
                  <a:pt x="742658" y="166996"/>
                  <a:pt x="730095" y="170464"/>
                  <a:pt x="719824" y="177800"/>
                </a:cubicBezTo>
                <a:cubicBezTo>
                  <a:pt x="710081" y="184759"/>
                  <a:pt x="703515" y="195408"/>
                  <a:pt x="694424" y="203200"/>
                </a:cubicBezTo>
                <a:cubicBezTo>
                  <a:pt x="673705" y="220959"/>
                  <a:pt x="652388" y="235897"/>
                  <a:pt x="626691" y="245533"/>
                </a:cubicBezTo>
                <a:cubicBezTo>
                  <a:pt x="615795" y="249619"/>
                  <a:pt x="604433" y="253199"/>
                  <a:pt x="592824" y="254000"/>
                </a:cubicBezTo>
                <a:cubicBezTo>
                  <a:pt x="522379" y="258858"/>
                  <a:pt x="451713" y="259645"/>
                  <a:pt x="381157" y="262467"/>
                </a:cubicBezTo>
                <a:cubicBezTo>
                  <a:pt x="358579" y="265289"/>
                  <a:pt x="335913" y="267473"/>
                  <a:pt x="313424" y="270933"/>
                </a:cubicBezTo>
                <a:cubicBezTo>
                  <a:pt x="299201" y="273121"/>
                  <a:pt x="285314" y="277212"/>
                  <a:pt x="271091" y="279400"/>
                </a:cubicBezTo>
                <a:cubicBezTo>
                  <a:pt x="137794" y="299908"/>
                  <a:pt x="258103" y="276919"/>
                  <a:pt x="161024" y="296333"/>
                </a:cubicBezTo>
                <a:cubicBezTo>
                  <a:pt x="158202" y="304800"/>
                  <a:pt x="158868" y="315422"/>
                  <a:pt x="152557" y="321733"/>
                </a:cubicBezTo>
                <a:cubicBezTo>
                  <a:pt x="146246" y="328044"/>
                  <a:pt x="134583" y="325249"/>
                  <a:pt x="127157" y="330200"/>
                </a:cubicBezTo>
                <a:cubicBezTo>
                  <a:pt x="117194" y="336842"/>
                  <a:pt x="110224" y="347133"/>
                  <a:pt x="101757" y="355600"/>
                </a:cubicBezTo>
                <a:cubicBezTo>
                  <a:pt x="88245" y="531270"/>
                  <a:pt x="105986" y="417005"/>
                  <a:pt x="84824" y="491067"/>
                </a:cubicBezTo>
                <a:cubicBezTo>
                  <a:pt x="82469" y="499309"/>
                  <a:pt x="73688" y="540187"/>
                  <a:pt x="67891" y="550333"/>
                </a:cubicBezTo>
                <a:cubicBezTo>
                  <a:pt x="60890" y="562585"/>
                  <a:pt x="49970" y="572234"/>
                  <a:pt x="42491" y="584200"/>
                </a:cubicBezTo>
                <a:cubicBezTo>
                  <a:pt x="35802" y="594903"/>
                  <a:pt x="31819" y="607108"/>
                  <a:pt x="25557" y="618067"/>
                </a:cubicBezTo>
                <a:cubicBezTo>
                  <a:pt x="20508" y="626902"/>
                  <a:pt x="14268" y="635000"/>
                  <a:pt x="8624" y="643467"/>
                </a:cubicBezTo>
                <a:cubicBezTo>
                  <a:pt x="5802" y="654756"/>
                  <a:pt x="-1128" y="665768"/>
                  <a:pt x="157" y="677333"/>
                </a:cubicBezTo>
                <a:cubicBezTo>
                  <a:pt x="3971" y="711655"/>
                  <a:pt x="31176" y="737274"/>
                  <a:pt x="50957" y="762000"/>
                </a:cubicBezTo>
                <a:cubicBezTo>
                  <a:pt x="56602" y="778933"/>
                  <a:pt x="73020" y="795703"/>
                  <a:pt x="67891" y="812800"/>
                </a:cubicBezTo>
                <a:cubicBezTo>
                  <a:pt x="38436" y="910983"/>
                  <a:pt x="60170" y="873895"/>
                  <a:pt x="17091" y="931333"/>
                </a:cubicBezTo>
                <a:cubicBezTo>
                  <a:pt x="14269" y="942622"/>
                  <a:pt x="11821" y="954011"/>
                  <a:pt x="8624" y="965200"/>
                </a:cubicBezTo>
                <a:cubicBezTo>
                  <a:pt x="6172" y="973781"/>
                  <a:pt x="-731" y="981720"/>
                  <a:pt x="157" y="990600"/>
                </a:cubicBezTo>
                <a:cubicBezTo>
                  <a:pt x="2202" y="1011044"/>
                  <a:pt x="11446" y="1030111"/>
                  <a:pt x="17091" y="1049867"/>
                </a:cubicBezTo>
                <a:cubicBezTo>
                  <a:pt x="19913" y="1072445"/>
                  <a:pt x="19019" y="1095806"/>
                  <a:pt x="25557" y="1117600"/>
                </a:cubicBezTo>
                <a:cubicBezTo>
                  <a:pt x="27851" y="1125246"/>
                  <a:pt x="37504" y="1128300"/>
                  <a:pt x="42491" y="1134533"/>
                </a:cubicBezTo>
                <a:cubicBezTo>
                  <a:pt x="60990" y="1157656"/>
                  <a:pt x="59424" y="1151040"/>
                  <a:pt x="59424" y="1168400"/>
                </a:cubicBezTo>
              </a:path>
            </a:pathLst>
          </a:custGeom>
          <a:noFill/>
          <a:ln w="19050"/>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FCB234F-7593-0BEB-B220-FF8EE9A282C4}"/>
              </a:ext>
            </a:extLst>
          </p:cNvPr>
          <p:cNvSpPr/>
          <p:nvPr/>
        </p:nvSpPr>
        <p:spPr>
          <a:xfrm>
            <a:off x="5825067" y="905933"/>
            <a:ext cx="1422959" cy="1337734"/>
          </a:xfrm>
          <a:custGeom>
            <a:avLst/>
            <a:gdLst>
              <a:gd name="connsiteX0" fmla="*/ 0 w 1422959"/>
              <a:gd name="connsiteY0" fmla="*/ 1337734 h 1337734"/>
              <a:gd name="connsiteX1" fmla="*/ 42333 w 1422959"/>
              <a:gd name="connsiteY1" fmla="*/ 1303867 h 1337734"/>
              <a:gd name="connsiteX2" fmla="*/ 93133 w 1422959"/>
              <a:gd name="connsiteY2" fmla="*/ 1244600 h 1337734"/>
              <a:gd name="connsiteX3" fmla="*/ 169333 w 1422959"/>
              <a:gd name="connsiteY3" fmla="*/ 1185334 h 1337734"/>
              <a:gd name="connsiteX4" fmla="*/ 194733 w 1422959"/>
              <a:gd name="connsiteY4" fmla="*/ 1168400 h 1337734"/>
              <a:gd name="connsiteX5" fmla="*/ 279400 w 1422959"/>
              <a:gd name="connsiteY5" fmla="*/ 1083734 h 1337734"/>
              <a:gd name="connsiteX6" fmla="*/ 304800 w 1422959"/>
              <a:gd name="connsiteY6" fmla="*/ 1066800 h 1337734"/>
              <a:gd name="connsiteX7" fmla="*/ 364066 w 1422959"/>
              <a:gd name="connsiteY7" fmla="*/ 1016000 h 1337734"/>
              <a:gd name="connsiteX8" fmla="*/ 423333 w 1422959"/>
              <a:gd name="connsiteY8" fmla="*/ 999067 h 1337734"/>
              <a:gd name="connsiteX9" fmla="*/ 465666 w 1422959"/>
              <a:gd name="connsiteY9" fmla="*/ 982134 h 1337734"/>
              <a:gd name="connsiteX10" fmla="*/ 567266 w 1422959"/>
              <a:gd name="connsiteY10" fmla="*/ 965200 h 1337734"/>
              <a:gd name="connsiteX11" fmla="*/ 618066 w 1422959"/>
              <a:gd name="connsiteY11" fmla="*/ 948267 h 1337734"/>
              <a:gd name="connsiteX12" fmla="*/ 635000 w 1422959"/>
              <a:gd name="connsiteY12" fmla="*/ 922867 h 1337734"/>
              <a:gd name="connsiteX13" fmla="*/ 660400 w 1422959"/>
              <a:gd name="connsiteY13" fmla="*/ 914400 h 1337734"/>
              <a:gd name="connsiteX14" fmla="*/ 685800 w 1422959"/>
              <a:gd name="connsiteY14" fmla="*/ 897467 h 1337734"/>
              <a:gd name="connsiteX15" fmla="*/ 711200 w 1422959"/>
              <a:gd name="connsiteY15" fmla="*/ 872067 h 1337734"/>
              <a:gd name="connsiteX16" fmla="*/ 753533 w 1422959"/>
              <a:gd name="connsiteY16" fmla="*/ 846667 h 1337734"/>
              <a:gd name="connsiteX17" fmla="*/ 778933 w 1422959"/>
              <a:gd name="connsiteY17" fmla="*/ 829734 h 1337734"/>
              <a:gd name="connsiteX18" fmla="*/ 804333 w 1422959"/>
              <a:gd name="connsiteY18" fmla="*/ 770467 h 1337734"/>
              <a:gd name="connsiteX19" fmla="*/ 838200 w 1422959"/>
              <a:gd name="connsiteY19" fmla="*/ 753534 h 1337734"/>
              <a:gd name="connsiteX20" fmla="*/ 905933 w 1422959"/>
              <a:gd name="connsiteY20" fmla="*/ 702734 h 1337734"/>
              <a:gd name="connsiteX21" fmla="*/ 939800 w 1422959"/>
              <a:gd name="connsiteY21" fmla="*/ 668867 h 1337734"/>
              <a:gd name="connsiteX22" fmla="*/ 965200 w 1422959"/>
              <a:gd name="connsiteY22" fmla="*/ 626534 h 1337734"/>
              <a:gd name="connsiteX23" fmla="*/ 999066 w 1422959"/>
              <a:gd name="connsiteY23" fmla="*/ 609600 h 1337734"/>
              <a:gd name="connsiteX24" fmla="*/ 1024466 w 1422959"/>
              <a:gd name="connsiteY24" fmla="*/ 550334 h 1337734"/>
              <a:gd name="connsiteX25" fmla="*/ 1058333 w 1422959"/>
              <a:gd name="connsiteY25" fmla="*/ 524934 h 1337734"/>
              <a:gd name="connsiteX26" fmla="*/ 1083733 w 1422959"/>
              <a:gd name="connsiteY26" fmla="*/ 499534 h 1337734"/>
              <a:gd name="connsiteX27" fmla="*/ 1159933 w 1422959"/>
              <a:gd name="connsiteY27" fmla="*/ 474134 h 1337734"/>
              <a:gd name="connsiteX28" fmla="*/ 1185333 w 1422959"/>
              <a:gd name="connsiteY28" fmla="*/ 465667 h 1337734"/>
              <a:gd name="connsiteX29" fmla="*/ 1286933 w 1422959"/>
              <a:gd name="connsiteY29" fmla="*/ 431800 h 1337734"/>
              <a:gd name="connsiteX30" fmla="*/ 1312333 w 1422959"/>
              <a:gd name="connsiteY30" fmla="*/ 423334 h 1337734"/>
              <a:gd name="connsiteX31" fmla="*/ 1329266 w 1422959"/>
              <a:gd name="connsiteY31" fmla="*/ 397934 h 1337734"/>
              <a:gd name="connsiteX32" fmla="*/ 1354666 w 1422959"/>
              <a:gd name="connsiteY32" fmla="*/ 381000 h 1337734"/>
              <a:gd name="connsiteX33" fmla="*/ 1380066 w 1422959"/>
              <a:gd name="connsiteY33" fmla="*/ 355600 h 1337734"/>
              <a:gd name="connsiteX34" fmla="*/ 1397000 w 1422959"/>
              <a:gd name="connsiteY34" fmla="*/ 304800 h 1337734"/>
              <a:gd name="connsiteX35" fmla="*/ 1422400 w 1422959"/>
              <a:gd name="connsiteY35" fmla="*/ 287867 h 1337734"/>
              <a:gd name="connsiteX36" fmla="*/ 1380066 w 1422959"/>
              <a:gd name="connsiteY36" fmla="*/ 270934 h 1337734"/>
              <a:gd name="connsiteX37" fmla="*/ 1295400 w 1422959"/>
              <a:gd name="connsiteY37" fmla="*/ 245534 h 1337734"/>
              <a:gd name="connsiteX38" fmla="*/ 1286933 w 1422959"/>
              <a:gd name="connsiteY38" fmla="*/ 211667 h 1337734"/>
              <a:gd name="connsiteX39" fmla="*/ 1278466 w 1422959"/>
              <a:gd name="connsiteY39" fmla="*/ 160867 h 1337734"/>
              <a:gd name="connsiteX40" fmla="*/ 1253066 w 1422959"/>
              <a:gd name="connsiteY40" fmla="*/ 118534 h 1337734"/>
              <a:gd name="connsiteX41" fmla="*/ 1227666 w 1422959"/>
              <a:gd name="connsiteY41" fmla="*/ 59267 h 1337734"/>
              <a:gd name="connsiteX42" fmla="*/ 1219200 w 1422959"/>
              <a:gd name="connsiteY42" fmla="*/ 0 h 133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22959" h="1337734">
                <a:moveTo>
                  <a:pt x="0" y="1337734"/>
                </a:moveTo>
                <a:cubicBezTo>
                  <a:pt x="14111" y="1326445"/>
                  <a:pt x="29555" y="1316645"/>
                  <a:pt x="42333" y="1303867"/>
                </a:cubicBezTo>
                <a:cubicBezTo>
                  <a:pt x="80632" y="1265568"/>
                  <a:pt x="32443" y="1285059"/>
                  <a:pt x="93133" y="1244600"/>
                </a:cubicBezTo>
                <a:cubicBezTo>
                  <a:pt x="221510" y="1159017"/>
                  <a:pt x="89761" y="1251645"/>
                  <a:pt x="169333" y="1185334"/>
                </a:cubicBezTo>
                <a:cubicBezTo>
                  <a:pt x="177150" y="1178820"/>
                  <a:pt x="187256" y="1175302"/>
                  <a:pt x="194733" y="1168400"/>
                </a:cubicBezTo>
                <a:cubicBezTo>
                  <a:pt x="224061" y="1141328"/>
                  <a:pt x="246191" y="1105874"/>
                  <a:pt x="279400" y="1083734"/>
                </a:cubicBezTo>
                <a:cubicBezTo>
                  <a:pt x="287867" y="1078089"/>
                  <a:pt x="297074" y="1073422"/>
                  <a:pt x="304800" y="1066800"/>
                </a:cubicBezTo>
                <a:cubicBezTo>
                  <a:pt x="333959" y="1041806"/>
                  <a:pt x="332969" y="1031548"/>
                  <a:pt x="364066" y="1016000"/>
                </a:cubicBezTo>
                <a:cubicBezTo>
                  <a:pt x="380366" y="1007850"/>
                  <a:pt x="407067" y="1004489"/>
                  <a:pt x="423333" y="999067"/>
                </a:cubicBezTo>
                <a:cubicBezTo>
                  <a:pt x="437751" y="994261"/>
                  <a:pt x="451248" y="986940"/>
                  <a:pt x="465666" y="982134"/>
                </a:cubicBezTo>
                <a:cubicBezTo>
                  <a:pt x="499232" y="970945"/>
                  <a:pt x="531737" y="969641"/>
                  <a:pt x="567266" y="965200"/>
                </a:cubicBezTo>
                <a:cubicBezTo>
                  <a:pt x="584199" y="959556"/>
                  <a:pt x="608165" y="963118"/>
                  <a:pt x="618066" y="948267"/>
                </a:cubicBezTo>
                <a:cubicBezTo>
                  <a:pt x="623711" y="939800"/>
                  <a:pt x="627054" y="929224"/>
                  <a:pt x="635000" y="922867"/>
                </a:cubicBezTo>
                <a:cubicBezTo>
                  <a:pt x="641969" y="917292"/>
                  <a:pt x="652418" y="918391"/>
                  <a:pt x="660400" y="914400"/>
                </a:cubicBezTo>
                <a:cubicBezTo>
                  <a:pt x="669501" y="909849"/>
                  <a:pt x="677983" y="903981"/>
                  <a:pt x="685800" y="897467"/>
                </a:cubicBezTo>
                <a:cubicBezTo>
                  <a:pt x="694998" y="889802"/>
                  <a:pt x="701621" y="879251"/>
                  <a:pt x="711200" y="872067"/>
                </a:cubicBezTo>
                <a:cubicBezTo>
                  <a:pt x="724365" y="862193"/>
                  <a:pt x="739578" y="855389"/>
                  <a:pt x="753533" y="846667"/>
                </a:cubicBezTo>
                <a:cubicBezTo>
                  <a:pt x="762162" y="841274"/>
                  <a:pt x="770466" y="835378"/>
                  <a:pt x="778933" y="829734"/>
                </a:cubicBezTo>
                <a:cubicBezTo>
                  <a:pt x="784237" y="808519"/>
                  <a:pt x="785870" y="785853"/>
                  <a:pt x="804333" y="770467"/>
                </a:cubicBezTo>
                <a:cubicBezTo>
                  <a:pt x="814029" y="762387"/>
                  <a:pt x="827698" y="760535"/>
                  <a:pt x="838200" y="753534"/>
                </a:cubicBezTo>
                <a:cubicBezTo>
                  <a:pt x="861682" y="737879"/>
                  <a:pt x="885977" y="722690"/>
                  <a:pt x="905933" y="702734"/>
                </a:cubicBezTo>
                <a:cubicBezTo>
                  <a:pt x="917222" y="691445"/>
                  <a:pt x="931586" y="682557"/>
                  <a:pt x="939800" y="668867"/>
                </a:cubicBezTo>
                <a:cubicBezTo>
                  <a:pt x="948267" y="654756"/>
                  <a:pt x="953564" y="638170"/>
                  <a:pt x="965200" y="626534"/>
                </a:cubicBezTo>
                <a:cubicBezTo>
                  <a:pt x="974125" y="617609"/>
                  <a:pt x="987777" y="615245"/>
                  <a:pt x="999066" y="609600"/>
                </a:cubicBezTo>
                <a:cubicBezTo>
                  <a:pt x="1004798" y="592404"/>
                  <a:pt x="1013053" y="563648"/>
                  <a:pt x="1024466" y="550334"/>
                </a:cubicBezTo>
                <a:cubicBezTo>
                  <a:pt x="1033650" y="539620"/>
                  <a:pt x="1047619" y="534117"/>
                  <a:pt x="1058333" y="524934"/>
                </a:cubicBezTo>
                <a:cubicBezTo>
                  <a:pt x="1067424" y="517142"/>
                  <a:pt x="1073023" y="504889"/>
                  <a:pt x="1083733" y="499534"/>
                </a:cubicBezTo>
                <a:cubicBezTo>
                  <a:pt x="1107680" y="487560"/>
                  <a:pt x="1134533" y="482601"/>
                  <a:pt x="1159933" y="474134"/>
                </a:cubicBezTo>
                <a:lnTo>
                  <a:pt x="1185333" y="465667"/>
                </a:lnTo>
                <a:lnTo>
                  <a:pt x="1286933" y="431800"/>
                </a:lnTo>
                <a:lnTo>
                  <a:pt x="1312333" y="423334"/>
                </a:lnTo>
                <a:cubicBezTo>
                  <a:pt x="1317977" y="414867"/>
                  <a:pt x="1322071" y="405129"/>
                  <a:pt x="1329266" y="397934"/>
                </a:cubicBezTo>
                <a:cubicBezTo>
                  <a:pt x="1336461" y="390739"/>
                  <a:pt x="1346849" y="387514"/>
                  <a:pt x="1354666" y="381000"/>
                </a:cubicBezTo>
                <a:cubicBezTo>
                  <a:pt x="1363864" y="373335"/>
                  <a:pt x="1371599" y="364067"/>
                  <a:pt x="1380066" y="355600"/>
                </a:cubicBezTo>
                <a:cubicBezTo>
                  <a:pt x="1385711" y="338667"/>
                  <a:pt x="1387540" y="319936"/>
                  <a:pt x="1397000" y="304800"/>
                </a:cubicBezTo>
                <a:cubicBezTo>
                  <a:pt x="1402393" y="296171"/>
                  <a:pt x="1426951" y="296968"/>
                  <a:pt x="1422400" y="287867"/>
                </a:cubicBezTo>
                <a:cubicBezTo>
                  <a:pt x="1415603" y="274273"/>
                  <a:pt x="1394349" y="276128"/>
                  <a:pt x="1380066" y="270934"/>
                </a:cubicBezTo>
                <a:cubicBezTo>
                  <a:pt x="1334709" y="254440"/>
                  <a:pt x="1335838" y="255643"/>
                  <a:pt x="1295400" y="245534"/>
                </a:cubicBezTo>
                <a:cubicBezTo>
                  <a:pt x="1292578" y="234245"/>
                  <a:pt x="1289215" y="223077"/>
                  <a:pt x="1286933" y="211667"/>
                </a:cubicBezTo>
                <a:cubicBezTo>
                  <a:pt x="1283566" y="194833"/>
                  <a:pt x="1284333" y="177000"/>
                  <a:pt x="1278466" y="160867"/>
                </a:cubicBezTo>
                <a:cubicBezTo>
                  <a:pt x="1272842" y="145402"/>
                  <a:pt x="1261058" y="132919"/>
                  <a:pt x="1253066" y="118534"/>
                </a:cubicBezTo>
                <a:cubicBezTo>
                  <a:pt x="1235630" y="87150"/>
                  <a:pt x="1237658" y="89241"/>
                  <a:pt x="1227666" y="59267"/>
                </a:cubicBezTo>
                <a:lnTo>
                  <a:pt x="1219200" y="0"/>
                </a:lnTo>
              </a:path>
            </a:pathLst>
          </a:custGeom>
          <a:noFill/>
          <a:ln w="19050"/>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EA726F0-ADEB-1731-4529-1D3B443FBCBA}"/>
              </a:ext>
            </a:extLst>
          </p:cNvPr>
          <p:cNvSpPr/>
          <p:nvPr/>
        </p:nvSpPr>
        <p:spPr>
          <a:xfrm>
            <a:off x="7298148" y="143933"/>
            <a:ext cx="1244719" cy="660400"/>
          </a:xfrm>
          <a:custGeom>
            <a:avLst/>
            <a:gdLst>
              <a:gd name="connsiteX0" fmla="*/ 1244719 w 1244719"/>
              <a:gd name="connsiteY0" fmla="*/ 626534 h 660400"/>
              <a:gd name="connsiteX1" fmla="*/ 618185 w 1244719"/>
              <a:gd name="connsiteY1" fmla="*/ 635000 h 660400"/>
              <a:gd name="connsiteX2" fmla="*/ 550452 w 1244719"/>
              <a:gd name="connsiteY2" fmla="*/ 651934 h 660400"/>
              <a:gd name="connsiteX3" fmla="*/ 516585 w 1244719"/>
              <a:gd name="connsiteY3" fmla="*/ 660400 h 660400"/>
              <a:gd name="connsiteX4" fmla="*/ 330319 w 1244719"/>
              <a:gd name="connsiteY4" fmla="*/ 643467 h 660400"/>
              <a:gd name="connsiteX5" fmla="*/ 262585 w 1244719"/>
              <a:gd name="connsiteY5" fmla="*/ 609600 h 660400"/>
              <a:gd name="connsiteX6" fmla="*/ 228719 w 1244719"/>
              <a:gd name="connsiteY6" fmla="*/ 567267 h 660400"/>
              <a:gd name="connsiteX7" fmla="*/ 177919 w 1244719"/>
              <a:gd name="connsiteY7" fmla="*/ 508000 h 660400"/>
              <a:gd name="connsiteX8" fmla="*/ 144052 w 1244719"/>
              <a:gd name="connsiteY8" fmla="*/ 457200 h 660400"/>
              <a:gd name="connsiteX9" fmla="*/ 127119 w 1244719"/>
              <a:gd name="connsiteY9" fmla="*/ 389467 h 660400"/>
              <a:gd name="connsiteX10" fmla="*/ 84785 w 1244719"/>
              <a:gd name="connsiteY10" fmla="*/ 220134 h 660400"/>
              <a:gd name="connsiteX11" fmla="*/ 59385 w 1244719"/>
              <a:gd name="connsiteY11" fmla="*/ 211667 h 660400"/>
              <a:gd name="connsiteX12" fmla="*/ 50919 w 1244719"/>
              <a:gd name="connsiteY12" fmla="*/ 152400 h 660400"/>
              <a:gd name="connsiteX13" fmla="*/ 33985 w 1244719"/>
              <a:gd name="connsiteY13" fmla="*/ 135467 h 660400"/>
              <a:gd name="connsiteX14" fmla="*/ 25519 w 1244719"/>
              <a:gd name="connsiteY14" fmla="*/ 101600 h 660400"/>
              <a:gd name="connsiteX15" fmla="*/ 17052 w 1244719"/>
              <a:gd name="connsiteY15" fmla="*/ 76200 h 660400"/>
              <a:gd name="connsiteX16" fmla="*/ 8585 w 1244719"/>
              <a:gd name="connsiteY16" fmla="*/ 42334 h 660400"/>
              <a:gd name="connsiteX17" fmla="*/ 119 w 1244719"/>
              <a:gd name="connsiteY17" fmla="*/ 0 h 6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4719" h="660400">
                <a:moveTo>
                  <a:pt x="1244719" y="626534"/>
                </a:moveTo>
                <a:cubicBezTo>
                  <a:pt x="1035874" y="629356"/>
                  <a:pt x="826909" y="627364"/>
                  <a:pt x="618185" y="635000"/>
                </a:cubicBezTo>
                <a:cubicBezTo>
                  <a:pt x="594928" y="635851"/>
                  <a:pt x="573030" y="646290"/>
                  <a:pt x="550452" y="651934"/>
                </a:cubicBezTo>
                <a:lnTo>
                  <a:pt x="516585" y="660400"/>
                </a:lnTo>
                <a:cubicBezTo>
                  <a:pt x="454496" y="654756"/>
                  <a:pt x="391453" y="655694"/>
                  <a:pt x="330319" y="643467"/>
                </a:cubicBezTo>
                <a:cubicBezTo>
                  <a:pt x="305566" y="638516"/>
                  <a:pt x="262585" y="609600"/>
                  <a:pt x="262585" y="609600"/>
                </a:cubicBezTo>
                <a:cubicBezTo>
                  <a:pt x="251296" y="595489"/>
                  <a:pt x="240619" y="580867"/>
                  <a:pt x="228719" y="567267"/>
                </a:cubicBezTo>
                <a:cubicBezTo>
                  <a:pt x="198411" y="532629"/>
                  <a:pt x="204528" y="550574"/>
                  <a:pt x="177919" y="508000"/>
                </a:cubicBezTo>
                <a:cubicBezTo>
                  <a:pt x="143746" y="453325"/>
                  <a:pt x="178554" y="491704"/>
                  <a:pt x="144052" y="457200"/>
                </a:cubicBezTo>
                <a:cubicBezTo>
                  <a:pt x="134445" y="428381"/>
                  <a:pt x="131835" y="424052"/>
                  <a:pt x="127119" y="389467"/>
                </a:cubicBezTo>
                <a:cubicBezTo>
                  <a:pt x="117593" y="319611"/>
                  <a:pt x="142161" y="258385"/>
                  <a:pt x="84785" y="220134"/>
                </a:cubicBezTo>
                <a:cubicBezTo>
                  <a:pt x="77359" y="215183"/>
                  <a:pt x="67852" y="214489"/>
                  <a:pt x="59385" y="211667"/>
                </a:cubicBezTo>
                <a:cubicBezTo>
                  <a:pt x="56563" y="191911"/>
                  <a:pt x="57230" y="171332"/>
                  <a:pt x="50919" y="152400"/>
                </a:cubicBezTo>
                <a:cubicBezTo>
                  <a:pt x="48395" y="144827"/>
                  <a:pt x="37555" y="142607"/>
                  <a:pt x="33985" y="135467"/>
                </a:cubicBezTo>
                <a:cubicBezTo>
                  <a:pt x="28781" y="125059"/>
                  <a:pt x="28716" y="112789"/>
                  <a:pt x="25519" y="101600"/>
                </a:cubicBezTo>
                <a:cubicBezTo>
                  <a:pt x="23067" y="93019"/>
                  <a:pt x="19504" y="84781"/>
                  <a:pt x="17052" y="76200"/>
                </a:cubicBezTo>
                <a:cubicBezTo>
                  <a:pt x="13855" y="65012"/>
                  <a:pt x="11782" y="53522"/>
                  <a:pt x="8585" y="42334"/>
                </a:cubicBezTo>
                <a:cubicBezTo>
                  <a:pt x="-1666" y="6456"/>
                  <a:pt x="119" y="29099"/>
                  <a:pt x="119" y="0"/>
                </a:cubicBezTo>
              </a:path>
            </a:pathLst>
          </a:custGeom>
          <a:noFill/>
          <a:ln w="19050"/>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C0453A7-C9CA-CE8B-373C-60CB65FE5A54}"/>
              </a:ext>
            </a:extLst>
          </p:cNvPr>
          <p:cNvSpPr/>
          <p:nvPr/>
        </p:nvSpPr>
        <p:spPr>
          <a:xfrm>
            <a:off x="7534429" y="795867"/>
            <a:ext cx="813704" cy="499533"/>
          </a:xfrm>
          <a:custGeom>
            <a:avLst/>
            <a:gdLst>
              <a:gd name="connsiteX0" fmla="*/ 9371 w 813704"/>
              <a:gd name="connsiteY0" fmla="*/ 0 h 499533"/>
              <a:gd name="connsiteX1" fmla="*/ 102504 w 813704"/>
              <a:gd name="connsiteY1" fmla="*/ 406400 h 499533"/>
              <a:gd name="connsiteX2" fmla="*/ 153304 w 813704"/>
              <a:gd name="connsiteY2" fmla="*/ 423333 h 499533"/>
              <a:gd name="connsiteX3" fmla="*/ 246438 w 813704"/>
              <a:gd name="connsiteY3" fmla="*/ 397933 h 499533"/>
              <a:gd name="connsiteX4" fmla="*/ 373438 w 813704"/>
              <a:gd name="connsiteY4" fmla="*/ 321733 h 499533"/>
              <a:gd name="connsiteX5" fmla="*/ 458104 w 813704"/>
              <a:gd name="connsiteY5" fmla="*/ 296333 h 499533"/>
              <a:gd name="connsiteX6" fmla="*/ 542771 w 813704"/>
              <a:gd name="connsiteY6" fmla="*/ 313266 h 499533"/>
              <a:gd name="connsiteX7" fmla="*/ 551238 w 813704"/>
              <a:gd name="connsiteY7" fmla="*/ 347133 h 499533"/>
              <a:gd name="connsiteX8" fmla="*/ 568171 w 813704"/>
              <a:gd name="connsiteY8" fmla="*/ 381000 h 499533"/>
              <a:gd name="connsiteX9" fmla="*/ 610504 w 813704"/>
              <a:gd name="connsiteY9" fmla="*/ 423333 h 499533"/>
              <a:gd name="connsiteX10" fmla="*/ 712104 w 813704"/>
              <a:gd name="connsiteY10" fmla="*/ 440266 h 499533"/>
              <a:gd name="connsiteX11" fmla="*/ 771371 w 813704"/>
              <a:gd name="connsiteY11" fmla="*/ 448733 h 499533"/>
              <a:gd name="connsiteX12" fmla="*/ 813704 w 813704"/>
              <a:gd name="connsiteY12" fmla="*/ 499533 h 49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3704" h="499533">
                <a:moveTo>
                  <a:pt x="9371" y="0"/>
                </a:moveTo>
                <a:cubicBezTo>
                  <a:pt x="29568" y="289490"/>
                  <a:pt x="-66843" y="321726"/>
                  <a:pt x="102504" y="406400"/>
                </a:cubicBezTo>
                <a:cubicBezTo>
                  <a:pt x="118469" y="414382"/>
                  <a:pt x="136371" y="417689"/>
                  <a:pt x="153304" y="423333"/>
                </a:cubicBezTo>
                <a:cubicBezTo>
                  <a:pt x="184349" y="414866"/>
                  <a:pt x="216244" y="409057"/>
                  <a:pt x="246438" y="397933"/>
                </a:cubicBezTo>
                <a:cubicBezTo>
                  <a:pt x="418609" y="334501"/>
                  <a:pt x="214069" y="396730"/>
                  <a:pt x="373438" y="321733"/>
                </a:cubicBezTo>
                <a:cubicBezTo>
                  <a:pt x="400098" y="309187"/>
                  <a:pt x="429882" y="304800"/>
                  <a:pt x="458104" y="296333"/>
                </a:cubicBezTo>
                <a:cubicBezTo>
                  <a:pt x="486326" y="301977"/>
                  <a:pt x="517504" y="299484"/>
                  <a:pt x="542771" y="313266"/>
                </a:cubicBezTo>
                <a:cubicBezTo>
                  <a:pt x="552987" y="318838"/>
                  <a:pt x="547152" y="336237"/>
                  <a:pt x="551238" y="347133"/>
                </a:cubicBezTo>
                <a:cubicBezTo>
                  <a:pt x="555670" y="358951"/>
                  <a:pt x="561909" y="370041"/>
                  <a:pt x="568171" y="381000"/>
                </a:cubicBezTo>
                <a:cubicBezTo>
                  <a:pt x="580375" y="402358"/>
                  <a:pt x="587010" y="413264"/>
                  <a:pt x="610504" y="423333"/>
                </a:cubicBezTo>
                <a:cubicBezTo>
                  <a:pt x="633757" y="433298"/>
                  <a:pt x="696741" y="438218"/>
                  <a:pt x="712104" y="440266"/>
                </a:cubicBezTo>
                <a:lnTo>
                  <a:pt x="771371" y="448733"/>
                </a:lnTo>
                <a:cubicBezTo>
                  <a:pt x="807731" y="494183"/>
                  <a:pt x="792461" y="478287"/>
                  <a:pt x="813704" y="499533"/>
                </a:cubicBezTo>
              </a:path>
            </a:pathLst>
          </a:custGeom>
          <a:noFill/>
          <a:ln w="19050"/>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918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12" grpId="0" animBg="1"/>
      <p:bldP spid="14"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0152E-8C16-6899-67C2-448B2E9EB1F8}"/>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p:cNvSpPr>
            <a:spLocks noGrp="1"/>
          </p:cNvSpPr>
          <p:nvPr>
            <p:ph type="title"/>
          </p:nvPr>
        </p:nvSpPr>
        <p:spPr>
          <a:xfrm>
            <a:off x="838200" y="378618"/>
            <a:ext cx="10515600" cy="1325563"/>
          </a:xfrm>
        </p:spPr>
        <p:txBody>
          <a:bodyPr/>
          <a:lstStyle/>
          <a:p>
            <a:pPr algn="ctr"/>
            <a:r>
              <a:rPr lang="en-US" b="1" dirty="0">
                <a:effectLst>
                  <a:outerShdw blurRad="38100" dist="38100" dir="2700000" algn="tl">
                    <a:srgbClr val="000000">
                      <a:alpha val="43137"/>
                    </a:srgbClr>
                  </a:outerShdw>
                </a:effectLst>
              </a:rPr>
              <a:t>2020 Flood Events</a:t>
            </a:r>
          </a:p>
        </p:txBody>
      </p:sp>
      <p:sp>
        <p:nvSpPr>
          <p:cNvPr id="5" name="Content Placeholder 2">
            <a:extLst>
              <a:ext uri="{FF2B5EF4-FFF2-40B4-BE49-F238E27FC236}">
                <a16:creationId xmlns:a16="http://schemas.microsoft.com/office/drawing/2014/main" id="{3597058C-66F6-858D-8277-E6ED8B4BD43B}"/>
              </a:ext>
            </a:extLst>
          </p:cNvPr>
          <p:cNvSpPr>
            <a:spLocks noGrp="1"/>
          </p:cNvSpPr>
          <p:nvPr>
            <p:ph idx="1"/>
          </p:nvPr>
        </p:nvSpPr>
        <p:spPr>
          <a:xfrm>
            <a:off x="838200" y="1825625"/>
            <a:ext cx="10515600" cy="4351338"/>
          </a:xfrm>
        </p:spPr>
        <p:txBody>
          <a:bodyPr/>
          <a:lstStyle/>
          <a:p>
            <a:r>
              <a:rPr lang="en-US" dirty="0"/>
              <a:t>An atmospheric river dumped unprecedented rain on an already full or near-normal snowpack in February 2020.</a:t>
            </a:r>
          </a:p>
          <a:p>
            <a:r>
              <a:rPr lang="en-US" dirty="0"/>
              <a:t>Every stream in Umatilla County flooded, including both the Umatilla and Walla Walla River systems.</a:t>
            </a:r>
          </a:p>
          <a:p>
            <a:r>
              <a:rPr lang="en-US" dirty="0"/>
              <a:t>Post-event estimates record the event as a 120-year event up to a 150-year event for some streams.</a:t>
            </a:r>
          </a:p>
          <a:p>
            <a:r>
              <a:rPr lang="en-US" dirty="0"/>
              <a:t>Roughly $26,651,582.00 dollars in damage estimated from PDA for public infrastructure damage</a:t>
            </a:r>
          </a:p>
          <a:p>
            <a:r>
              <a:rPr lang="en-US" dirty="0"/>
              <a:t>$4,335,518.00 in private property damage affecting 399 homes</a:t>
            </a:r>
          </a:p>
          <a:p>
            <a:endParaRPr lang="en-US" dirty="0"/>
          </a:p>
          <a:p>
            <a:pPr marL="0" indent="0">
              <a:buNone/>
            </a:pPr>
            <a:endParaRPr lang="en-US" dirty="0"/>
          </a:p>
        </p:txBody>
      </p:sp>
      <p:sp>
        <p:nvSpPr>
          <p:cNvPr id="7" name="TextBox 6">
            <a:extLst>
              <a:ext uri="{FF2B5EF4-FFF2-40B4-BE49-F238E27FC236}">
                <a16:creationId xmlns:a16="http://schemas.microsoft.com/office/drawing/2014/main" id="{0FC60B2A-0CE7-9E8D-27E6-F5C0A5CE12AD}"/>
              </a:ext>
            </a:extLst>
          </p:cNvPr>
          <p:cNvSpPr txBox="1"/>
          <p:nvPr/>
        </p:nvSpPr>
        <p:spPr>
          <a:xfrm>
            <a:off x="7145098" y="6460942"/>
            <a:ext cx="6561206" cy="261610"/>
          </a:xfrm>
          <a:prstGeom prst="rect">
            <a:avLst/>
          </a:prstGeom>
        </p:spPr>
        <p:txBody>
          <a:bodyPr wrap="square" rtlCol="0">
            <a:spAutoFit/>
          </a:bodyPr>
          <a:lstStyle/>
          <a:p>
            <a:r>
              <a:rPr lang="en-US" sz="1100" dirty="0"/>
              <a:t>https://storymaps.arcgis.com/stories/cb570e3df4e14e03a096b0b920534db9</a:t>
            </a:r>
          </a:p>
        </p:txBody>
      </p:sp>
    </p:spTree>
    <p:extLst>
      <p:ext uri="{BB962C8B-B14F-4D97-AF65-F5344CB8AC3E}">
        <p14:creationId xmlns:p14="http://schemas.microsoft.com/office/powerpoint/2010/main" val="3384658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ree_Circle_Pictures_Shrink_16x9.potx" id="{E4CFAA27-6FFA-4DF0-9594-8BEB8611941D}" vid="{0342CDA7-504D-43A9-A860-69E1CF462AC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Animation slide Circular pictures shrink onto slide (widescreen)</Template>
  <TotalTime>4824</TotalTime>
  <Words>1366</Words>
  <Application>Microsoft Office PowerPoint</Application>
  <PresentationFormat>Widescreen</PresentationFormat>
  <Paragraphs>161</Paragraphs>
  <Slides>31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Aharoni</vt:lpstr>
      <vt:lpstr>Arial</vt:lpstr>
      <vt:lpstr>Baskerville Old Face</vt:lpstr>
      <vt:lpstr>Calibri</vt:lpstr>
      <vt:lpstr>Calibri Light</vt:lpstr>
      <vt:lpstr>Wingdings</vt:lpstr>
      <vt:lpstr>Office Theme</vt:lpstr>
      <vt:lpstr>1_Office Theme</vt:lpstr>
      <vt:lpstr>Protecting Habitats and Homes</vt:lpstr>
      <vt:lpstr>Overview</vt:lpstr>
      <vt:lpstr>Our Focus: Conservation</vt:lpstr>
      <vt:lpstr>PowerPoint Presentation</vt:lpstr>
      <vt:lpstr>Outreach and Education</vt:lpstr>
      <vt:lpstr>Grant Project Writing and Implementation</vt:lpstr>
      <vt:lpstr>Technical Assistance and Collaboration</vt:lpstr>
      <vt:lpstr>PowerPoint Presentation</vt:lpstr>
      <vt:lpstr>2020 Flood Events</vt:lpstr>
      <vt:lpstr>2020 Flood Event Photos</vt:lpstr>
      <vt:lpstr>2020 Flood Events</vt:lpstr>
      <vt:lpstr>2020 Flood Events</vt:lpstr>
      <vt:lpstr>2020 Flood Events</vt:lpstr>
      <vt:lpstr>Post-Event and SWCD Involvement</vt:lpstr>
      <vt:lpstr>Challenges</vt:lpstr>
      <vt:lpstr>Partnerships Permitting Cost Time</vt:lpstr>
      <vt:lpstr>Partnerships, Permitting, Cost, and Time Expanded </vt:lpstr>
      <vt:lpstr>Solutions</vt:lpstr>
      <vt:lpstr>Bring All Partners to the Table</vt:lpstr>
      <vt:lpstr>Strategize and Prioritize</vt:lpstr>
      <vt:lpstr>PowerPoint Presentation</vt:lpstr>
      <vt:lpstr>Short- and Long-Term Strategy Example: The Echo Project</vt:lpstr>
      <vt:lpstr>PowerPoint Presentation</vt:lpstr>
      <vt:lpstr>PowerPoint Presentation</vt:lpstr>
      <vt:lpstr>Short- and Long-Term Strategy Example: The Echo Project</vt:lpstr>
      <vt:lpstr>Host Permit Workshop Days</vt:lpstr>
      <vt:lpstr>Develop an Outreach and Education Tool</vt:lpstr>
      <vt:lpstr>Flood Project Tracker Website</vt:lpstr>
      <vt:lpstr>Prioritize and Apply for Funding with Partners</vt:lpstr>
      <vt:lpstr>Implement and Adapt!</vt:lpstr>
      <vt:lpstr>Any Questions?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Umatilla County Soil and Water Conservation District</dc:title>
  <dc:creator>Kyle Waggoner - DM</dc:creator>
  <cp:keywords/>
  <cp:lastModifiedBy>Kyle Waggoner</cp:lastModifiedBy>
  <cp:revision>38</cp:revision>
  <dcterms:created xsi:type="dcterms:W3CDTF">2016-03-11T14:27:35Z</dcterms:created>
  <dcterms:modified xsi:type="dcterms:W3CDTF">2025-10-06T16:16:32Z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TC040144269991</vt:lpwstr>
  </property>
</Properties>
</file>