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8" r:id="rId2"/>
    <p:sldId id="1025" r:id="rId3"/>
    <p:sldId id="314" r:id="rId4"/>
    <p:sldId id="316" r:id="rId5"/>
    <p:sldId id="269" r:id="rId6"/>
    <p:sldId id="283" r:id="rId7"/>
    <p:sldId id="1026" r:id="rId8"/>
    <p:sldId id="1027" r:id="rId9"/>
    <p:sldId id="1028" r:id="rId10"/>
    <p:sldId id="289" r:id="rId11"/>
    <p:sldId id="291" r:id="rId12"/>
    <p:sldId id="1020" r:id="rId13"/>
    <p:sldId id="285" r:id="rId14"/>
    <p:sldId id="299" r:id="rId15"/>
    <p:sldId id="1022" r:id="rId16"/>
    <p:sldId id="282" r:id="rId17"/>
    <p:sldId id="309" r:id="rId18"/>
    <p:sldId id="310" r:id="rId19"/>
    <p:sldId id="298" r:id="rId20"/>
    <p:sldId id="487" r:id="rId21"/>
    <p:sldId id="1018" r:id="rId22"/>
    <p:sldId id="1019" r:id="rId23"/>
    <p:sldId id="1032" r:id="rId24"/>
    <p:sldId id="1023" r:id="rId25"/>
    <p:sldId id="1029" r:id="rId26"/>
    <p:sldId id="1033" r:id="rId27"/>
    <p:sldId id="103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404"/>
    <a:srgbClr val="DC4405"/>
    <a:srgbClr val="013B5C"/>
    <a:srgbClr val="006A8E"/>
    <a:srgbClr val="02859B"/>
    <a:srgbClr val="C4D6A4"/>
    <a:srgbClr val="497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6"/>
    <p:restoredTop sz="74143" autoAdjust="0"/>
  </p:normalViewPr>
  <p:slideViewPr>
    <p:cSldViewPr snapToGrid="0">
      <p:cViewPr varScale="1">
        <p:scale>
          <a:sx n="80" d="100"/>
          <a:sy n="80" d="100"/>
        </p:scale>
        <p:origin x="1576" y="192"/>
      </p:cViewPr>
      <p:guideLst/>
    </p:cSldViewPr>
  </p:slideViewPr>
  <p:notesTextViewPr>
    <p:cViewPr>
      <p:scale>
        <a:sx n="1" d="1"/>
        <a:sy n="1" d="1"/>
      </p:scale>
      <p:origin x="0" y="0"/>
    </p:cViewPr>
  </p:notesTextViewPr>
  <p:sorterViewPr>
    <p:cViewPr>
      <p:scale>
        <a:sx n="100" d="100"/>
        <a:sy n="100" d="100"/>
      </p:scale>
      <p:origin x="0" y="-89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 of respondents who interacted with agency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OSU</c:v>
                </c:pt>
                <c:pt idx="1">
                  <c:v>ODF or FPA</c:v>
                </c:pt>
                <c:pt idx="2">
                  <c:v>SWCD</c:v>
                </c:pt>
                <c:pt idx="3">
                  <c:v>OSWA</c:v>
                </c:pt>
                <c:pt idx="4">
                  <c:v>Fire District</c:v>
                </c:pt>
                <c:pt idx="5">
                  <c:v>Wtshd Council</c:v>
                </c:pt>
                <c:pt idx="6">
                  <c:v>NRCS</c:v>
                </c:pt>
                <c:pt idx="7">
                  <c:v>FSA</c:v>
                </c:pt>
                <c:pt idx="8">
                  <c:v>BLM</c:v>
                </c:pt>
                <c:pt idx="9">
                  <c:v>USFS</c:v>
                </c:pt>
                <c:pt idx="10">
                  <c:v>OS Fire Mshl</c:v>
                </c:pt>
                <c:pt idx="11">
                  <c:v>Other (local organizations, neighbors, community)</c:v>
                </c:pt>
                <c:pt idx="12">
                  <c:v>Any Organization</c:v>
                </c:pt>
                <c:pt idx="13">
                  <c:v>None</c:v>
                </c:pt>
              </c:strCache>
            </c:strRef>
          </c:cat>
          <c:val>
            <c:numRef>
              <c:f>Sheet1!$B$2:$B$15</c:f>
              <c:numCache>
                <c:formatCode>0</c:formatCode>
                <c:ptCount val="14"/>
                <c:pt idx="0">
                  <c:v>29.441624365482234</c:v>
                </c:pt>
                <c:pt idx="1">
                  <c:v>41.116751269035532</c:v>
                </c:pt>
                <c:pt idx="2">
                  <c:v>20.304568527918782</c:v>
                </c:pt>
                <c:pt idx="3">
                  <c:v>5.5837563451776653</c:v>
                </c:pt>
                <c:pt idx="4">
                  <c:v>9.6446700507614214</c:v>
                </c:pt>
                <c:pt idx="5">
                  <c:v>16.751269035532996</c:v>
                </c:pt>
                <c:pt idx="6">
                  <c:v>11.6751269035533</c:v>
                </c:pt>
                <c:pt idx="7">
                  <c:v>14.213197969543149</c:v>
                </c:pt>
                <c:pt idx="8">
                  <c:v>5.5837563451776653</c:v>
                </c:pt>
                <c:pt idx="9">
                  <c:v>4.5685279187817258</c:v>
                </c:pt>
                <c:pt idx="10">
                  <c:v>4.0609137055837561</c:v>
                </c:pt>
                <c:pt idx="11">
                  <c:v>39.898989898989903</c:v>
                </c:pt>
                <c:pt idx="12">
                  <c:v>66.666666666666657</c:v>
                </c:pt>
                <c:pt idx="13">
                  <c:v>33.838383838383841</c:v>
                </c:pt>
              </c:numCache>
            </c:numRef>
          </c:val>
          <c:extLst>
            <c:ext xmlns:c16="http://schemas.microsoft.com/office/drawing/2014/chart" uri="{C3380CC4-5D6E-409C-BE32-E72D297353CC}">
              <c16:uniqueId val="{00000000-2990-41EB-BF4A-7127DF6CA1C6}"/>
            </c:ext>
          </c:extLst>
        </c:ser>
        <c:ser>
          <c:idx val="1"/>
          <c:order val="1"/>
          <c:tx>
            <c:strRef>
              <c:f>Sheet1!$C$1</c:f>
              <c:strCache>
                <c:ptCount val="1"/>
                <c:pt idx="0">
                  <c:v>Percent of respondents who have done work on their property</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OSU</c:v>
                </c:pt>
                <c:pt idx="1">
                  <c:v>ODF or FPA</c:v>
                </c:pt>
                <c:pt idx="2">
                  <c:v>SWCD</c:v>
                </c:pt>
                <c:pt idx="3">
                  <c:v>OSWA</c:v>
                </c:pt>
                <c:pt idx="4">
                  <c:v>Fire District</c:v>
                </c:pt>
                <c:pt idx="5">
                  <c:v>Wtshd Council</c:v>
                </c:pt>
                <c:pt idx="6">
                  <c:v>NRCS</c:v>
                </c:pt>
                <c:pt idx="7">
                  <c:v>FSA</c:v>
                </c:pt>
                <c:pt idx="8">
                  <c:v>BLM</c:v>
                </c:pt>
                <c:pt idx="9">
                  <c:v>USFS</c:v>
                </c:pt>
                <c:pt idx="10">
                  <c:v>OS Fire Mshl</c:v>
                </c:pt>
                <c:pt idx="11">
                  <c:v>Other (local organizations, neighbors, community)</c:v>
                </c:pt>
                <c:pt idx="12">
                  <c:v>Any Organization</c:v>
                </c:pt>
                <c:pt idx="13">
                  <c:v>None</c:v>
                </c:pt>
              </c:strCache>
            </c:strRef>
          </c:cat>
          <c:val>
            <c:numRef>
              <c:f>Sheet1!$C$2:$C$15</c:f>
              <c:numCache>
                <c:formatCode>0</c:formatCode>
                <c:ptCount val="14"/>
                <c:pt idx="0">
                  <c:v>94.827586206896555</c:v>
                </c:pt>
                <c:pt idx="1">
                  <c:v>86.419753086419746</c:v>
                </c:pt>
                <c:pt idx="2">
                  <c:v>97.5</c:v>
                </c:pt>
                <c:pt idx="3">
                  <c:v>100</c:v>
                </c:pt>
                <c:pt idx="4">
                  <c:v>94.73684210526315</c:v>
                </c:pt>
                <c:pt idx="5">
                  <c:v>100</c:v>
                </c:pt>
                <c:pt idx="6">
                  <c:v>100</c:v>
                </c:pt>
                <c:pt idx="7">
                  <c:v>100</c:v>
                </c:pt>
                <c:pt idx="8">
                  <c:v>90.909090909090907</c:v>
                </c:pt>
                <c:pt idx="9">
                  <c:v>100</c:v>
                </c:pt>
                <c:pt idx="10">
                  <c:v>87.5</c:v>
                </c:pt>
                <c:pt idx="11">
                  <c:v>92.405063291139243</c:v>
                </c:pt>
                <c:pt idx="12">
                  <c:v>93.939393939393938</c:v>
                </c:pt>
                <c:pt idx="13">
                  <c:v>43.283582089552233</c:v>
                </c:pt>
              </c:numCache>
            </c:numRef>
          </c:val>
          <c:extLst>
            <c:ext xmlns:c16="http://schemas.microsoft.com/office/drawing/2014/chart" uri="{C3380CC4-5D6E-409C-BE32-E72D297353CC}">
              <c16:uniqueId val="{00000001-2990-41EB-BF4A-7127DF6CA1C6}"/>
            </c:ext>
          </c:extLst>
        </c:ser>
        <c:dLbls>
          <c:dLblPos val="outEnd"/>
          <c:showLegendKey val="0"/>
          <c:showVal val="1"/>
          <c:showCatName val="0"/>
          <c:showSerName val="0"/>
          <c:showPercent val="0"/>
          <c:showBubbleSize val="0"/>
        </c:dLbls>
        <c:gapWidth val="219"/>
        <c:overlap val="-27"/>
        <c:axId val="1123024575"/>
        <c:axId val="1123027071"/>
      </c:barChart>
      <c:catAx>
        <c:axId val="11230245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noProof="0" dirty="0"/>
                  <a:t>Organization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23027071"/>
        <c:crosses val="autoZero"/>
        <c:auto val="1"/>
        <c:lblAlgn val="ctr"/>
        <c:lblOffset val="100"/>
        <c:noMultiLvlLbl val="0"/>
      </c:catAx>
      <c:valAx>
        <c:axId val="1123027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noProof="0" dirty="0"/>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302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AE715-91B4-4260-B158-B1B2E109CED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C2B4DB4-7EBF-462A-8E28-F6B8E34AAEBB}">
      <dgm:prSet/>
      <dgm:spPr/>
      <dgm:t>
        <a:bodyPr/>
        <a:lstStyle/>
        <a:p>
          <a:pPr rtl="0"/>
          <a:r>
            <a:rPr lang="en-US" b="1" noProof="0" dirty="0">
              <a:latin typeface="Calibri Light" panose="020F0302020204030204"/>
            </a:rPr>
            <a:t>Landowners want to restore their forests</a:t>
          </a:r>
          <a:endParaRPr lang="en-US" b="1" noProof="0" dirty="0"/>
        </a:p>
      </dgm:t>
    </dgm:pt>
    <dgm:pt modelId="{FD73E963-A476-4A58-9FCA-C053824B2E8D}" type="parTrans" cxnId="{1182E6BA-7744-4AFE-81C9-778A5E072BE2}">
      <dgm:prSet/>
      <dgm:spPr/>
      <dgm:t>
        <a:bodyPr/>
        <a:lstStyle/>
        <a:p>
          <a:endParaRPr lang="en-US"/>
        </a:p>
      </dgm:t>
    </dgm:pt>
    <dgm:pt modelId="{B28AFA63-57C6-4C15-91E7-6AFC1FB0D097}" type="sibTrans" cxnId="{1182E6BA-7744-4AFE-81C9-778A5E072BE2}">
      <dgm:prSet/>
      <dgm:spPr/>
      <dgm:t>
        <a:bodyPr/>
        <a:lstStyle/>
        <a:p>
          <a:endParaRPr lang="en-US"/>
        </a:p>
      </dgm:t>
    </dgm:pt>
    <dgm:pt modelId="{8613E8BE-F93D-4A1E-81B6-4D5C39F6741B}">
      <dgm:prSet phldr="0"/>
      <dgm:spPr/>
      <dgm:t>
        <a:bodyPr/>
        <a:lstStyle/>
        <a:p>
          <a:pPr rtl="0"/>
          <a:r>
            <a:rPr lang="en-US" b="1" noProof="0" dirty="0">
              <a:latin typeface="Calibri Light" panose="020F0302020204030204"/>
            </a:rPr>
            <a:t>Negative emotions not a barrier for most</a:t>
          </a:r>
          <a:endParaRPr lang="en-US" b="1" noProof="0" dirty="0"/>
        </a:p>
      </dgm:t>
    </dgm:pt>
    <dgm:pt modelId="{D9C9077B-CA74-4C3C-A23D-2D68A06694FA}" type="parTrans" cxnId="{786F7813-7CD3-43AF-8592-EB13F9AE3F9B}">
      <dgm:prSet/>
      <dgm:spPr/>
      <dgm:t>
        <a:bodyPr/>
        <a:lstStyle/>
        <a:p>
          <a:endParaRPr lang="en-US"/>
        </a:p>
      </dgm:t>
    </dgm:pt>
    <dgm:pt modelId="{A427EF8B-38EA-4392-9B84-31847FDA91E4}" type="sibTrans" cxnId="{786F7813-7CD3-43AF-8592-EB13F9AE3F9B}">
      <dgm:prSet/>
      <dgm:spPr/>
      <dgm:t>
        <a:bodyPr/>
        <a:lstStyle/>
        <a:p>
          <a:endParaRPr lang="en-US"/>
        </a:p>
      </dgm:t>
    </dgm:pt>
    <dgm:pt modelId="{D704BFB5-56C3-4405-916E-1474CD608BDF}">
      <dgm:prSet/>
      <dgm:spPr>
        <a:solidFill>
          <a:srgbClr val="C00000"/>
        </a:solidFill>
      </dgm:spPr>
      <dgm:t>
        <a:bodyPr/>
        <a:lstStyle/>
        <a:p>
          <a:pPr rtl="0"/>
          <a:r>
            <a:rPr lang="en-US" b="1" noProof="0" dirty="0">
              <a:latin typeface="Calibri Light" panose="020F0302020204030204"/>
            </a:rPr>
            <a:t>Local organizations play a critical role in restoration</a:t>
          </a:r>
          <a:endParaRPr lang="en-US" b="1" noProof="0" dirty="0"/>
        </a:p>
      </dgm:t>
    </dgm:pt>
    <dgm:pt modelId="{B898D510-59A9-4FBC-8517-8434BA29454F}" type="parTrans" cxnId="{199815CE-9D3E-4EEC-8BDD-F1B4619429AF}">
      <dgm:prSet/>
      <dgm:spPr/>
      <dgm:t>
        <a:bodyPr/>
        <a:lstStyle/>
        <a:p>
          <a:endParaRPr lang="en-US"/>
        </a:p>
      </dgm:t>
    </dgm:pt>
    <dgm:pt modelId="{5CB2C21F-5267-48EF-945F-ED5E43E74184}" type="sibTrans" cxnId="{199815CE-9D3E-4EEC-8BDD-F1B4619429AF}">
      <dgm:prSet/>
      <dgm:spPr/>
      <dgm:t>
        <a:bodyPr/>
        <a:lstStyle/>
        <a:p>
          <a:endParaRPr lang="en-US"/>
        </a:p>
      </dgm:t>
    </dgm:pt>
    <dgm:pt modelId="{07B6CCAC-2C08-487D-B79F-9D9E40432F85}">
      <dgm:prSet custT="1"/>
      <dgm:spPr>
        <a:solidFill>
          <a:schemeClr val="accent2">
            <a:lumMod val="75000"/>
          </a:schemeClr>
        </a:solidFill>
      </dgm:spPr>
      <dgm:t>
        <a:bodyPr/>
        <a:lstStyle/>
        <a:p>
          <a:pPr rtl="0"/>
          <a:r>
            <a:rPr lang="en-US" sz="2400" b="1" noProof="0" dirty="0">
              <a:latin typeface="Calibri Light" panose="020F0302020204030204"/>
            </a:rPr>
            <a:t>Finances remain a barrier for some, but others need only educational/technical/ logistical support</a:t>
          </a:r>
          <a:endParaRPr lang="en-US" sz="2400" b="1" noProof="0" dirty="0"/>
        </a:p>
      </dgm:t>
    </dgm:pt>
    <dgm:pt modelId="{447EC963-4F61-4DE8-9126-50F9811DD856}" type="parTrans" cxnId="{1F8D1C6D-BFDB-410D-9A7E-6F9DBB1C978B}">
      <dgm:prSet/>
      <dgm:spPr/>
      <dgm:t>
        <a:bodyPr/>
        <a:lstStyle/>
        <a:p>
          <a:endParaRPr lang="en-US"/>
        </a:p>
      </dgm:t>
    </dgm:pt>
    <dgm:pt modelId="{4A39889D-DB4A-43BC-8522-C964EEEDA950}" type="sibTrans" cxnId="{1F8D1C6D-BFDB-410D-9A7E-6F9DBB1C978B}">
      <dgm:prSet/>
      <dgm:spPr/>
      <dgm:t>
        <a:bodyPr/>
        <a:lstStyle/>
        <a:p>
          <a:endParaRPr lang="en-US"/>
        </a:p>
      </dgm:t>
    </dgm:pt>
    <dgm:pt modelId="{B0704CEC-9013-40FB-BB5B-11E0C575AB29}">
      <dgm:prSet custT="1"/>
      <dgm:spPr>
        <a:solidFill>
          <a:schemeClr val="bg2">
            <a:lumMod val="50000"/>
          </a:schemeClr>
        </a:solidFill>
      </dgm:spPr>
      <dgm:t>
        <a:bodyPr/>
        <a:lstStyle/>
        <a:p>
          <a:pPr rtl="0"/>
          <a:r>
            <a:rPr lang="en-US" sz="2800" b="1" noProof="0" dirty="0">
              <a:latin typeface="Calibri Light" panose="020F0302020204030204"/>
            </a:rPr>
            <a:t>Collaboration between local and non-local groups is essential.</a:t>
          </a:r>
          <a:endParaRPr lang="en-US" sz="2800" b="1" noProof="0" dirty="0"/>
        </a:p>
      </dgm:t>
    </dgm:pt>
    <dgm:pt modelId="{9C781956-8490-440B-913C-FCE7ADB1D194}" type="parTrans" cxnId="{FF266896-2EED-4EF1-8759-99D6D021A94F}">
      <dgm:prSet/>
      <dgm:spPr/>
      <dgm:t>
        <a:bodyPr/>
        <a:lstStyle/>
        <a:p>
          <a:endParaRPr lang="en-US"/>
        </a:p>
      </dgm:t>
    </dgm:pt>
    <dgm:pt modelId="{2404D784-C56D-441F-9D17-741CC64BF59D}" type="sibTrans" cxnId="{FF266896-2EED-4EF1-8759-99D6D021A94F}">
      <dgm:prSet/>
      <dgm:spPr/>
      <dgm:t>
        <a:bodyPr/>
        <a:lstStyle/>
        <a:p>
          <a:endParaRPr lang="en-US"/>
        </a:p>
      </dgm:t>
    </dgm:pt>
    <dgm:pt modelId="{128F9553-FE4C-42B7-B654-AB6CFF73BC30}">
      <dgm:prSet/>
      <dgm:spPr>
        <a:solidFill>
          <a:schemeClr val="accent4">
            <a:lumMod val="50000"/>
          </a:schemeClr>
        </a:solidFill>
      </dgm:spPr>
      <dgm:t>
        <a:bodyPr/>
        <a:lstStyle/>
        <a:p>
          <a:pPr rtl="0"/>
          <a:r>
            <a:rPr lang="en-US" b="1" noProof="0" dirty="0">
              <a:latin typeface="Calibri Light" panose="020F0302020204030204"/>
            </a:rPr>
            <a:t>Prior experience increased future success</a:t>
          </a:r>
          <a:endParaRPr lang="en-US" b="1" noProof="0" dirty="0"/>
        </a:p>
      </dgm:t>
    </dgm:pt>
    <dgm:pt modelId="{70CEE547-390A-4DAC-8EAE-E79225D55A6A}" type="parTrans" cxnId="{AABEF6BD-FD1E-4A09-813C-92B8300AB2DC}">
      <dgm:prSet/>
      <dgm:spPr/>
      <dgm:t>
        <a:bodyPr/>
        <a:lstStyle/>
        <a:p>
          <a:endParaRPr lang="es-US"/>
        </a:p>
      </dgm:t>
    </dgm:pt>
    <dgm:pt modelId="{6440FAC1-94BA-4D80-8840-C85A8D943AD7}" type="sibTrans" cxnId="{AABEF6BD-FD1E-4A09-813C-92B8300AB2DC}">
      <dgm:prSet/>
      <dgm:spPr/>
      <dgm:t>
        <a:bodyPr/>
        <a:lstStyle/>
        <a:p>
          <a:endParaRPr lang="es-US"/>
        </a:p>
      </dgm:t>
    </dgm:pt>
    <dgm:pt modelId="{678FEC41-39C4-433D-AD3A-30FBF2C8D775}" type="pres">
      <dgm:prSet presAssocID="{FE8AE715-91B4-4260-B158-B1B2E109CEDC}" presName="diagram" presStyleCnt="0">
        <dgm:presLayoutVars>
          <dgm:dir/>
          <dgm:resizeHandles val="exact"/>
        </dgm:presLayoutVars>
      </dgm:prSet>
      <dgm:spPr/>
    </dgm:pt>
    <dgm:pt modelId="{6C1EDA32-FA29-4BB7-B9F1-66D65EFF8726}" type="pres">
      <dgm:prSet presAssocID="{4C2B4DB4-7EBF-462A-8E28-F6B8E34AAEBB}" presName="node" presStyleLbl="node1" presStyleIdx="0" presStyleCnt="6">
        <dgm:presLayoutVars>
          <dgm:bulletEnabled val="1"/>
        </dgm:presLayoutVars>
      </dgm:prSet>
      <dgm:spPr/>
    </dgm:pt>
    <dgm:pt modelId="{D5F0726C-376A-43DB-8ED6-EF76E4EBA7E0}" type="pres">
      <dgm:prSet presAssocID="{B28AFA63-57C6-4C15-91E7-6AFC1FB0D097}" presName="sibTrans" presStyleCnt="0"/>
      <dgm:spPr/>
    </dgm:pt>
    <dgm:pt modelId="{C05FAE73-183F-44B1-B1F5-B413A69A2ABB}" type="pres">
      <dgm:prSet presAssocID="{8613E8BE-F93D-4A1E-81B6-4D5C39F6741B}" presName="node" presStyleLbl="node1" presStyleIdx="1" presStyleCnt="6">
        <dgm:presLayoutVars>
          <dgm:bulletEnabled val="1"/>
        </dgm:presLayoutVars>
      </dgm:prSet>
      <dgm:spPr/>
    </dgm:pt>
    <dgm:pt modelId="{D93498D4-B8B1-48EF-A682-FB35E2A1FF33}" type="pres">
      <dgm:prSet presAssocID="{A427EF8B-38EA-4392-9B84-31847FDA91E4}" presName="sibTrans" presStyleCnt="0"/>
      <dgm:spPr/>
    </dgm:pt>
    <dgm:pt modelId="{B713E485-F9FC-43CC-AA0E-83A72FECBA87}" type="pres">
      <dgm:prSet presAssocID="{128F9553-FE4C-42B7-B654-AB6CFF73BC30}" presName="node" presStyleLbl="node1" presStyleIdx="2" presStyleCnt="6">
        <dgm:presLayoutVars>
          <dgm:bulletEnabled val="1"/>
        </dgm:presLayoutVars>
      </dgm:prSet>
      <dgm:spPr/>
    </dgm:pt>
    <dgm:pt modelId="{D18AB8D3-39D2-4505-8B28-8E84C821C889}" type="pres">
      <dgm:prSet presAssocID="{6440FAC1-94BA-4D80-8840-C85A8D943AD7}" presName="sibTrans" presStyleCnt="0"/>
      <dgm:spPr/>
    </dgm:pt>
    <dgm:pt modelId="{2F43EB4A-B27A-46FE-A36A-57EC7D1CF596}" type="pres">
      <dgm:prSet presAssocID="{D704BFB5-56C3-4405-916E-1474CD608BDF}" presName="node" presStyleLbl="node1" presStyleIdx="3" presStyleCnt="6">
        <dgm:presLayoutVars>
          <dgm:bulletEnabled val="1"/>
        </dgm:presLayoutVars>
      </dgm:prSet>
      <dgm:spPr/>
    </dgm:pt>
    <dgm:pt modelId="{60A3EA9C-065A-4233-99D2-CF1FA0AD34E5}" type="pres">
      <dgm:prSet presAssocID="{5CB2C21F-5267-48EF-945F-ED5E43E74184}" presName="sibTrans" presStyleCnt="0"/>
      <dgm:spPr/>
    </dgm:pt>
    <dgm:pt modelId="{ADDB49ED-7B3D-41C7-AD85-181D4C639A19}" type="pres">
      <dgm:prSet presAssocID="{07B6CCAC-2C08-487D-B79F-9D9E40432F85}" presName="node" presStyleLbl="node1" presStyleIdx="4" presStyleCnt="6">
        <dgm:presLayoutVars>
          <dgm:bulletEnabled val="1"/>
        </dgm:presLayoutVars>
      </dgm:prSet>
      <dgm:spPr/>
    </dgm:pt>
    <dgm:pt modelId="{30A60A6D-BB0F-4C88-B1F2-6AEB1F0AB212}" type="pres">
      <dgm:prSet presAssocID="{4A39889D-DB4A-43BC-8522-C964EEEDA950}" presName="sibTrans" presStyleCnt="0"/>
      <dgm:spPr/>
    </dgm:pt>
    <dgm:pt modelId="{D09F6C8C-53C2-448E-B127-29BD6FF3835F}" type="pres">
      <dgm:prSet presAssocID="{B0704CEC-9013-40FB-BB5B-11E0C575AB29}" presName="node" presStyleLbl="node1" presStyleIdx="5" presStyleCnt="6">
        <dgm:presLayoutVars>
          <dgm:bulletEnabled val="1"/>
        </dgm:presLayoutVars>
      </dgm:prSet>
      <dgm:spPr/>
    </dgm:pt>
  </dgm:ptLst>
  <dgm:cxnLst>
    <dgm:cxn modelId="{96D90005-BC3F-4F5D-A4A4-6DEE5421645D}" type="presOf" srcId="{FE8AE715-91B4-4260-B158-B1B2E109CEDC}" destId="{678FEC41-39C4-433D-AD3A-30FBF2C8D775}" srcOrd="0" destOrd="0" presId="urn:microsoft.com/office/officeart/2005/8/layout/default"/>
    <dgm:cxn modelId="{786F7813-7CD3-43AF-8592-EB13F9AE3F9B}" srcId="{FE8AE715-91B4-4260-B158-B1B2E109CEDC}" destId="{8613E8BE-F93D-4A1E-81B6-4D5C39F6741B}" srcOrd="1" destOrd="0" parTransId="{D9C9077B-CA74-4C3C-A23D-2D68A06694FA}" sibTransId="{A427EF8B-38EA-4392-9B84-31847FDA91E4}"/>
    <dgm:cxn modelId="{CF73DC59-E7C1-481E-B569-04F5820C4175}" type="presOf" srcId="{B0704CEC-9013-40FB-BB5B-11E0C575AB29}" destId="{D09F6C8C-53C2-448E-B127-29BD6FF3835F}" srcOrd="0" destOrd="0" presId="urn:microsoft.com/office/officeart/2005/8/layout/default"/>
    <dgm:cxn modelId="{1F8D1C6D-BFDB-410D-9A7E-6F9DBB1C978B}" srcId="{FE8AE715-91B4-4260-B158-B1B2E109CEDC}" destId="{07B6CCAC-2C08-487D-B79F-9D9E40432F85}" srcOrd="4" destOrd="0" parTransId="{447EC963-4F61-4DE8-9126-50F9811DD856}" sibTransId="{4A39889D-DB4A-43BC-8522-C964EEEDA950}"/>
    <dgm:cxn modelId="{4B768A95-FDB9-43E5-B041-4C2E668C5657}" type="presOf" srcId="{07B6CCAC-2C08-487D-B79F-9D9E40432F85}" destId="{ADDB49ED-7B3D-41C7-AD85-181D4C639A19}" srcOrd="0" destOrd="0" presId="urn:microsoft.com/office/officeart/2005/8/layout/default"/>
    <dgm:cxn modelId="{FF266896-2EED-4EF1-8759-99D6D021A94F}" srcId="{FE8AE715-91B4-4260-B158-B1B2E109CEDC}" destId="{B0704CEC-9013-40FB-BB5B-11E0C575AB29}" srcOrd="5" destOrd="0" parTransId="{9C781956-8490-440B-913C-FCE7ADB1D194}" sibTransId="{2404D784-C56D-441F-9D17-741CC64BF59D}"/>
    <dgm:cxn modelId="{BBBD04A9-18BB-4DBD-97A5-399DCF6C0618}" type="presOf" srcId="{D704BFB5-56C3-4405-916E-1474CD608BDF}" destId="{2F43EB4A-B27A-46FE-A36A-57EC7D1CF596}" srcOrd="0" destOrd="0" presId="urn:microsoft.com/office/officeart/2005/8/layout/default"/>
    <dgm:cxn modelId="{1182E6BA-7744-4AFE-81C9-778A5E072BE2}" srcId="{FE8AE715-91B4-4260-B158-B1B2E109CEDC}" destId="{4C2B4DB4-7EBF-462A-8E28-F6B8E34AAEBB}" srcOrd="0" destOrd="0" parTransId="{FD73E963-A476-4A58-9FCA-C053824B2E8D}" sibTransId="{B28AFA63-57C6-4C15-91E7-6AFC1FB0D097}"/>
    <dgm:cxn modelId="{AABEF6BD-FD1E-4A09-813C-92B8300AB2DC}" srcId="{FE8AE715-91B4-4260-B158-B1B2E109CEDC}" destId="{128F9553-FE4C-42B7-B654-AB6CFF73BC30}" srcOrd="2" destOrd="0" parTransId="{70CEE547-390A-4DAC-8EAE-E79225D55A6A}" sibTransId="{6440FAC1-94BA-4D80-8840-C85A8D943AD7}"/>
    <dgm:cxn modelId="{199815CE-9D3E-4EEC-8BDD-F1B4619429AF}" srcId="{FE8AE715-91B4-4260-B158-B1B2E109CEDC}" destId="{D704BFB5-56C3-4405-916E-1474CD608BDF}" srcOrd="3" destOrd="0" parTransId="{B898D510-59A9-4FBC-8517-8434BA29454F}" sibTransId="{5CB2C21F-5267-48EF-945F-ED5E43E74184}"/>
    <dgm:cxn modelId="{2796D1D0-14ED-45B1-BDBD-C20DC2F1525A}" type="presOf" srcId="{128F9553-FE4C-42B7-B654-AB6CFF73BC30}" destId="{B713E485-F9FC-43CC-AA0E-83A72FECBA87}" srcOrd="0" destOrd="0" presId="urn:microsoft.com/office/officeart/2005/8/layout/default"/>
    <dgm:cxn modelId="{B64B2EF5-B8FD-4321-86C1-051FB19E9AB9}" type="presOf" srcId="{8613E8BE-F93D-4A1E-81B6-4D5C39F6741B}" destId="{C05FAE73-183F-44B1-B1F5-B413A69A2ABB}" srcOrd="0" destOrd="0" presId="urn:microsoft.com/office/officeart/2005/8/layout/default"/>
    <dgm:cxn modelId="{72B68AF5-88B5-4164-A58F-05BAA8B91A6C}" type="presOf" srcId="{4C2B4DB4-7EBF-462A-8E28-F6B8E34AAEBB}" destId="{6C1EDA32-FA29-4BB7-B9F1-66D65EFF8726}" srcOrd="0" destOrd="0" presId="urn:microsoft.com/office/officeart/2005/8/layout/default"/>
    <dgm:cxn modelId="{07FA6E07-482F-440C-9B99-C551505DF1B1}" type="presParOf" srcId="{678FEC41-39C4-433D-AD3A-30FBF2C8D775}" destId="{6C1EDA32-FA29-4BB7-B9F1-66D65EFF8726}" srcOrd="0" destOrd="0" presId="urn:microsoft.com/office/officeart/2005/8/layout/default"/>
    <dgm:cxn modelId="{5B46C40C-234F-4A36-88C7-EFE89BF4E6DE}" type="presParOf" srcId="{678FEC41-39C4-433D-AD3A-30FBF2C8D775}" destId="{D5F0726C-376A-43DB-8ED6-EF76E4EBA7E0}" srcOrd="1" destOrd="0" presId="urn:microsoft.com/office/officeart/2005/8/layout/default"/>
    <dgm:cxn modelId="{AA812B54-AEAD-4A56-B707-3FC4B6210A68}" type="presParOf" srcId="{678FEC41-39C4-433D-AD3A-30FBF2C8D775}" destId="{C05FAE73-183F-44B1-B1F5-B413A69A2ABB}" srcOrd="2" destOrd="0" presId="urn:microsoft.com/office/officeart/2005/8/layout/default"/>
    <dgm:cxn modelId="{926A7C0A-9199-48E2-9321-B89CC748D41F}" type="presParOf" srcId="{678FEC41-39C4-433D-AD3A-30FBF2C8D775}" destId="{D93498D4-B8B1-48EF-A682-FB35E2A1FF33}" srcOrd="3" destOrd="0" presId="urn:microsoft.com/office/officeart/2005/8/layout/default"/>
    <dgm:cxn modelId="{CFD1EB2C-6FF5-454B-BD7B-A165FD10916A}" type="presParOf" srcId="{678FEC41-39C4-433D-AD3A-30FBF2C8D775}" destId="{B713E485-F9FC-43CC-AA0E-83A72FECBA87}" srcOrd="4" destOrd="0" presId="urn:microsoft.com/office/officeart/2005/8/layout/default"/>
    <dgm:cxn modelId="{BA13EA6C-90E9-4289-B0CA-1B1C2E5E9F30}" type="presParOf" srcId="{678FEC41-39C4-433D-AD3A-30FBF2C8D775}" destId="{D18AB8D3-39D2-4505-8B28-8E84C821C889}" srcOrd="5" destOrd="0" presId="urn:microsoft.com/office/officeart/2005/8/layout/default"/>
    <dgm:cxn modelId="{0ACD7F0C-E158-4E64-A3F1-3DE41D2A5793}" type="presParOf" srcId="{678FEC41-39C4-433D-AD3A-30FBF2C8D775}" destId="{2F43EB4A-B27A-46FE-A36A-57EC7D1CF596}" srcOrd="6" destOrd="0" presId="urn:microsoft.com/office/officeart/2005/8/layout/default"/>
    <dgm:cxn modelId="{4A64B6E1-D328-40F6-B44D-EC751E177D8F}" type="presParOf" srcId="{678FEC41-39C4-433D-AD3A-30FBF2C8D775}" destId="{60A3EA9C-065A-4233-99D2-CF1FA0AD34E5}" srcOrd="7" destOrd="0" presId="urn:microsoft.com/office/officeart/2005/8/layout/default"/>
    <dgm:cxn modelId="{B21FE01A-1D01-4D79-9045-A1FA87D95985}" type="presParOf" srcId="{678FEC41-39C4-433D-AD3A-30FBF2C8D775}" destId="{ADDB49ED-7B3D-41C7-AD85-181D4C639A19}" srcOrd="8" destOrd="0" presId="urn:microsoft.com/office/officeart/2005/8/layout/default"/>
    <dgm:cxn modelId="{D63F6F72-8DF5-404C-AB67-5CCD55862BB3}" type="presParOf" srcId="{678FEC41-39C4-433D-AD3A-30FBF2C8D775}" destId="{30A60A6D-BB0F-4C88-B1F2-6AEB1F0AB212}" srcOrd="9" destOrd="0" presId="urn:microsoft.com/office/officeart/2005/8/layout/default"/>
    <dgm:cxn modelId="{ACDDFC87-0ECD-4D30-847E-51AF96558C4E}" type="presParOf" srcId="{678FEC41-39C4-433D-AD3A-30FBF2C8D775}" destId="{D09F6C8C-53C2-448E-B127-29BD6FF3835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A2D62A-F72B-40E6-897C-90323FDE19F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038D18-1F7A-4798-914B-EC662E8F9E59}">
      <dgm:prSet/>
      <dgm:spPr/>
      <dgm:t>
        <a:bodyPr/>
        <a:lstStyle/>
        <a:p>
          <a:pPr rtl="0">
            <a:lnSpc>
              <a:spcPct val="100000"/>
            </a:lnSpc>
          </a:pPr>
          <a:r>
            <a:rPr lang="en-US" noProof="0" dirty="0">
              <a:latin typeface="Calibri Light" panose="020F0302020204030204"/>
            </a:rPr>
            <a:t>Local </a:t>
          </a:r>
          <a:r>
            <a:rPr lang="en-US" noProof="0" dirty="0"/>
            <a:t>organizations </a:t>
          </a:r>
          <a:r>
            <a:rPr lang="en-US" noProof="0" dirty="0">
              <a:latin typeface="Calibri Light" panose="020F0302020204030204"/>
            </a:rPr>
            <a:t>working with post-wildfire impacted landowners</a:t>
          </a:r>
          <a:endParaRPr lang="en-US" noProof="0" dirty="0"/>
        </a:p>
      </dgm:t>
    </dgm:pt>
    <dgm:pt modelId="{00DF3FE9-2BA3-435A-94BF-45EF5944F0BD}" type="parTrans" cxnId="{7720F9C4-A9E3-4908-8B0C-50AA8CF56B31}">
      <dgm:prSet/>
      <dgm:spPr/>
      <dgm:t>
        <a:bodyPr/>
        <a:lstStyle/>
        <a:p>
          <a:endParaRPr lang="en-US"/>
        </a:p>
      </dgm:t>
    </dgm:pt>
    <dgm:pt modelId="{6E0CE6C3-492B-4A3D-A3FF-C613CB2EB804}" type="sibTrans" cxnId="{7720F9C4-A9E3-4908-8B0C-50AA8CF56B31}">
      <dgm:prSet/>
      <dgm:spPr/>
      <dgm:t>
        <a:bodyPr/>
        <a:lstStyle/>
        <a:p>
          <a:endParaRPr lang="en-US"/>
        </a:p>
      </dgm:t>
    </dgm:pt>
    <dgm:pt modelId="{8037840B-8398-4D0F-BE0A-5A04720D5476}">
      <dgm:prSet/>
      <dgm:spPr/>
      <dgm:t>
        <a:bodyPr/>
        <a:lstStyle/>
        <a:p>
          <a:pPr rtl="0">
            <a:lnSpc>
              <a:spcPct val="100000"/>
            </a:lnSpc>
          </a:pPr>
          <a:r>
            <a:rPr lang="en-US" noProof="0" dirty="0"/>
            <a:t>Site assessors with </a:t>
          </a:r>
          <a:r>
            <a:rPr lang="en-US" noProof="0" dirty="0">
              <a:latin typeface="Calibri Light" panose="020F0302020204030204"/>
            </a:rPr>
            <a:t>at least a basic knowledge of forestry and fire</a:t>
          </a:r>
          <a:endParaRPr lang="en-US" noProof="0" dirty="0"/>
        </a:p>
      </dgm:t>
    </dgm:pt>
    <dgm:pt modelId="{9076A85A-AF4C-4483-97A3-982B3C028604}" type="parTrans" cxnId="{5EF9442A-D9B0-45B5-89AD-D1DE3522282A}">
      <dgm:prSet/>
      <dgm:spPr/>
      <dgm:t>
        <a:bodyPr/>
        <a:lstStyle/>
        <a:p>
          <a:endParaRPr lang="en-US"/>
        </a:p>
      </dgm:t>
    </dgm:pt>
    <dgm:pt modelId="{5B84D135-F788-4347-B447-55632B14A025}" type="sibTrans" cxnId="{5EF9442A-D9B0-45B5-89AD-D1DE3522282A}">
      <dgm:prSet/>
      <dgm:spPr/>
      <dgm:t>
        <a:bodyPr/>
        <a:lstStyle/>
        <a:p>
          <a:endParaRPr lang="en-US"/>
        </a:p>
      </dgm:t>
    </dgm:pt>
    <dgm:pt modelId="{BDCD35EE-8411-4384-BA66-514EAFCF306C}">
      <dgm:prSet phldr="0"/>
      <dgm:spPr/>
      <dgm:t>
        <a:bodyPr/>
        <a:lstStyle/>
        <a:p>
          <a:pPr rtl="0">
            <a:lnSpc>
              <a:spcPct val="100000"/>
            </a:lnSpc>
          </a:pPr>
          <a:r>
            <a:rPr lang="en-US" noProof="0" dirty="0">
              <a:latin typeface="Calibri Light" panose="020F0302020204030204"/>
            </a:rPr>
            <a:t>Technical experts needing guidance on effective landowner engagement post-wildfire</a:t>
          </a:r>
          <a:endParaRPr lang="en-US" noProof="0" dirty="0"/>
        </a:p>
      </dgm:t>
    </dgm:pt>
    <dgm:pt modelId="{4C763B22-6873-4B4E-957F-BA896D93E299}" type="parTrans" cxnId="{3A1FF537-9448-42B5-A57A-61FABE34A32A}">
      <dgm:prSet/>
      <dgm:spPr/>
      <dgm:t>
        <a:bodyPr/>
        <a:lstStyle/>
        <a:p>
          <a:endParaRPr lang="en-US"/>
        </a:p>
      </dgm:t>
    </dgm:pt>
    <dgm:pt modelId="{3A4970CE-87CF-4D58-9AA0-189EA31AD022}" type="sibTrans" cxnId="{3A1FF537-9448-42B5-A57A-61FABE34A32A}">
      <dgm:prSet/>
      <dgm:spPr/>
      <dgm:t>
        <a:bodyPr/>
        <a:lstStyle/>
        <a:p>
          <a:endParaRPr lang="en-US"/>
        </a:p>
      </dgm:t>
    </dgm:pt>
    <dgm:pt modelId="{6D29ECA8-6D62-48CF-ADA6-2B77E4317747}" type="pres">
      <dgm:prSet presAssocID="{D1A2D62A-F72B-40E6-897C-90323FDE19FB}" presName="root" presStyleCnt="0">
        <dgm:presLayoutVars>
          <dgm:dir/>
          <dgm:resizeHandles val="exact"/>
        </dgm:presLayoutVars>
      </dgm:prSet>
      <dgm:spPr/>
    </dgm:pt>
    <dgm:pt modelId="{62923ACE-BF6A-4082-A32E-09BC2161795C}" type="pres">
      <dgm:prSet presAssocID="{D1038D18-1F7A-4798-914B-EC662E8F9E59}" presName="compNode" presStyleCnt="0"/>
      <dgm:spPr/>
    </dgm:pt>
    <dgm:pt modelId="{DFC210BB-5553-4E14-992D-3097C003332C}" type="pres">
      <dgm:prSet presAssocID="{D1038D18-1F7A-4798-914B-EC662E8F9E59}" presName="bgRect" presStyleLbl="bgShp" presStyleIdx="0" presStyleCnt="3"/>
      <dgm:spPr/>
    </dgm:pt>
    <dgm:pt modelId="{E5979D38-75F1-409C-8DCB-9374C4AA0716}" type="pres">
      <dgm:prSet presAssocID="{D1038D18-1F7A-4798-914B-EC662E8F9E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nfire"/>
        </a:ext>
      </dgm:extLst>
    </dgm:pt>
    <dgm:pt modelId="{C9280B86-4239-4C78-B8E9-C5C2D3DE83AC}" type="pres">
      <dgm:prSet presAssocID="{D1038D18-1F7A-4798-914B-EC662E8F9E59}" presName="spaceRect" presStyleCnt="0"/>
      <dgm:spPr/>
    </dgm:pt>
    <dgm:pt modelId="{72A0B0A6-1CFD-4519-83E8-BB7F3EB48B4D}" type="pres">
      <dgm:prSet presAssocID="{D1038D18-1F7A-4798-914B-EC662E8F9E59}" presName="parTx" presStyleLbl="revTx" presStyleIdx="0" presStyleCnt="3">
        <dgm:presLayoutVars>
          <dgm:chMax val="0"/>
          <dgm:chPref val="0"/>
        </dgm:presLayoutVars>
      </dgm:prSet>
      <dgm:spPr/>
    </dgm:pt>
    <dgm:pt modelId="{3432DEBA-DFE3-4A69-BACE-0912CCD7FB86}" type="pres">
      <dgm:prSet presAssocID="{6E0CE6C3-492B-4A3D-A3FF-C613CB2EB804}" presName="sibTrans" presStyleCnt="0"/>
      <dgm:spPr/>
    </dgm:pt>
    <dgm:pt modelId="{C47D8C73-ABAF-4471-AE62-F16F05F99FE5}" type="pres">
      <dgm:prSet presAssocID="{8037840B-8398-4D0F-BE0A-5A04720D5476}" presName="compNode" presStyleCnt="0"/>
      <dgm:spPr/>
    </dgm:pt>
    <dgm:pt modelId="{27F1DFD6-1DB1-4634-A690-812BADBB3567}" type="pres">
      <dgm:prSet presAssocID="{8037840B-8398-4D0F-BE0A-5A04720D5476}" presName="bgRect" presStyleLbl="bgShp" presStyleIdx="1" presStyleCnt="3"/>
      <dgm:spPr/>
    </dgm:pt>
    <dgm:pt modelId="{D743F2FD-EABC-4801-8EE7-6D05F98E4531}" type="pres">
      <dgm:prSet presAssocID="{8037840B-8398-4D0F-BE0A-5A04720D54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refighter"/>
        </a:ext>
      </dgm:extLst>
    </dgm:pt>
    <dgm:pt modelId="{EC174101-8919-4D07-B903-EDB1E49D2B8D}" type="pres">
      <dgm:prSet presAssocID="{8037840B-8398-4D0F-BE0A-5A04720D5476}" presName="spaceRect" presStyleCnt="0"/>
      <dgm:spPr/>
    </dgm:pt>
    <dgm:pt modelId="{CD86495E-8749-4C86-B03F-259D0B5DCE13}" type="pres">
      <dgm:prSet presAssocID="{8037840B-8398-4D0F-BE0A-5A04720D5476}" presName="parTx" presStyleLbl="revTx" presStyleIdx="1" presStyleCnt="3">
        <dgm:presLayoutVars>
          <dgm:chMax val="0"/>
          <dgm:chPref val="0"/>
        </dgm:presLayoutVars>
      </dgm:prSet>
      <dgm:spPr/>
    </dgm:pt>
    <dgm:pt modelId="{4FD671A4-B5DD-4FDC-BEA5-59EC9E6AB333}" type="pres">
      <dgm:prSet presAssocID="{5B84D135-F788-4347-B447-55632B14A025}" presName="sibTrans" presStyleCnt="0"/>
      <dgm:spPr/>
    </dgm:pt>
    <dgm:pt modelId="{3881E8C3-54E3-4575-9E1C-1116767F9B2A}" type="pres">
      <dgm:prSet presAssocID="{BDCD35EE-8411-4384-BA66-514EAFCF306C}" presName="compNode" presStyleCnt="0"/>
      <dgm:spPr/>
    </dgm:pt>
    <dgm:pt modelId="{136430C7-6683-4A7E-91B1-F54DF9BB8DC9}" type="pres">
      <dgm:prSet presAssocID="{BDCD35EE-8411-4384-BA66-514EAFCF306C}" presName="bgRect" presStyleLbl="bgShp" presStyleIdx="2" presStyleCnt="3"/>
      <dgm:spPr/>
    </dgm:pt>
    <dgm:pt modelId="{1714CB88-058B-4CF6-907A-980410FF261C}" type="pres">
      <dgm:prSet presAssocID="{BDCD35EE-8411-4384-BA66-514EAFCF30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est scene"/>
        </a:ext>
      </dgm:extLst>
    </dgm:pt>
    <dgm:pt modelId="{5A292030-A78F-479F-9D8D-1C75C4385C5C}" type="pres">
      <dgm:prSet presAssocID="{BDCD35EE-8411-4384-BA66-514EAFCF306C}" presName="spaceRect" presStyleCnt="0"/>
      <dgm:spPr/>
    </dgm:pt>
    <dgm:pt modelId="{4C0E7E70-0A17-45E5-ABB4-9BC591C77656}" type="pres">
      <dgm:prSet presAssocID="{BDCD35EE-8411-4384-BA66-514EAFCF306C}" presName="parTx" presStyleLbl="revTx" presStyleIdx="2" presStyleCnt="3">
        <dgm:presLayoutVars>
          <dgm:chMax val="0"/>
          <dgm:chPref val="0"/>
        </dgm:presLayoutVars>
      </dgm:prSet>
      <dgm:spPr/>
    </dgm:pt>
  </dgm:ptLst>
  <dgm:cxnLst>
    <dgm:cxn modelId="{5EF9442A-D9B0-45B5-89AD-D1DE3522282A}" srcId="{D1A2D62A-F72B-40E6-897C-90323FDE19FB}" destId="{8037840B-8398-4D0F-BE0A-5A04720D5476}" srcOrd="1" destOrd="0" parTransId="{9076A85A-AF4C-4483-97A3-982B3C028604}" sibTransId="{5B84D135-F788-4347-B447-55632B14A025}"/>
    <dgm:cxn modelId="{3A1FF537-9448-42B5-A57A-61FABE34A32A}" srcId="{D1A2D62A-F72B-40E6-897C-90323FDE19FB}" destId="{BDCD35EE-8411-4384-BA66-514EAFCF306C}" srcOrd="2" destOrd="0" parTransId="{4C763B22-6873-4B4E-957F-BA896D93E299}" sibTransId="{3A4970CE-87CF-4D58-9AA0-189EA31AD022}"/>
    <dgm:cxn modelId="{8E1CE94B-CD4A-410B-96F8-A0E1CEB3EE2A}" type="presOf" srcId="{8037840B-8398-4D0F-BE0A-5A04720D5476}" destId="{CD86495E-8749-4C86-B03F-259D0B5DCE13}" srcOrd="0" destOrd="0" presId="urn:microsoft.com/office/officeart/2018/2/layout/IconVerticalSolidList"/>
    <dgm:cxn modelId="{3AA25E5E-1CE0-429A-A77C-DFAA871EAA85}" type="presOf" srcId="{D1038D18-1F7A-4798-914B-EC662E8F9E59}" destId="{72A0B0A6-1CFD-4519-83E8-BB7F3EB48B4D}" srcOrd="0" destOrd="0" presId="urn:microsoft.com/office/officeart/2018/2/layout/IconVerticalSolidList"/>
    <dgm:cxn modelId="{5F411DB5-BC89-4292-AAFB-F17F782CC675}" type="presOf" srcId="{BDCD35EE-8411-4384-BA66-514EAFCF306C}" destId="{4C0E7E70-0A17-45E5-ABB4-9BC591C77656}" srcOrd="0" destOrd="0" presId="urn:microsoft.com/office/officeart/2018/2/layout/IconVerticalSolidList"/>
    <dgm:cxn modelId="{608377BA-4004-4CE4-A6A3-FF878DBC2DAD}" type="presOf" srcId="{D1A2D62A-F72B-40E6-897C-90323FDE19FB}" destId="{6D29ECA8-6D62-48CF-ADA6-2B77E4317747}" srcOrd="0" destOrd="0" presId="urn:microsoft.com/office/officeart/2018/2/layout/IconVerticalSolidList"/>
    <dgm:cxn modelId="{7720F9C4-A9E3-4908-8B0C-50AA8CF56B31}" srcId="{D1A2D62A-F72B-40E6-897C-90323FDE19FB}" destId="{D1038D18-1F7A-4798-914B-EC662E8F9E59}" srcOrd="0" destOrd="0" parTransId="{00DF3FE9-2BA3-435A-94BF-45EF5944F0BD}" sibTransId="{6E0CE6C3-492B-4A3D-A3FF-C613CB2EB804}"/>
    <dgm:cxn modelId="{3B9D0044-559D-4D32-978D-E34A5AC02F9D}" type="presParOf" srcId="{6D29ECA8-6D62-48CF-ADA6-2B77E4317747}" destId="{62923ACE-BF6A-4082-A32E-09BC2161795C}" srcOrd="0" destOrd="0" presId="urn:microsoft.com/office/officeart/2018/2/layout/IconVerticalSolidList"/>
    <dgm:cxn modelId="{8688A7B3-84C1-4130-A6F3-6B11B18D124A}" type="presParOf" srcId="{62923ACE-BF6A-4082-A32E-09BC2161795C}" destId="{DFC210BB-5553-4E14-992D-3097C003332C}" srcOrd="0" destOrd="0" presId="urn:microsoft.com/office/officeart/2018/2/layout/IconVerticalSolidList"/>
    <dgm:cxn modelId="{CCD15E36-72C7-4A17-8632-BD09E05835A5}" type="presParOf" srcId="{62923ACE-BF6A-4082-A32E-09BC2161795C}" destId="{E5979D38-75F1-409C-8DCB-9374C4AA0716}" srcOrd="1" destOrd="0" presId="urn:microsoft.com/office/officeart/2018/2/layout/IconVerticalSolidList"/>
    <dgm:cxn modelId="{EEA33758-117F-406D-B790-F6B9DF6C0289}" type="presParOf" srcId="{62923ACE-BF6A-4082-A32E-09BC2161795C}" destId="{C9280B86-4239-4C78-B8E9-C5C2D3DE83AC}" srcOrd="2" destOrd="0" presId="urn:microsoft.com/office/officeart/2018/2/layout/IconVerticalSolidList"/>
    <dgm:cxn modelId="{297B919A-EEEA-4C01-BEAD-DD091EE7B477}" type="presParOf" srcId="{62923ACE-BF6A-4082-A32E-09BC2161795C}" destId="{72A0B0A6-1CFD-4519-83E8-BB7F3EB48B4D}" srcOrd="3" destOrd="0" presId="urn:microsoft.com/office/officeart/2018/2/layout/IconVerticalSolidList"/>
    <dgm:cxn modelId="{63D3C4F4-1018-406A-A45D-D591C77C93DA}" type="presParOf" srcId="{6D29ECA8-6D62-48CF-ADA6-2B77E4317747}" destId="{3432DEBA-DFE3-4A69-BACE-0912CCD7FB86}" srcOrd="1" destOrd="0" presId="urn:microsoft.com/office/officeart/2018/2/layout/IconVerticalSolidList"/>
    <dgm:cxn modelId="{B4839CCB-683F-4921-860C-96A6433D89D9}" type="presParOf" srcId="{6D29ECA8-6D62-48CF-ADA6-2B77E4317747}" destId="{C47D8C73-ABAF-4471-AE62-F16F05F99FE5}" srcOrd="2" destOrd="0" presId="urn:microsoft.com/office/officeart/2018/2/layout/IconVerticalSolidList"/>
    <dgm:cxn modelId="{719B0C2D-5325-4A81-B613-CA3C4C8BD468}" type="presParOf" srcId="{C47D8C73-ABAF-4471-AE62-F16F05F99FE5}" destId="{27F1DFD6-1DB1-4634-A690-812BADBB3567}" srcOrd="0" destOrd="0" presId="urn:microsoft.com/office/officeart/2018/2/layout/IconVerticalSolidList"/>
    <dgm:cxn modelId="{72F03BBC-4331-447B-A22E-13CDB209C28E}" type="presParOf" srcId="{C47D8C73-ABAF-4471-AE62-F16F05F99FE5}" destId="{D743F2FD-EABC-4801-8EE7-6D05F98E4531}" srcOrd="1" destOrd="0" presId="urn:microsoft.com/office/officeart/2018/2/layout/IconVerticalSolidList"/>
    <dgm:cxn modelId="{AB68943D-DEE3-4757-995A-9641E231485B}" type="presParOf" srcId="{C47D8C73-ABAF-4471-AE62-F16F05F99FE5}" destId="{EC174101-8919-4D07-B903-EDB1E49D2B8D}" srcOrd="2" destOrd="0" presId="urn:microsoft.com/office/officeart/2018/2/layout/IconVerticalSolidList"/>
    <dgm:cxn modelId="{3B4A48ED-FC40-4A3A-8474-96BECBBDE93D}" type="presParOf" srcId="{C47D8C73-ABAF-4471-AE62-F16F05F99FE5}" destId="{CD86495E-8749-4C86-B03F-259D0B5DCE13}" srcOrd="3" destOrd="0" presId="urn:microsoft.com/office/officeart/2018/2/layout/IconVerticalSolidList"/>
    <dgm:cxn modelId="{75C82405-78FE-44C4-9E55-11F39960807D}" type="presParOf" srcId="{6D29ECA8-6D62-48CF-ADA6-2B77E4317747}" destId="{4FD671A4-B5DD-4FDC-BEA5-59EC9E6AB333}" srcOrd="3" destOrd="0" presId="urn:microsoft.com/office/officeart/2018/2/layout/IconVerticalSolidList"/>
    <dgm:cxn modelId="{B5A1F995-CBED-46E4-AF04-5A7E3194619F}" type="presParOf" srcId="{6D29ECA8-6D62-48CF-ADA6-2B77E4317747}" destId="{3881E8C3-54E3-4575-9E1C-1116767F9B2A}" srcOrd="4" destOrd="0" presId="urn:microsoft.com/office/officeart/2018/2/layout/IconVerticalSolidList"/>
    <dgm:cxn modelId="{C39652B8-7831-4578-A294-F3EFAE85A7C8}" type="presParOf" srcId="{3881E8C3-54E3-4575-9E1C-1116767F9B2A}" destId="{136430C7-6683-4A7E-91B1-F54DF9BB8DC9}" srcOrd="0" destOrd="0" presId="urn:microsoft.com/office/officeart/2018/2/layout/IconVerticalSolidList"/>
    <dgm:cxn modelId="{7BD8E06B-5349-4C09-81B8-1203F9C40505}" type="presParOf" srcId="{3881E8C3-54E3-4575-9E1C-1116767F9B2A}" destId="{1714CB88-058B-4CF6-907A-980410FF261C}" srcOrd="1" destOrd="0" presId="urn:microsoft.com/office/officeart/2018/2/layout/IconVerticalSolidList"/>
    <dgm:cxn modelId="{563E6765-7BA0-42AC-92B0-D120D947408D}" type="presParOf" srcId="{3881E8C3-54E3-4575-9E1C-1116767F9B2A}" destId="{5A292030-A78F-479F-9D8D-1C75C4385C5C}" srcOrd="2" destOrd="0" presId="urn:microsoft.com/office/officeart/2018/2/layout/IconVerticalSolidList"/>
    <dgm:cxn modelId="{0D386C25-DE39-48CF-8FE4-FDEF0F8C1AF1}" type="presParOf" srcId="{3881E8C3-54E3-4575-9E1C-1116767F9B2A}" destId="{4C0E7E70-0A17-45E5-ABB4-9BC591C7765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CAC07D-ED7E-42A4-88F2-725552DF8F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DEAE56E-297C-4919-8665-4F8470C30D07}">
      <dgm:prSet/>
      <dgm:spPr/>
      <dgm:t>
        <a:bodyPr/>
        <a:lstStyle/>
        <a:p>
          <a:r>
            <a:rPr lang="en-US" noProof="0" dirty="0"/>
            <a:t>The typed out template serves as a report for the landowner. </a:t>
          </a:r>
        </a:p>
      </dgm:t>
    </dgm:pt>
    <dgm:pt modelId="{F55EE255-43D5-4EC2-9F20-199AC876B1D0}" type="parTrans" cxnId="{2B9EB456-2745-4330-8772-0099A5293938}">
      <dgm:prSet/>
      <dgm:spPr/>
      <dgm:t>
        <a:bodyPr/>
        <a:lstStyle/>
        <a:p>
          <a:endParaRPr lang="en-US"/>
        </a:p>
      </dgm:t>
    </dgm:pt>
    <dgm:pt modelId="{F2593F60-2CAA-4EDF-BCF0-F1D050B3030C}" type="sibTrans" cxnId="{2B9EB456-2745-4330-8772-0099A5293938}">
      <dgm:prSet/>
      <dgm:spPr/>
      <dgm:t>
        <a:bodyPr/>
        <a:lstStyle/>
        <a:p>
          <a:endParaRPr lang="en-US"/>
        </a:p>
      </dgm:t>
    </dgm:pt>
    <dgm:pt modelId="{C2FB55B3-D654-4BE7-8684-9BB537670FD4}">
      <dgm:prSet/>
      <dgm:spPr/>
      <dgm:t>
        <a:bodyPr/>
        <a:lstStyle/>
        <a:p>
          <a:r>
            <a:rPr lang="en-US" noProof="0" dirty="0"/>
            <a:t>Includes photos with caption descriptions.</a:t>
          </a:r>
        </a:p>
      </dgm:t>
    </dgm:pt>
    <dgm:pt modelId="{97A83D02-A34C-4D5D-B27E-AAE9A0AE95EC}" type="parTrans" cxnId="{0AC2CA83-D85F-4504-86C6-193DC00BFA09}">
      <dgm:prSet/>
      <dgm:spPr/>
      <dgm:t>
        <a:bodyPr/>
        <a:lstStyle/>
        <a:p>
          <a:endParaRPr lang="en-US"/>
        </a:p>
      </dgm:t>
    </dgm:pt>
    <dgm:pt modelId="{A528BACE-AB11-43CB-BE8F-F59A7FE50E81}" type="sibTrans" cxnId="{0AC2CA83-D85F-4504-86C6-193DC00BFA09}">
      <dgm:prSet/>
      <dgm:spPr/>
      <dgm:t>
        <a:bodyPr/>
        <a:lstStyle/>
        <a:p>
          <a:endParaRPr lang="en-US"/>
        </a:p>
      </dgm:t>
    </dgm:pt>
    <dgm:pt modelId="{8F507247-B6DD-4136-9E5F-E471F4A81C88}">
      <dgm:prSet/>
      <dgm:spPr/>
      <dgm:t>
        <a:bodyPr/>
        <a:lstStyle/>
        <a:p>
          <a:r>
            <a:rPr lang="en-US" noProof="0" dirty="0"/>
            <a:t>Adds any additional resources discovered after the visit and confirmed contact information where applicable.</a:t>
          </a:r>
        </a:p>
      </dgm:t>
    </dgm:pt>
    <dgm:pt modelId="{A39B1D86-ED6E-4070-9394-32A90F595848}" type="parTrans" cxnId="{B36F119C-732C-4CF9-8512-6F9E0D1751E4}">
      <dgm:prSet/>
      <dgm:spPr/>
      <dgm:t>
        <a:bodyPr/>
        <a:lstStyle/>
        <a:p>
          <a:endParaRPr lang="en-US"/>
        </a:p>
      </dgm:t>
    </dgm:pt>
    <dgm:pt modelId="{B1211382-E6C7-4047-B1F3-5AEEA64B8D2F}" type="sibTrans" cxnId="{B36F119C-732C-4CF9-8512-6F9E0D1751E4}">
      <dgm:prSet/>
      <dgm:spPr/>
      <dgm:t>
        <a:bodyPr/>
        <a:lstStyle/>
        <a:p>
          <a:endParaRPr lang="en-US"/>
        </a:p>
      </dgm:t>
    </dgm:pt>
    <dgm:pt modelId="{3D4097C6-070A-43C9-A700-C8FBC54A9129}">
      <dgm:prSet/>
      <dgm:spPr/>
      <dgm:t>
        <a:bodyPr/>
        <a:lstStyle/>
        <a:p>
          <a:r>
            <a:rPr lang="en-US" noProof="0" dirty="0"/>
            <a:t>Includes contact information for the assessor for future questions.</a:t>
          </a:r>
        </a:p>
      </dgm:t>
    </dgm:pt>
    <dgm:pt modelId="{4AFDF2F9-2FD7-4A5D-B8B5-F18F82E1BB5A}" type="parTrans" cxnId="{A4998654-00B2-48BE-A6AF-8147DB64F52C}">
      <dgm:prSet/>
      <dgm:spPr/>
      <dgm:t>
        <a:bodyPr/>
        <a:lstStyle/>
        <a:p>
          <a:endParaRPr lang="en-US"/>
        </a:p>
      </dgm:t>
    </dgm:pt>
    <dgm:pt modelId="{71DF239E-5F5C-413E-9665-236C9CCE936A}" type="sibTrans" cxnId="{A4998654-00B2-48BE-A6AF-8147DB64F52C}">
      <dgm:prSet/>
      <dgm:spPr/>
      <dgm:t>
        <a:bodyPr/>
        <a:lstStyle/>
        <a:p>
          <a:endParaRPr lang="en-US"/>
        </a:p>
      </dgm:t>
    </dgm:pt>
    <dgm:pt modelId="{6FBF4F63-5732-41AD-9F3A-E529CB765FAD}" type="pres">
      <dgm:prSet presAssocID="{D6CAC07D-ED7E-42A4-88F2-725552DF8F20}" presName="linear" presStyleCnt="0">
        <dgm:presLayoutVars>
          <dgm:animLvl val="lvl"/>
          <dgm:resizeHandles val="exact"/>
        </dgm:presLayoutVars>
      </dgm:prSet>
      <dgm:spPr/>
    </dgm:pt>
    <dgm:pt modelId="{D80F7E22-F487-4681-A207-BBE336BF8601}" type="pres">
      <dgm:prSet presAssocID="{0DEAE56E-297C-4919-8665-4F8470C30D07}" presName="parentText" presStyleLbl="node1" presStyleIdx="0" presStyleCnt="4">
        <dgm:presLayoutVars>
          <dgm:chMax val="0"/>
          <dgm:bulletEnabled val="1"/>
        </dgm:presLayoutVars>
      </dgm:prSet>
      <dgm:spPr/>
    </dgm:pt>
    <dgm:pt modelId="{ABD37620-4829-4C5C-A68D-ED4C17E919CB}" type="pres">
      <dgm:prSet presAssocID="{F2593F60-2CAA-4EDF-BCF0-F1D050B3030C}" presName="spacer" presStyleCnt="0"/>
      <dgm:spPr/>
    </dgm:pt>
    <dgm:pt modelId="{86BBBE0A-1002-4E60-9BBC-183BA5BFB1CE}" type="pres">
      <dgm:prSet presAssocID="{C2FB55B3-D654-4BE7-8684-9BB537670FD4}" presName="parentText" presStyleLbl="node1" presStyleIdx="1" presStyleCnt="4">
        <dgm:presLayoutVars>
          <dgm:chMax val="0"/>
          <dgm:bulletEnabled val="1"/>
        </dgm:presLayoutVars>
      </dgm:prSet>
      <dgm:spPr/>
    </dgm:pt>
    <dgm:pt modelId="{703756B1-02E5-4F56-8C42-361F76887FFD}" type="pres">
      <dgm:prSet presAssocID="{A528BACE-AB11-43CB-BE8F-F59A7FE50E81}" presName="spacer" presStyleCnt="0"/>
      <dgm:spPr/>
    </dgm:pt>
    <dgm:pt modelId="{03B204E0-54A1-48E3-8A62-F9B290BABBE7}" type="pres">
      <dgm:prSet presAssocID="{8F507247-B6DD-4136-9E5F-E471F4A81C88}" presName="parentText" presStyleLbl="node1" presStyleIdx="2" presStyleCnt="4">
        <dgm:presLayoutVars>
          <dgm:chMax val="0"/>
          <dgm:bulletEnabled val="1"/>
        </dgm:presLayoutVars>
      </dgm:prSet>
      <dgm:spPr/>
    </dgm:pt>
    <dgm:pt modelId="{5BEDAC80-32F2-40BD-AA79-685669DA521F}" type="pres">
      <dgm:prSet presAssocID="{B1211382-E6C7-4047-B1F3-5AEEA64B8D2F}" presName="spacer" presStyleCnt="0"/>
      <dgm:spPr/>
    </dgm:pt>
    <dgm:pt modelId="{BB50EA79-2ACE-45BD-9DEE-672CE9B202B4}" type="pres">
      <dgm:prSet presAssocID="{3D4097C6-070A-43C9-A700-C8FBC54A9129}" presName="parentText" presStyleLbl="node1" presStyleIdx="3" presStyleCnt="4">
        <dgm:presLayoutVars>
          <dgm:chMax val="0"/>
          <dgm:bulletEnabled val="1"/>
        </dgm:presLayoutVars>
      </dgm:prSet>
      <dgm:spPr/>
    </dgm:pt>
  </dgm:ptLst>
  <dgm:cxnLst>
    <dgm:cxn modelId="{4E33AB1D-87B5-4DF4-811A-69A25FBE1414}" type="presOf" srcId="{3D4097C6-070A-43C9-A700-C8FBC54A9129}" destId="{BB50EA79-2ACE-45BD-9DEE-672CE9B202B4}" srcOrd="0" destOrd="0" presId="urn:microsoft.com/office/officeart/2005/8/layout/vList2"/>
    <dgm:cxn modelId="{A4998654-00B2-48BE-A6AF-8147DB64F52C}" srcId="{D6CAC07D-ED7E-42A4-88F2-725552DF8F20}" destId="{3D4097C6-070A-43C9-A700-C8FBC54A9129}" srcOrd="3" destOrd="0" parTransId="{4AFDF2F9-2FD7-4A5D-B8B5-F18F82E1BB5A}" sibTransId="{71DF239E-5F5C-413E-9665-236C9CCE936A}"/>
    <dgm:cxn modelId="{2B9EB456-2745-4330-8772-0099A5293938}" srcId="{D6CAC07D-ED7E-42A4-88F2-725552DF8F20}" destId="{0DEAE56E-297C-4919-8665-4F8470C30D07}" srcOrd="0" destOrd="0" parTransId="{F55EE255-43D5-4EC2-9F20-199AC876B1D0}" sibTransId="{F2593F60-2CAA-4EDF-BCF0-F1D050B3030C}"/>
    <dgm:cxn modelId="{D3C65873-7EFD-4CFB-B642-C931793E157B}" type="presOf" srcId="{C2FB55B3-D654-4BE7-8684-9BB537670FD4}" destId="{86BBBE0A-1002-4E60-9BBC-183BA5BFB1CE}" srcOrd="0" destOrd="0" presId="urn:microsoft.com/office/officeart/2005/8/layout/vList2"/>
    <dgm:cxn modelId="{B20B9180-03BC-4B54-8256-268774440B81}" type="presOf" srcId="{0DEAE56E-297C-4919-8665-4F8470C30D07}" destId="{D80F7E22-F487-4681-A207-BBE336BF8601}" srcOrd="0" destOrd="0" presId="urn:microsoft.com/office/officeart/2005/8/layout/vList2"/>
    <dgm:cxn modelId="{0AC2CA83-D85F-4504-86C6-193DC00BFA09}" srcId="{D6CAC07D-ED7E-42A4-88F2-725552DF8F20}" destId="{C2FB55B3-D654-4BE7-8684-9BB537670FD4}" srcOrd="1" destOrd="0" parTransId="{97A83D02-A34C-4D5D-B27E-AAE9A0AE95EC}" sibTransId="{A528BACE-AB11-43CB-BE8F-F59A7FE50E81}"/>
    <dgm:cxn modelId="{B36F119C-732C-4CF9-8512-6F9E0D1751E4}" srcId="{D6CAC07D-ED7E-42A4-88F2-725552DF8F20}" destId="{8F507247-B6DD-4136-9E5F-E471F4A81C88}" srcOrd="2" destOrd="0" parTransId="{A39B1D86-ED6E-4070-9394-32A90F595848}" sibTransId="{B1211382-E6C7-4047-B1F3-5AEEA64B8D2F}"/>
    <dgm:cxn modelId="{7258B6D7-69C5-4EAE-95E9-0B416C08A486}" type="presOf" srcId="{8F507247-B6DD-4136-9E5F-E471F4A81C88}" destId="{03B204E0-54A1-48E3-8A62-F9B290BABBE7}" srcOrd="0" destOrd="0" presId="urn:microsoft.com/office/officeart/2005/8/layout/vList2"/>
    <dgm:cxn modelId="{7B3708F4-CC0C-45F7-93D9-D50B84F868D3}" type="presOf" srcId="{D6CAC07D-ED7E-42A4-88F2-725552DF8F20}" destId="{6FBF4F63-5732-41AD-9F3A-E529CB765FAD}" srcOrd="0" destOrd="0" presId="urn:microsoft.com/office/officeart/2005/8/layout/vList2"/>
    <dgm:cxn modelId="{C324A474-1146-43D5-8CD9-C1318C754203}" type="presParOf" srcId="{6FBF4F63-5732-41AD-9F3A-E529CB765FAD}" destId="{D80F7E22-F487-4681-A207-BBE336BF8601}" srcOrd="0" destOrd="0" presId="urn:microsoft.com/office/officeart/2005/8/layout/vList2"/>
    <dgm:cxn modelId="{BE36B4D5-FF2D-475A-B20E-6F4CD3D52F82}" type="presParOf" srcId="{6FBF4F63-5732-41AD-9F3A-E529CB765FAD}" destId="{ABD37620-4829-4C5C-A68D-ED4C17E919CB}" srcOrd="1" destOrd="0" presId="urn:microsoft.com/office/officeart/2005/8/layout/vList2"/>
    <dgm:cxn modelId="{A35EF746-BC64-4A2D-BCC9-C8AFF18F269B}" type="presParOf" srcId="{6FBF4F63-5732-41AD-9F3A-E529CB765FAD}" destId="{86BBBE0A-1002-4E60-9BBC-183BA5BFB1CE}" srcOrd="2" destOrd="0" presId="urn:microsoft.com/office/officeart/2005/8/layout/vList2"/>
    <dgm:cxn modelId="{9751721C-2F4B-4AFD-A98B-6F008AD4867C}" type="presParOf" srcId="{6FBF4F63-5732-41AD-9F3A-E529CB765FAD}" destId="{703756B1-02E5-4F56-8C42-361F76887FFD}" srcOrd="3" destOrd="0" presId="urn:microsoft.com/office/officeart/2005/8/layout/vList2"/>
    <dgm:cxn modelId="{EF0EC6C6-8B1E-4934-925C-95A5358F6B55}" type="presParOf" srcId="{6FBF4F63-5732-41AD-9F3A-E529CB765FAD}" destId="{03B204E0-54A1-48E3-8A62-F9B290BABBE7}" srcOrd="4" destOrd="0" presId="urn:microsoft.com/office/officeart/2005/8/layout/vList2"/>
    <dgm:cxn modelId="{395CC61B-7D1E-4AEF-840B-4C937F571F0E}" type="presParOf" srcId="{6FBF4F63-5732-41AD-9F3A-E529CB765FAD}" destId="{5BEDAC80-32F2-40BD-AA79-685669DA521F}" srcOrd="5" destOrd="0" presId="urn:microsoft.com/office/officeart/2005/8/layout/vList2"/>
    <dgm:cxn modelId="{D878ABA9-E3F4-4646-BEF6-6021E7749EA3}" type="presParOf" srcId="{6FBF4F63-5732-41AD-9F3A-E529CB765FAD}" destId="{BB50EA79-2ACE-45BD-9DEE-672CE9B202B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8AE715-91B4-4260-B158-B1B2E109CED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8FEC41-39C4-433D-AD3A-30FBF2C8D775}" type="pres">
      <dgm:prSet presAssocID="{FE8AE715-91B4-4260-B158-B1B2E109CEDC}" presName="diagram" presStyleCnt="0">
        <dgm:presLayoutVars>
          <dgm:dir/>
          <dgm:resizeHandles val="exact"/>
        </dgm:presLayoutVars>
      </dgm:prSet>
      <dgm:spPr/>
    </dgm:pt>
  </dgm:ptLst>
  <dgm:cxnLst>
    <dgm:cxn modelId="{96D90005-BC3F-4F5D-A4A4-6DEE5421645D}" type="presOf" srcId="{FE8AE715-91B4-4260-B158-B1B2E109CEDC}" destId="{678FEC41-39C4-433D-AD3A-30FBF2C8D77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8AE715-91B4-4260-B158-B1B2E109CED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8FEC41-39C4-433D-AD3A-30FBF2C8D775}" type="pres">
      <dgm:prSet presAssocID="{FE8AE715-91B4-4260-B158-B1B2E109CEDC}" presName="diagram" presStyleCnt="0">
        <dgm:presLayoutVars>
          <dgm:dir/>
          <dgm:resizeHandles val="exact"/>
        </dgm:presLayoutVars>
      </dgm:prSet>
      <dgm:spPr/>
    </dgm:pt>
  </dgm:ptLst>
  <dgm:cxnLst>
    <dgm:cxn modelId="{96D90005-BC3F-4F5D-A4A4-6DEE5421645D}" type="presOf" srcId="{FE8AE715-91B4-4260-B158-B1B2E109CEDC}" destId="{678FEC41-39C4-433D-AD3A-30FBF2C8D77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8AE715-91B4-4260-B158-B1B2E109CED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8FEC41-39C4-433D-AD3A-30FBF2C8D775}" type="pres">
      <dgm:prSet presAssocID="{FE8AE715-91B4-4260-B158-B1B2E109CEDC}" presName="diagram" presStyleCnt="0">
        <dgm:presLayoutVars>
          <dgm:dir/>
          <dgm:resizeHandles val="exact"/>
        </dgm:presLayoutVars>
      </dgm:prSet>
      <dgm:spPr/>
    </dgm:pt>
  </dgm:ptLst>
  <dgm:cxnLst>
    <dgm:cxn modelId="{96D90005-BC3F-4F5D-A4A4-6DEE5421645D}" type="presOf" srcId="{FE8AE715-91B4-4260-B158-B1B2E109CEDC}" destId="{678FEC41-39C4-433D-AD3A-30FBF2C8D77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DA32-FA29-4BB7-B9F1-66D65EFF8726}">
      <dsp:nvSpPr>
        <dsp:cNvPr id="0" name=""/>
        <dsp:cNvSpPr/>
      </dsp:nvSpPr>
      <dsp:spPr>
        <a:xfrm>
          <a:off x="0" y="95525"/>
          <a:ext cx="3291361" cy="19748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noProof="0" dirty="0">
              <a:latin typeface="Calibri Light" panose="020F0302020204030204"/>
            </a:rPr>
            <a:t>Landowners want to restore their forests</a:t>
          </a:r>
          <a:endParaRPr lang="en-US" sz="3200" b="1" kern="1200" noProof="0" dirty="0"/>
        </a:p>
      </dsp:txBody>
      <dsp:txXfrm>
        <a:off x="0" y="95525"/>
        <a:ext cx="3291361" cy="1974816"/>
      </dsp:txXfrm>
    </dsp:sp>
    <dsp:sp modelId="{C05FAE73-183F-44B1-B1F5-B413A69A2ABB}">
      <dsp:nvSpPr>
        <dsp:cNvPr id="0" name=""/>
        <dsp:cNvSpPr/>
      </dsp:nvSpPr>
      <dsp:spPr>
        <a:xfrm>
          <a:off x="3620497" y="95525"/>
          <a:ext cx="3291361" cy="1974816"/>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noProof="0" dirty="0">
              <a:latin typeface="Calibri Light" panose="020F0302020204030204"/>
            </a:rPr>
            <a:t>Negative emotions not a barrier for most</a:t>
          </a:r>
          <a:endParaRPr lang="en-US" sz="3200" b="1" kern="1200" noProof="0" dirty="0"/>
        </a:p>
      </dsp:txBody>
      <dsp:txXfrm>
        <a:off x="3620497" y="95525"/>
        <a:ext cx="3291361" cy="1974816"/>
      </dsp:txXfrm>
    </dsp:sp>
    <dsp:sp modelId="{B713E485-F9FC-43CC-AA0E-83A72FECBA87}">
      <dsp:nvSpPr>
        <dsp:cNvPr id="0" name=""/>
        <dsp:cNvSpPr/>
      </dsp:nvSpPr>
      <dsp:spPr>
        <a:xfrm>
          <a:off x="7240995" y="95525"/>
          <a:ext cx="3291361" cy="1974816"/>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noProof="0" dirty="0">
              <a:latin typeface="Calibri Light" panose="020F0302020204030204"/>
            </a:rPr>
            <a:t>Prior experience increased future success</a:t>
          </a:r>
          <a:endParaRPr lang="en-US" sz="3200" b="1" kern="1200" noProof="0" dirty="0"/>
        </a:p>
      </dsp:txBody>
      <dsp:txXfrm>
        <a:off x="7240995" y="95525"/>
        <a:ext cx="3291361" cy="1974816"/>
      </dsp:txXfrm>
    </dsp:sp>
    <dsp:sp modelId="{2F43EB4A-B27A-46FE-A36A-57EC7D1CF596}">
      <dsp:nvSpPr>
        <dsp:cNvPr id="0" name=""/>
        <dsp:cNvSpPr/>
      </dsp:nvSpPr>
      <dsp:spPr>
        <a:xfrm>
          <a:off x="0" y="2399478"/>
          <a:ext cx="3291361" cy="197481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noProof="0" dirty="0">
              <a:latin typeface="Calibri Light" panose="020F0302020204030204"/>
            </a:rPr>
            <a:t>Local organizations play a critical role in restoration</a:t>
          </a:r>
          <a:endParaRPr lang="en-US" sz="3200" b="1" kern="1200" noProof="0" dirty="0"/>
        </a:p>
      </dsp:txBody>
      <dsp:txXfrm>
        <a:off x="0" y="2399478"/>
        <a:ext cx="3291361" cy="1974816"/>
      </dsp:txXfrm>
    </dsp:sp>
    <dsp:sp modelId="{ADDB49ED-7B3D-41C7-AD85-181D4C639A19}">
      <dsp:nvSpPr>
        <dsp:cNvPr id="0" name=""/>
        <dsp:cNvSpPr/>
      </dsp:nvSpPr>
      <dsp:spPr>
        <a:xfrm>
          <a:off x="3620497" y="2399478"/>
          <a:ext cx="3291361" cy="1974816"/>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noProof="0" dirty="0">
              <a:latin typeface="Calibri Light" panose="020F0302020204030204"/>
            </a:rPr>
            <a:t>Finances remain a barrier for some, but others need only educational/technical/ logistical support</a:t>
          </a:r>
          <a:endParaRPr lang="en-US" sz="2400" b="1" kern="1200" noProof="0" dirty="0"/>
        </a:p>
      </dsp:txBody>
      <dsp:txXfrm>
        <a:off x="3620497" y="2399478"/>
        <a:ext cx="3291361" cy="1974816"/>
      </dsp:txXfrm>
    </dsp:sp>
    <dsp:sp modelId="{D09F6C8C-53C2-448E-B127-29BD6FF3835F}">
      <dsp:nvSpPr>
        <dsp:cNvPr id="0" name=""/>
        <dsp:cNvSpPr/>
      </dsp:nvSpPr>
      <dsp:spPr>
        <a:xfrm>
          <a:off x="7240995" y="2399478"/>
          <a:ext cx="3291361" cy="1974816"/>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noProof="0" dirty="0">
              <a:latin typeface="Calibri Light" panose="020F0302020204030204"/>
            </a:rPr>
            <a:t>Collaboration between local and non-local groups is essential.</a:t>
          </a:r>
          <a:endParaRPr lang="en-US" sz="2800" b="1" kern="1200" noProof="0" dirty="0"/>
        </a:p>
      </dsp:txBody>
      <dsp:txXfrm>
        <a:off x="7240995" y="2399478"/>
        <a:ext cx="3291361" cy="1974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210BB-5553-4E14-992D-3097C003332C}">
      <dsp:nvSpPr>
        <dsp:cNvPr id="0" name=""/>
        <dsp:cNvSpPr/>
      </dsp:nvSpPr>
      <dsp:spPr>
        <a:xfrm>
          <a:off x="0" y="1759"/>
          <a:ext cx="3637375" cy="798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79D38-75F1-409C-8DCB-9374C4AA0716}">
      <dsp:nvSpPr>
        <dsp:cNvPr id="0" name=""/>
        <dsp:cNvSpPr/>
      </dsp:nvSpPr>
      <dsp:spPr>
        <a:xfrm>
          <a:off x="241421" y="181329"/>
          <a:ext cx="439376" cy="438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0B0A6-1CFD-4519-83E8-BB7F3EB48B4D}">
      <dsp:nvSpPr>
        <dsp:cNvPr id="0" name=""/>
        <dsp:cNvSpPr/>
      </dsp:nvSpPr>
      <dsp:spPr>
        <a:xfrm>
          <a:off x="922219" y="1759"/>
          <a:ext cx="2700953" cy="823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104" tIns="87104" rIns="87104" bIns="87104" numCol="1" spcCol="1270" anchor="ctr" anchorCtr="0">
          <a:noAutofit/>
        </a:bodyPr>
        <a:lstStyle/>
        <a:p>
          <a:pPr marL="0" lvl="0" indent="0" algn="l" defTabSz="622300" rtl="0">
            <a:lnSpc>
              <a:spcPct val="100000"/>
            </a:lnSpc>
            <a:spcBef>
              <a:spcPct val="0"/>
            </a:spcBef>
            <a:spcAft>
              <a:spcPct val="35000"/>
            </a:spcAft>
            <a:buNone/>
          </a:pPr>
          <a:r>
            <a:rPr lang="en-US" sz="1400" kern="1200" noProof="0" dirty="0">
              <a:latin typeface="Calibri Light" panose="020F0302020204030204"/>
            </a:rPr>
            <a:t>Local </a:t>
          </a:r>
          <a:r>
            <a:rPr lang="en-US" sz="1400" kern="1200" noProof="0" dirty="0"/>
            <a:t>organizations </a:t>
          </a:r>
          <a:r>
            <a:rPr lang="en-US" sz="1400" kern="1200" noProof="0" dirty="0">
              <a:latin typeface="Calibri Light" panose="020F0302020204030204"/>
            </a:rPr>
            <a:t>working with post-wildfire impacted landowners</a:t>
          </a:r>
          <a:endParaRPr lang="en-US" sz="1400" kern="1200" noProof="0" dirty="0"/>
        </a:p>
      </dsp:txBody>
      <dsp:txXfrm>
        <a:off x="922219" y="1759"/>
        <a:ext cx="2700953" cy="823026"/>
      </dsp:txXfrm>
    </dsp:sp>
    <dsp:sp modelId="{27F1DFD6-1DB1-4634-A690-812BADBB3567}">
      <dsp:nvSpPr>
        <dsp:cNvPr id="0" name=""/>
        <dsp:cNvSpPr/>
      </dsp:nvSpPr>
      <dsp:spPr>
        <a:xfrm>
          <a:off x="0" y="1030543"/>
          <a:ext cx="3637375" cy="798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43F2FD-EABC-4801-8EE7-6D05F98E4531}">
      <dsp:nvSpPr>
        <dsp:cNvPr id="0" name=""/>
        <dsp:cNvSpPr/>
      </dsp:nvSpPr>
      <dsp:spPr>
        <a:xfrm>
          <a:off x="241421" y="1210113"/>
          <a:ext cx="439376" cy="438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6495E-8749-4C86-B03F-259D0B5DCE13}">
      <dsp:nvSpPr>
        <dsp:cNvPr id="0" name=""/>
        <dsp:cNvSpPr/>
      </dsp:nvSpPr>
      <dsp:spPr>
        <a:xfrm>
          <a:off x="922219" y="1030543"/>
          <a:ext cx="2700953" cy="823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104" tIns="87104" rIns="87104" bIns="87104" numCol="1" spcCol="1270" anchor="ctr" anchorCtr="0">
          <a:noAutofit/>
        </a:bodyPr>
        <a:lstStyle/>
        <a:p>
          <a:pPr marL="0" lvl="0" indent="0" algn="l" defTabSz="622300" rtl="0">
            <a:lnSpc>
              <a:spcPct val="100000"/>
            </a:lnSpc>
            <a:spcBef>
              <a:spcPct val="0"/>
            </a:spcBef>
            <a:spcAft>
              <a:spcPct val="35000"/>
            </a:spcAft>
            <a:buNone/>
          </a:pPr>
          <a:r>
            <a:rPr lang="en-US" sz="1400" kern="1200" noProof="0" dirty="0"/>
            <a:t>Site assessors with </a:t>
          </a:r>
          <a:r>
            <a:rPr lang="en-US" sz="1400" kern="1200" noProof="0" dirty="0">
              <a:latin typeface="Calibri Light" panose="020F0302020204030204"/>
            </a:rPr>
            <a:t>at least a basic knowledge of forestry and fire</a:t>
          </a:r>
          <a:endParaRPr lang="en-US" sz="1400" kern="1200" noProof="0" dirty="0"/>
        </a:p>
      </dsp:txBody>
      <dsp:txXfrm>
        <a:off x="922219" y="1030543"/>
        <a:ext cx="2700953" cy="823026"/>
      </dsp:txXfrm>
    </dsp:sp>
    <dsp:sp modelId="{136430C7-6683-4A7E-91B1-F54DF9BB8DC9}">
      <dsp:nvSpPr>
        <dsp:cNvPr id="0" name=""/>
        <dsp:cNvSpPr/>
      </dsp:nvSpPr>
      <dsp:spPr>
        <a:xfrm>
          <a:off x="0" y="2059327"/>
          <a:ext cx="3637375" cy="798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4CB88-058B-4CF6-907A-980410FF261C}">
      <dsp:nvSpPr>
        <dsp:cNvPr id="0" name=""/>
        <dsp:cNvSpPr/>
      </dsp:nvSpPr>
      <dsp:spPr>
        <a:xfrm>
          <a:off x="241657" y="2238896"/>
          <a:ext cx="439376" cy="438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E7E70-0A17-45E5-ABB4-9BC591C77656}">
      <dsp:nvSpPr>
        <dsp:cNvPr id="0" name=""/>
        <dsp:cNvSpPr/>
      </dsp:nvSpPr>
      <dsp:spPr>
        <a:xfrm>
          <a:off x="922691" y="2059327"/>
          <a:ext cx="2685849" cy="823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104" tIns="87104" rIns="87104" bIns="87104" numCol="1" spcCol="1270" anchor="ctr" anchorCtr="0">
          <a:noAutofit/>
        </a:bodyPr>
        <a:lstStyle/>
        <a:p>
          <a:pPr marL="0" lvl="0" indent="0" algn="l" defTabSz="622300" rtl="0">
            <a:lnSpc>
              <a:spcPct val="100000"/>
            </a:lnSpc>
            <a:spcBef>
              <a:spcPct val="0"/>
            </a:spcBef>
            <a:spcAft>
              <a:spcPct val="35000"/>
            </a:spcAft>
            <a:buNone/>
          </a:pPr>
          <a:r>
            <a:rPr lang="en-US" sz="1400" kern="1200" noProof="0" dirty="0">
              <a:latin typeface="Calibri Light" panose="020F0302020204030204"/>
            </a:rPr>
            <a:t>Technical experts needing guidance on effective landowner engagement post-wildfire</a:t>
          </a:r>
          <a:endParaRPr lang="en-US" sz="1400" kern="1200" noProof="0" dirty="0"/>
        </a:p>
      </dsp:txBody>
      <dsp:txXfrm>
        <a:off x="922691" y="2059327"/>
        <a:ext cx="2685849" cy="823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F7E22-F487-4681-A207-BBE336BF8601}">
      <dsp:nvSpPr>
        <dsp:cNvPr id="0" name=""/>
        <dsp:cNvSpPr/>
      </dsp:nvSpPr>
      <dsp:spPr>
        <a:xfrm>
          <a:off x="0" y="407767"/>
          <a:ext cx="5803900" cy="1454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noProof="0" dirty="0"/>
            <a:t>The typed out template serves as a report for the landowner. </a:t>
          </a:r>
        </a:p>
      </dsp:txBody>
      <dsp:txXfrm>
        <a:off x="71001" y="478768"/>
        <a:ext cx="5661898" cy="1312454"/>
      </dsp:txXfrm>
    </dsp:sp>
    <dsp:sp modelId="{86BBBE0A-1002-4E60-9BBC-183BA5BFB1CE}">
      <dsp:nvSpPr>
        <dsp:cNvPr id="0" name=""/>
        <dsp:cNvSpPr/>
      </dsp:nvSpPr>
      <dsp:spPr>
        <a:xfrm>
          <a:off x="0" y="1937103"/>
          <a:ext cx="5803900" cy="1454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noProof="0" dirty="0"/>
            <a:t>Includes photos with caption descriptions.</a:t>
          </a:r>
        </a:p>
      </dsp:txBody>
      <dsp:txXfrm>
        <a:off x="71001" y="2008104"/>
        <a:ext cx="5661898" cy="1312454"/>
      </dsp:txXfrm>
    </dsp:sp>
    <dsp:sp modelId="{03B204E0-54A1-48E3-8A62-F9B290BABBE7}">
      <dsp:nvSpPr>
        <dsp:cNvPr id="0" name=""/>
        <dsp:cNvSpPr/>
      </dsp:nvSpPr>
      <dsp:spPr>
        <a:xfrm>
          <a:off x="0" y="3466440"/>
          <a:ext cx="5803900" cy="1454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noProof="0" dirty="0"/>
            <a:t>Adds any additional resources discovered after the visit and confirmed contact information where applicable.</a:t>
          </a:r>
        </a:p>
      </dsp:txBody>
      <dsp:txXfrm>
        <a:off x="71001" y="3537441"/>
        <a:ext cx="5661898" cy="1312454"/>
      </dsp:txXfrm>
    </dsp:sp>
    <dsp:sp modelId="{BB50EA79-2ACE-45BD-9DEE-672CE9B202B4}">
      <dsp:nvSpPr>
        <dsp:cNvPr id="0" name=""/>
        <dsp:cNvSpPr/>
      </dsp:nvSpPr>
      <dsp:spPr>
        <a:xfrm>
          <a:off x="0" y="4995776"/>
          <a:ext cx="5803900" cy="14544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noProof="0" dirty="0"/>
            <a:t>Includes contact information for the assessor for future questions.</a:t>
          </a:r>
        </a:p>
      </dsp:txBody>
      <dsp:txXfrm>
        <a:off x="71001" y="5066777"/>
        <a:ext cx="5661898" cy="1312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67F70-84E3-465B-B111-CA11D0863958}" type="datetimeFigureOut">
              <a:rPr lang="es-US" smtClean="0"/>
              <a:t>10/21/25</a:t>
            </a:fld>
            <a:endParaRPr lang="es-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C9081-A433-4DF9-93B2-4E96E266078E}" type="slidenum">
              <a:rPr lang="es-US" smtClean="0"/>
              <a:t>‹#›</a:t>
            </a:fld>
            <a:endParaRPr lang="es-US"/>
          </a:p>
        </p:txBody>
      </p:sp>
    </p:spTree>
    <p:extLst>
      <p:ext uri="{BB962C8B-B14F-4D97-AF65-F5344CB8AC3E}">
        <p14:creationId xmlns:p14="http://schemas.microsoft.com/office/powerpoint/2010/main" val="240996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2</a:t>
            </a:fld>
            <a:endParaRPr lang="es-US"/>
          </a:p>
        </p:txBody>
      </p:sp>
    </p:spTree>
    <p:extLst>
      <p:ext uri="{BB962C8B-B14F-4D97-AF65-F5344CB8AC3E}">
        <p14:creationId xmlns:p14="http://schemas.microsoft.com/office/powerpoint/2010/main" val="286994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what type of help landowners took advantage of and looked at how that correlated with work done on the ground. You will notice, all types of assistance did. Even when landowners received only one type of help, they were more likely to have also completed work on the ground.</a:t>
            </a:r>
          </a:p>
          <a:p>
            <a:endParaRPr lang="en-US" dirty="0"/>
          </a:p>
          <a:p>
            <a:r>
              <a:rPr lang="en-US" dirty="0"/>
              <a:t>Financial help and direct on the ground programming is essential for many landowners, but it isn’t the only limiting factor to success. For some landowners, it isn’t a barrier at all, but other factors, like “knowing what to do next”, “knowing what I don’t know” and “knowing where to find contractors/seedlings/equipment </a:t>
            </a:r>
            <a:r>
              <a:rPr lang="en-US" dirty="0" err="1"/>
              <a:t>etc</a:t>
            </a:r>
            <a:r>
              <a:rPr lang="en-US" dirty="0"/>
              <a:t>” are a barrier.</a:t>
            </a:r>
          </a:p>
          <a:p>
            <a:endParaRPr lang="en-US" dirty="0"/>
          </a:p>
          <a:p>
            <a:r>
              <a:rPr lang="en-US" dirty="0"/>
              <a:t>So even if your organization doesn’t have a lot of funding post-wildfire, just being able to get on the property and help landowners assess the burn, brainstorm restoration strategies and prioritize tasks will help transform a motivated but stuck forest landowner into a motivated and active landowner.</a:t>
            </a:r>
            <a:endParaRPr lang="es-US" dirty="0"/>
          </a:p>
          <a:p>
            <a:endParaRPr lang="es-US" dirty="0"/>
          </a:p>
        </p:txBody>
      </p:sp>
      <p:sp>
        <p:nvSpPr>
          <p:cNvPr id="4" name="Slide Number Placeholder 3"/>
          <p:cNvSpPr>
            <a:spLocks noGrp="1"/>
          </p:cNvSpPr>
          <p:nvPr>
            <p:ph type="sldNum" sz="quarter" idx="5"/>
          </p:nvPr>
        </p:nvSpPr>
        <p:spPr/>
        <p:txBody>
          <a:bodyPr/>
          <a:lstStyle/>
          <a:p>
            <a:fld id="{EB5C9081-A433-4DF9-93B2-4E96E266078E}" type="slidenum">
              <a:rPr lang="es-US" smtClean="0"/>
              <a:t>11</a:t>
            </a:fld>
            <a:endParaRPr lang="es-US"/>
          </a:p>
        </p:txBody>
      </p:sp>
    </p:spTree>
    <p:extLst>
      <p:ext uri="{BB962C8B-B14F-4D97-AF65-F5344CB8AC3E}">
        <p14:creationId xmlns:p14="http://schemas.microsoft.com/office/powerpoint/2010/main" val="34389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err="1"/>
              <a:t>On</a:t>
            </a:r>
            <a:r>
              <a:rPr lang="es-US" dirty="0"/>
              <a:t> </a:t>
            </a:r>
            <a:r>
              <a:rPr lang="es-US" dirty="0" err="1"/>
              <a:t>that</a:t>
            </a:r>
            <a:r>
              <a:rPr lang="es-US" dirty="0"/>
              <a:t> note, OSU Extension </a:t>
            </a:r>
            <a:r>
              <a:rPr lang="es-US" dirty="0" err="1"/>
              <a:t>recently</a:t>
            </a:r>
            <a:r>
              <a:rPr lang="es-US" dirty="0"/>
              <a:t> </a:t>
            </a:r>
            <a:r>
              <a:rPr lang="es-US" dirty="0" err="1"/>
              <a:t>published</a:t>
            </a:r>
            <a:r>
              <a:rPr lang="es-US" dirty="0"/>
              <a:t> a free template and guide </a:t>
            </a:r>
            <a:r>
              <a:rPr lang="es-US" dirty="0" err="1"/>
              <a:t>to</a:t>
            </a:r>
            <a:r>
              <a:rPr lang="es-US" dirty="0"/>
              <a:t> </a:t>
            </a:r>
            <a:r>
              <a:rPr lang="es-US" dirty="0" err="1"/>
              <a:t>conducting</a:t>
            </a:r>
            <a:r>
              <a:rPr lang="es-US" dirty="0"/>
              <a:t> </a:t>
            </a:r>
            <a:r>
              <a:rPr lang="es-US" dirty="0" err="1"/>
              <a:t>these</a:t>
            </a:r>
            <a:r>
              <a:rPr lang="es-US" dirty="0"/>
              <a:t> </a:t>
            </a:r>
            <a:r>
              <a:rPr lang="es-US" dirty="0" err="1"/>
              <a:t>initial</a:t>
            </a:r>
            <a:r>
              <a:rPr lang="es-US" dirty="0"/>
              <a:t> site </a:t>
            </a:r>
            <a:r>
              <a:rPr lang="es-US" dirty="0" err="1"/>
              <a:t>assessments</a:t>
            </a:r>
            <a:r>
              <a:rPr lang="es-US" dirty="0"/>
              <a:t> </a:t>
            </a:r>
            <a:r>
              <a:rPr lang="es-US" dirty="0" err="1"/>
              <a:t>following</a:t>
            </a:r>
            <a:r>
              <a:rPr lang="es-US" dirty="0"/>
              <a:t> a </a:t>
            </a:r>
            <a:r>
              <a:rPr lang="es-US" dirty="0" err="1"/>
              <a:t>wildfire</a:t>
            </a:r>
            <a:r>
              <a:rPr lang="es-US" dirty="0"/>
              <a:t>. </a:t>
            </a:r>
            <a:r>
              <a:rPr lang="es-US" dirty="0" err="1"/>
              <a:t>We’ve</a:t>
            </a:r>
            <a:r>
              <a:rPr lang="es-US" dirty="0"/>
              <a:t> </a:t>
            </a:r>
            <a:r>
              <a:rPr lang="es-US" dirty="0" err="1"/>
              <a:t>compiled</a:t>
            </a:r>
            <a:r>
              <a:rPr lang="es-US" dirty="0"/>
              <a:t> </a:t>
            </a:r>
            <a:r>
              <a:rPr lang="es-US" dirty="0" err="1"/>
              <a:t>it</a:t>
            </a:r>
            <a:r>
              <a:rPr lang="es-US" dirty="0"/>
              <a:t> as a </a:t>
            </a:r>
            <a:r>
              <a:rPr lang="es-US" dirty="0" err="1"/>
              <a:t>first</a:t>
            </a:r>
            <a:r>
              <a:rPr lang="es-US" dirty="0"/>
              <a:t> </a:t>
            </a:r>
            <a:r>
              <a:rPr lang="es-US" dirty="0" err="1"/>
              <a:t>stab</a:t>
            </a:r>
            <a:r>
              <a:rPr lang="es-US" dirty="0"/>
              <a:t> </a:t>
            </a:r>
            <a:r>
              <a:rPr lang="es-US" dirty="0" err="1"/>
              <a:t>designed</a:t>
            </a:r>
            <a:r>
              <a:rPr lang="es-US" dirty="0"/>
              <a:t> </a:t>
            </a:r>
            <a:r>
              <a:rPr lang="es-US" dirty="0" err="1"/>
              <a:t>to</a:t>
            </a:r>
            <a:r>
              <a:rPr lang="es-US" dirty="0"/>
              <a:t> </a:t>
            </a:r>
            <a:r>
              <a:rPr lang="es-US" dirty="0" err="1"/>
              <a:t>get</a:t>
            </a:r>
            <a:r>
              <a:rPr lang="es-US" dirty="0"/>
              <a:t> </a:t>
            </a:r>
            <a:r>
              <a:rPr lang="es-US" dirty="0" err="1"/>
              <a:t>an</a:t>
            </a:r>
            <a:r>
              <a:rPr lang="es-US" dirty="0"/>
              <a:t> </a:t>
            </a:r>
            <a:r>
              <a:rPr lang="es-US" dirty="0" err="1"/>
              <a:t>initial</a:t>
            </a:r>
            <a:r>
              <a:rPr lang="es-US" dirty="0"/>
              <a:t> </a:t>
            </a:r>
            <a:r>
              <a:rPr lang="es-US" dirty="0" err="1"/>
              <a:t>understanding</a:t>
            </a:r>
            <a:r>
              <a:rPr lang="es-US" dirty="0"/>
              <a:t> of the </a:t>
            </a:r>
            <a:r>
              <a:rPr lang="es-US" dirty="0" err="1"/>
              <a:t>damage</a:t>
            </a:r>
            <a:r>
              <a:rPr lang="es-US" dirty="0"/>
              <a:t> and </a:t>
            </a:r>
            <a:r>
              <a:rPr lang="es-US" dirty="0" err="1"/>
              <a:t>opportunities</a:t>
            </a:r>
            <a:r>
              <a:rPr lang="es-US" dirty="0"/>
              <a:t> </a:t>
            </a:r>
            <a:r>
              <a:rPr lang="es-US" dirty="0" err="1"/>
              <a:t>presented</a:t>
            </a:r>
            <a:r>
              <a:rPr lang="es-US" dirty="0"/>
              <a:t> </a:t>
            </a:r>
            <a:r>
              <a:rPr lang="es-US" dirty="0" err="1"/>
              <a:t>by</a:t>
            </a:r>
            <a:r>
              <a:rPr lang="es-US" dirty="0"/>
              <a:t> the </a:t>
            </a:r>
            <a:r>
              <a:rPr lang="es-US" dirty="0" err="1"/>
              <a:t>wildfire</a:t>
            </a:r>
            <a:r>
              <a:rPr lang="es-US" dirty="0"/>
              <a:t>, </a:t>
            </a:r>
            <a:r>
              <a:rPr lang="es-US" dirty="0" err="1"/>
              <a:t>establish</a:t>
            </a:r>
            <a:r>
              <a:rPr lang="es-US" dirty="0"/>
              <a:t> </a:t>
            </a:r>
            <a:r>
              <a:rPr lang="es-US" dirty="0" err="1"/>
              <a:t>priorities</a:t>
            </a:r>
            <a:r>
              <a:rPr lang="es-US" dirty="0"/>
              <a:t>, and </a:t>
            </a:r>
            <a:r>
              <a:rPr lang="es-US" dirty="0" err="1"/>
              <a:t>give</a:t>
            </a:r>
            <a:r>
              <a:rPr lang="es-US" dirty="0"/>
              <a:t> </a:t>
            </a:r>
            <a:r>
              <a:rPr lang="es-US" dirty="0" err="1"/>
              <a:t>landowners</a:t>
            </a:r>
            <a:r>
              <a:rPr lang="es-US" dirty="0"/>
              <a:t> tangible </a:t>
            </a:r>
            <a:r>
              <a:rPr lang="es-US" dirty="0" err="1"/>
              <a:t>next</a:t>
            </a:r>
            <a:r>
              <a:rPr lang="es-US" dirty="0"/>
              <a:t> </a:t>
            </a:r>
            <a:r>
              <a:rPr lang="es-US" dirty="0" err="1"/>
              <a:t>steps</a:t>
            </a:r>
            <a:r>
              <a:rPr lang="es-US" dirty="0"/>
              <a:t> and Resources </a:t>
            </a:r>
            <a:r>
              <a:rPr lang="es-US" dirty="0" err="1"/>
              <a:t>to</a:t>
            </a:r>
            <a:r>
              <a:rPr lang="es-US" dirty="0"/>
              <a:t> </a:t>
            </a:r>
            <a:r>
              <a:rPr lang="es-US" dirty="0" err="1"/>
              <a:t>meet</a:t>
            </a:r>
            <a:r>
              <a:rPr lang="es-US" dirty="0"/>
              <a:t> </a:t>
            </a:r>
            <a:r>
              <a:rPr lang="es-US" dirty="0" err="1"/>
              <a:t>those</a:t>
            </a:r>
            <a:r>
              <a:rPr lang="es-US" dirty="0"/>
              <a:t> </a:t>
            </a:r>
            <a:r>
              <a:rPr lang="es-US" dirty="0" err="1"/>
              <a:t>goals</a:t>
            </a:r>
            <a:r>
              <a:rPr lang="es-US" dirty="0"/>
              <a:t>. </a:t>
            </a:r>
          </a:p>
          <a:p>
            <a:endParaRPr lang="es-US" dirty="0"/>
          </a:p>
          <a:p>
            <a:r>
              <a:rPr lang="es-US" dirty="0"/>
              <a:t>The site </a:t>
            </a:r>
            <a:r>
              <a:rPr lang="es-US" dirty="0" err="1"/>
              <a:t>assessment</a:t>
            </a:r>
            <a:r>
              <a:rPr lang="es-US" dirty="0"/>
              <a:t> </a:t>
            </a:r>
            <a:r>
              <a:rPr lang="es-US" dirty="0" err="1"/>
              <a:t>covers</a:t>
            </a:r>
            <a:r>
              <a:rPr lang="es-US" dirty="0"/>
              <a:t> </a:t>
            </a:r>
            <a:r>
              <a:rPr lang="es-US" dirty="0" err="1"/>
              <a:t>immediate</a:t>
            </a:r>
            <a:r>
              <a:rPr lang="es-US" dirty="0"/>
              <a:t>/</a:t>
            </a:r>
            <a:r>
              <a:rPr lang="es-US" dirty="0" err="1"/>
              <a:t>emergent</a:t>
            </a:r>
            <a:r>
              <a:rPr lang="es-US" dirty="0"/>
              <a:t> </a:t>
            </a:r>
            <a:r>
              <a:rPr lang="es-US" dirty="0" err="1"/>
              <a:t>concens</a:t>
            </a:r>
            <a:r>
              <a:rPr lang="es-US" dirty="0"/>
              <a:t>, </a:t>
            </a:r>
            <a:r>
              <a:rPr lang="es-US" dirty="0" err="1"/>
              <a:t>on</a:t>
            </a:r>
            <a:r>
              <a:rPr lang="es-US" dirty="0"/>
              <a:t> the </a:t>
            </a:r>
            <a:r>
              <a:rPr lang="es-US" dirty="0" err="1"/>
              <a:t>ground</a:t>
            </a:r>
            <a:r>
              <a:rPr lang="es-US" dirty="0"/>
              <a:t> </a:t>
            </a:r>
            <a:r>
              <a:rPr lang="es-US" dirty="0" err="1"/>
              <a:t>conditions</a:t>
            </a:r>
            <a:r>
              <a:rPr lang="es-US" dirty="0"/>
              <a:t> </a:t>
            </a:r>
            <a:r>
              <a:rPr lang="es-US" dirty="0" err="1"/>
              <a:t>such</a:t>
            </a:r>
            <a:r>
              <a:rPr lang="es-US" dirty="0"/>
              <a:t> as </a:t>
            </a:r>
            <a:r>
              <a:rPr lang="es-US" dirty="0" err="1"/>
              <a:t>mortality</a:t>
            </a:r>
            <a:r>
              <a:rPr lang="es-US" dirty="0"/>
              <a:t> </a:t>
            </a:r>
            <a:r>
              <a:rPr lang="es-US" dirty="0" err="1"/>
              <a:t>rates</a:t>
            </a:r>
            <a:r>
              <a:rPr lang="es-US" dirty="0"/>
              <a:t>, </a:t>
            </a:r>
            <a:r>
              <a:rPr lang="es-US" dirty="0" err="1"/>
              <a:t>burn</a:t>
            </a:r>
            <a:r>
              <a:rPr lang="es-US" dirty="0"/>
              <a:t> </a:t>
            </a:r>
            <a:r>
              <a:rPr lang="es-US" dirty="0" err="1"/>
              <a:t>severity</a:t>
            </a:r>
            <a:r>
              <a:rPr lang="es-US" dirty="0"/>
              <a:t> and erosión </a:t>
            </a:r>
            <a:r>
              <a:rPr lang="es-US" dirty="0" err="1"/>
              <a:t>potential</a:t>
            </a:r>
            <a:r>
              <a:rPr lang="es-US" dirty="0"/>
              <a:t>, a </a:t>
            </a:r>
            <a:r>
              <a:rPr lang="es-US" dirty="0" err="1"/>
              <a:t>limited</a:t>
            </a:r>
            <a:r>
              <a:rPr lang="es-US" dirty="0"/>
              <a:t> </a:t>
            </a:r>
            <a:r>
              <a:rPr lang="es-US" dirty="0" err="1"/>
              <a:t>action</a:t>
            </a:r>
            <a:r>
              <a:rPr lang="es-US" dirty="0"/>
              <a:t> plan </a:t>
            </a:r>
            <a:r>
              <a:rPr lang="es-US" dirty="0" err="1"/>
              <a:t>made</a:t>
            </a:r>
            <a:r>
              <a:rPr lang="es-US" dirty="0"/>
              <a:t> up of </a:t>
            </a:r>
            <a:r>
              <a:rPr lang="es-US" dirty="0" err="1"/>
              <a:t>strategies</a:t>
            </a:r>
            <a:r>
              <a:rPr lang="es-US" dirty="0"/>
              <a:t> </a:t>
            </a:r>
            <a:r>
              <a:rPr lang="es-US" dirty="0" err="1"/>
              <a:t>to</a:t>
            </a:r>
            <a:r>
              <a:rPr lang="es-US" dirty="0"/>
              <a:t> </a:t>
            </a:r>
            <a:r>
              <a:rPr lang="es-US" dirty="0" err="1"/>
              <a:t>approach</a:t>
            </a:r>
            <a:r>
              <a:rPr lang="es-US" dirty="0"/>
              <a:t> the </a:t>
            </a:r>
            <a:r>
              <a:rPr lang="es-US" dirty="0" err="1"/>
              <a:t>landowners</a:t>
            </a:r>
            <a:r>
              <a:rPr lang="es-US" dirty="0"/>
              <a:t>’ top </a:t>
            </a:r>
            <a:r>
              <a:rPr lang="es-US" dirty="0" err="1"/>
              <a:t>priorities</a:t>
            </a:r>
            <a:r>
              <a:rPr lang="es-US" dirty="0"/>
              <a:t>, and Resources, </a:t>
            </a:r>
            <a:r>
              <a:rPr lang="es-US" dirty="0" err="1"/>
              <a:t>inclduing</a:t>
            </a:r>
            <a:r>
              <a:rPr lang="es-US" dirty="0"/>
              <a:t> funding </a:t>
            </a:r>
            <a:r>
              <a:rPr lang="es-US" dirty="0" err="1"/>
              <a:t>sources</a:t>
            </a:r>
            <a:r>
              <a:rPr lang="es-US" dirty="0"/>
              <a:t> and </a:t>
            </a:r>
            <a:r>
              <a:rPr lang="es-US" dirty="0" err="1"/>
              <a:t>partnering</a:t>
            </a:r>
            <a:r>
              <a:rPr lang="es-US" dirty="0"/>
              <a:t> </a:t>
            </a:r>
            <a:r>
              <a:rPr lang="es-US" dirty="0" err="1"/>
              <a:t>organizations</a:t>
            </a:r>
            <a:r>
              <a:rPr lang="es-US" dirty="0"/>
              <a:t> </a:t>
            </a:r>
            <a:r>
              <a:rPr lang="es-US" dirty="0" err="1"/>
              <a:t>who</a:t>
            </a:r>
            <a:r>
              <a:rPr lang="es-US" dirty="0"/>
              <a:t> can Help the </a:t>
            </a:r>
            <a:r>
              <a:rPr lang="es-US" dirty="0" err="1"/>
              <a:t>landowner</a:t>
            </a:r>
            <a:r>
              <a:rPr lang="es-US" dirty="0"/>
              <a:t> </a:t>
            </a:r>
            <a:r>
              <a:rPr lang="es-US" dirty="0" err="1"/>
              <a:t>reach</a:t>
            </a:r>
            <a:r>
              <a:rPr lang="es-US" dirty="0"/>
              <a:t> </a:t>
            </a:r>
            <a:r>
              <a:rPr lang="es-US" dirty="0" err="1"/>
              <a:t>their</a:t>
            </a:r>
            <a:r>
              <a:rPr lang="es-US" dirty="0"/>
              <a:t> </a:t>
            </a:r>
            <a:r>
              <a:rPr lang="es-US" dirty="0" err="1"/>
              <a:t>goals</a:t>
            </a:r>
            <a:r>
              <a:rPr lang="es-US" dirty="0"/>
              <a:t>. </a:t>
            </a:r>
          </a:p>
        </p:txBody>
      </p:sp>
      <p:sp>
        <p:nvSpPr>
          <p:cNvPr id="4" name="Slide Number Placeholder 3"/>
          <p:cNvSpPr>
            <a:spLocks noGrp="1"/>
          </p:cNvSpPr>
          <p:nvPr>
            <p:ph type="sldNum" sz="quarter" idx="5"/>
          </p:nvPr>
        </p:nvSpPr>
        <p:spPr/>
        <p:txBody>
          <a:bodyPr/>
          <a:lstStyle/>
          <a:p>
            <a:fld id="{EB5C9081-A433-4DF9-93B2-4E96E266078E}" type="slidenum">
              <a:rPr lang="es-US" smtClean="0"/>
              <a:t>13</a:t>
            </a:fld>
            <a:endParaRPr lang="es-US"/>
          </a:p>
        </p:txBody>
      </p:sp>
    </p:spTree>
    <p:extLst>
      <p:ext uri="{BB962C8B-B14F-4D97-AF65-F5344CB8AC3E}">
        <p14:creationId xmlns:p14="http://schemas.microsoft.com/office/powerpoint/2010/main" val="248534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LEAF isn't the only post-wildfire project done by OSU and we found different take home messages across our projects that are applicable to SWCDs as well as OSU Extension.</a:t>
            </a:r>
          </a:p>
          <a:p>
            <a:endParaRPr lang="en-US" dirty="0">
              <a:cs typeface="+mn-lt"/>
            </a:endParaRPr>
          </a:p>
          <a:p>
            <a:r>
              <a:rPr lang="en-US" dirty="0">
                <a:cs typeface="+mn-lt"/>
              </a:rPr>
              <a:t>2024 was a significant fire year for Malheur county and OSU Ext was a part of the recovery effort after the fires had passed. While in the past fire-recovery may have looked like reseeding rangelands according to wherever seed could be obtained, OSU Extension and partners worked together to identify priority areas for restoration to make the most of limited resources. This is a conversation SWCDs can and should be a part of as well.</a:t>
            </a:r>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16</a:t>
            </a:fld>
            <a:endParaRPr lang="es-US"/>
          </a:p>
        </p:txBody>
      </p:sp>
    </p:spTree>
    <p:extLst>
      <p:ext uri="{BB962C8B-B14F-4D97-AF65-F5344CB8AC3E}">
        <p14:creationId xmlns:p14="http://schemas.microsoft.com/office/powerpoint/2010/main" val="215917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Extensive scotch broom invasion in a post-fire reforestation area. Year 4 post-fire.</a:t>
            </a:r>
          </a:p>
        </p:txBody>
      </p:sp>
      <p:sp>
        <p:nvSpPr>
          <p:cNvPr id="4" name="Slide Number Placeholder 3"/>
          <p:cNvSpPr>
            <a:spLocks noGrp="1"/>
          </p:cNvSpPr>
          <p:nvPr>
            <p:ph type="sldNum" sz="quarter" idx="5"/>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4268992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Himalayan blackberry took over this post fire area that was previously hardwoods with some scattered conifer. The landowner had planted and made several attempts to control blackberry, but the regeneration has failed. </a:t>
            </a:r>
          </a:p>
        </p:txBody>
      </p:sp>
      <p:sp>
        <p:nvSpPr>
          <p:cNvPr id="4" name="Slide Number Placeholder 3"/>
          <p:cNvSpPr>
            <a:spLocks noGrp="1"/>
          </p:cNvSpPr>
          <p:nvPr>
            <p:ph type="sldNum" sz="quarter" idx="5"/>
          </p:nvPr>
        </p:nvSpPr>
        <p:spPr/>
        <p:txBody>
          <a:bodyPr/>
          <a:lstStyle/>
          <a:p>
            <a:fld id="{D4A39D37-EB39-9B49-85DF-DD837FDB43E8}" type="slidenum">
              <a:rPr lang="en-US" smtClean="0"/>
              <a:t>18</a:t>
            </a:fld>
            <a:endParaRPr lang="en-US"/>
          </a:p>
        </p:txBody>
      </p:sp>
    </p:spTree>
    <p:extLst>
      <p:ext uri="{BB962C8B-B14F-4D97-AF65-F5344CB8AC3E}">
        <p14:creationId xmlns:p14="http://schemas.microsoft.com/office/powerpoint/2010/main" val="203267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19</a:t>
            </a:fld>
            <a:endParaRPr lang="es-US"/>
          </a:p>
        </p:txBody>
      </p:sp>
    </p:spTree>
    <p:extLst>
      <p:ext uri="{BB962C8B-B14F-4D97-AF65-F5344CB8AC3E}">
        <p14:creationId xmlns:p14="http://schemas.microsoft.com/office/powerpoint/2010/main" val="2612388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Partners worked together using tools like the rangelands app to identify opportunities for success in reseeding and prioritizing where seed should go.</a:t>
            </a:r>
          </a:p>
          <a:p>
            <a:endParaRPr lang="en-US" sz="1200" dirty="0"/>
          </a:p>
          <a:p>
            <a:r>
              <a:rPr lang="en-US" sz="1200" dirty="0"/>
              <a:t>Anchor: “Where is success likely and sustainable?”</a:t>
            </a:r>
          </a:p>
          <a:p>
            <a:r>
              <a:rPr lang="en-US" sz="1200" dirty="0"/>
              <a:t>Maintain: “Where do we have the most to lose?”</a:t>
            </a:r>
          </a:p>
          <a:p>
            <a:r>
              <a:rPr lang="en-US" sz="1200" dirty="0"/>
              <a:t>Improve: “Where are we pretty certain we can make gains?”</a:t>
            </a:r>
          </a:p>
          <a:p>
            <a:r>
              <a:rPr lang="en-US" sz="1200" dirty="0"/>
              <a:t>Contain: “Where were landscapes in poor condition before the fire and not likely to have much success after the fire?”</a:t>
            </a:r>
          </a:p>
          <a:p>
            <a:r>
              <a:rPr lang="en-US" sz="1200" dirty="0"/>
              <a:t>Monitor: We need more info to figure out what bin it should go into</a:t>
            </a:r>
          </a:p>
        </p:txBody>
      </p:sp>
      <p:sp>
        <p:nvSpPr>
          <p:cNvPr id="4" name="Slide Number Placeholder 3"/>
          <p:cNvSpPr>
            <a:spLocks noGrp="1"/>
          </p:cNvSpPr>
          <p:nvPr>
            <p:ph type="sldNum" sz="quarter" idx="5"/>
          </p:nvPr>
        </p:nvSpPr>
        <p:spPr/>
        <p:txBody>
          <a:bodyPr/>
          <a:lstStyle/>
          <a:p>
            <a:fld id="{E645B4C3-88E4-4997-922C-A9114C4F6808}" type="slidenum">
              <a:rPr lang="en-US" smtClean="0"/>
              <a:t>20</a:t>
            </a:fld>
            <a:endParaRPr lang="en-US"/>
          </a:p>
        </p:txBody>
      </p:sp>
    </p:spTree>
    <p:extLst>
      <p:ext uri="{BB962C8B-B14F-4D97-AF65-F5344CB8AC3E}">
        <p14:creationId xmlns:p14="http://schemas.microsoft.com/office/powerpoint/2010/main" val="389380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Post-wildfire restoration priorities and opportunities don’t have to be determined only after a fire. While burn severity and fire footprints will ultimately impact where restoration work should be done, some of the decision making can be done before fire ever touches the ground. </a:t>
            </a:r>
          </a:p>
          <a:p>
            <a:endParaRPr lang="en-US" dirty="0">
              <a:latin typeface="Calibri"/>
              <a:ea typeface="Calibri"/>
              <a:cs typeface="Calibri"/>
            </a:endParaRPr>
          </a:p>
          <a:p>
            <a:br>
              <a:rPr lang="en-US" dirty="0">
                <a:latin typeface="Calibri"/>
                <a:ea typeface="Calibri"/>
                <a:cs typeface="Calibri"/>
              </a:rPr>
            </a:br>
            <a:r>
              <a:rPr lang="en-US" dirty="0">
                <a:latin typeface="Calibri"/>
                <a:ea typeface="Calibri"/>
                <a:cs typeface="Calibri"/>
              </a:rPr>
              <a:t>Focus on prioritization, opportunities, challenges likely to exist after wildfire; both on the landscape itself and based on landowner knowledge and capacity. </a:t>
            </a:r>
          </a:p>
        </p:txBody>
      </p:sp>
      <p:sp>
        <p:nvSpPr>
          <p:cNvPr id="4" name="Slide Number Placeholder 3"/>
          <p:cNvSpPr>
            <a:spLocks noGrp="1"/>
          </p:cNvSpPr>
          <p:nvPr>
            <p:ph type="sldNum" sz="quarter" idx="5"/>
          </p:nvPr>
        </p:nvSpPr>
        <p:spPr/>
        <p:txBody>
          <a:bodyPr/>
          <a:lstStyle/>
          <a:p>
            <a:fld id="{EB5C9081-A433-4DF9-93B2-4E96E266078E}" type="slidenum">
              <a:rPr lang="es-US" smtClean="0"/>
              <a:t>21</a:t>
            </a:fld>
            <a:endParaRPr lang="es-US"/>
          </a:p>
        </p:txBody>
      </p:sp>
    </p:spTree>
    <p:extLst>
      <p:ext uri="{BB962C8B-B14F-4D97-AF65-F5344CB8AC3E}">
        <p14:creationId xmlns:p14="http://schemas.microsoft.com/office/powerpoint/2010/main" val="2062041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 didn't identify how landowners were initially engaging with SWCDs and other organizations, so outreach may be part of the puzzle to being more effective. It is important to maintain a well representative mailing list and </a:t>
            </a:r>
            <a:r>
              <a:rPr lang="en-US" dirty="0" err="1"/>
              <a:t>taxlot</a:t>
            </a:r>
            <a:r>
              <a:rPr lang="en-US" dirty="0"/>
              <a:t> data, vegetation data. GIS capacity within your office or through partners is crucial!</a:t>
            </a:r>
            <a:br>
              <a:rPr lang="en-US" dirty="0"/>
            </a:br>
            <a:br>
              <a:rPr lang="en-US" dirty="0"/>
            </a:br>
            <a:r>
              <a:rPr lang="en-US" dirty="0"/>
              <a:t>It can take time to get information on burn severity, especially when fires do not impact public lands. For fires that do, BAER is a useful tool. For those that don’t, ODF will often produce their own burn severity maps.</a:t>
            </a:r>
          </a:p>
          <a:p>
            <a:endParaRPr lang="en-US" dirty="0">
              <a:latin typeface="Calibri"/>
              <a:ea typeface="Calibri"/>
              <a:cs typeface="Calibri"/>
            </a:endParaRPr>
          </a:p>
          <a:p>
            <a:r>
              <a:rPr lang="en-US" dirty="0">
                <a:latin typeface="Calibri"/>
                <a:ea typeface="Calibri"/>
                <a:cs typeface="Calibri"/>
              </a:rPr>
              <a:t>American Forests is also developing a tool that potentially will make a one stop shop for all of this data. </a:t>
            </a:r>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22</a:t>
            </a:fld>
            <a:endParaRPr lang="es-US"/>
          </a:p>
        </p:txBody>
      </p:sp>
    </p:spTree>
    <p:extLst>
      <p:ext uri="{BB962C8B-B14F-4D97-AF65-F5344CB8AC3E}">
        <p14:creationId xmlns:p14="http://schemas.microsoft.com/office/powerpoint/2010/main" val="3660038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6DBDF-B3C6-C8D6-4274-BDAF195F0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DCA28-8B1A-985B-4A4A-E4867C51E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41DF0-3310-57D5-3446-8FF5E642E2B4}"/>
              </a:ext>
            </a:extLst>
          </p:cNvPr>
          <p:cNvSpPr>
            <a:spLocks noGrp="1"/>
          </p:cNvSpPr>
          <p:nvPr>
            <p:ph type="body" idx="1"/>
          </p:nvPr>
        </p:nvSpPr>
        <p:spPr/>
        <p:txBody>
          <a:bodyPr/>
          <a:lstStyle/>
          <a:p>
            <a:r>
              <a:rPr lang="en-US" noProof="0" dirty="0"/>
              <a:t>Given that one of the major stumbling blocks for landowners is not knowing what they don’t know, LEAF showed that Education is one of the tools we can use to increase Restoration success. OSU extension has a variety of educational resources including recorded webinars and post-wildfire checklists as a part of our Fire Aware Fire Prepared series. We are working on updating these resources which came about following the 2020 Labor Day fires and can be shared by SWCDs to landowners looking for help. This will include topics like how to assess for burn severity, mortality, where to turn to for help and financial assistance, salvage logging, planting, </a:t>
            </a:r>
            <a:r>
              <a:rPr lang="en-US" noProof="0" dirty="0" err="1"/>
              <a:t>etc</a:t>
            </a:r>
            <a:endParaRPr lang="en-US" noProof="0" dirty="0"/>
          </a:p>
        </p:txBody>
      </p:sp>
      <p:sp>
        <p:nvSpPr>
          <p:cNvPr id="4" name="Slide Number Placeholder 3">
            <a:extLst>
              <a:ext uri="{FF2B5EF4-FFF2-40B4-BE49-F238E27FC236}">
                <a16:creationId xmlns:a16="http://schemas.microsoft.com/office/drawing/2014/main" id="{8C82CA45-27C7-DA2E-2CB8-6377D9741E02}"/>
              </a:ext>
            </a:extLst>
          </p:cNvPr>
          <p:cNvSpPr>
            <a:spLocks noGrp="1"/>
          </p:cNvSpPr>
          <p:nvPr>
            <p:ph type="sldNum" sz="quarter" idx="5"/>
          </p:nvPr>
        </p:nvSpPr>
        <p:spPr/>
        <p:txBody>
          <a:bodyPr/>
          <a:lstStyle/>
          <a:p>
            <a:fld id="{EB5C9081-A433-4DF9-93B2-4E96E266078E}" type="slidenum">
              <a:rPr lang="es-US" smtClean="0"/>
              <a:t>23</a:t>
            </a:fld>
            <a:endParaRPr lang="es-US"/>
          </a:p>
        </p:txBody>
      </p:sp>
    </p:spTree>
    <p:extLst>
      <p:ext uri="{BB962C8B-B14F-4D97-AF65-F5344CB8AC3E}">
        <p14:creationId xmlns:p14="http://schemas.microsoft.com/office/powerpoint/2010/main" val="16295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3</a:t>
            </a:fld>
            <a:endParaRPr lang="es-US"/>
          </a:p>
        </p:txBody>
      </p:sp>
    </p:spTree>
    <p:extLst>
      <p:ext uri="{BB962C8B-B14F-4D97-AF65-F5344CB8AC3E}">
        <p14:creationId xmlns:p14="http://schemas.microsoft.com/office/powerpoint/2010/main" val="373027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8592-D9D4-9B62-4C51-30F2D3BE1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BA418-F1B1-8935-20CE-413FC5B6E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EEE65-0D14-2142-0EF8-C9D0D3C6E1D7}"/>
              </a:ext>
            </a:extLst>
          </p:cNvPr>
          <p:cNvSpPr>
            <a:spLocks noGrp="1"/>
          </p:cNvSpPr>
          <p:nvPr>
            <p:ph type="body" idx="1"/>
          </p:nvPr>
        </p:nvSpPr>
        <p:spPr/>
        <p:txBody>
          <a:bodyPr/>
          <a:lstStyle/>
          <a:p>
            <a:r>
              <a:rPr lang="en-US" noProof="0" dirty="0"/>
              <a:t>Given that one of the major stumbling blocks for landowners is not knowing what they don’t know, LEAF showed that Education is one of the tools we can use to increase Restoration success. OSU extension has a variety of educational resources including recorded webinars and post-wildfire checklists as a part of our Fire Aware Fire Prepared series. We are working on updating these resources which came about following the 2020 Labor Day fires and can be shared by SWCDs to landowners looking for help. This will include topics like how to assess for burn severity, mortality, where to turn to for help and financial assistance, salvage logging, planting, </a:t>
            </a:r>
            <a:r>
              <a:rPr lang="en-US" noProof="0" dirty="0" err="1"/>
              <a:t>etc</a:t>
            </a:r>
            <a:endParaRPr lang="en-US" noProof="0" dirty="0"/>
          </a:p>
        </p:txBody>
      </p:sp>
      <p:sp>
        <p:nvSpPr>
          <p:cNvPr id="4" name="Slide Number Placeholder 3">
            <a:extLst>
              <a:ext uri="{FF2B5EF4-FFF2-40B4-BE49-F238E27FC236}">
                <a16:creationId xmlns:a16="http://schemas.microsoft.com/office/drawing/2014/main" id="{6280D618-15DB-990F-F974-409607A4F943}"/>
              </a:ext>
            </a:extLst>
          </p:cNvPr>
          <p:cNvSpPr>
            <a:spLocks noGrp="1"/>
          </p:cNvSpPr>
          <p:nvPr>
            <p:ph type="sldNum" sz="quarter" idx="5"/>
          </p:nvPr>
        </p:nvSpPr>
        <p:spPr/>
        <p:txBody>
          <a:bodyPr/>
          <a:lstStyle/>
          <a:p>
            <a:fld id="{EB5C9081-A433-4DF9-93B2-4E96E266078E}" type="slidenum">
              <a:rPr lang="es-US" smtClean="0"/>
              <a:t>25</a:t>
            </a:fld>
            <a:endParaRPr lang="es-US"/>
          </a:p>
        </p:txBody>
      </p:sp>
    </p:spTree>
    <p:extLst>
      <p:ext uri="{BB962C8B-B14F-4D97-AF65-F5344CB8AC3E}">
        <p14:creationId xmlns:p14="http://schemas.microsoft.com/office/powerpoint/2010/main" val="3383662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D507F-55B7-1A57-F28F-78A789BD0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E37F9-8C47-5D24-D0D6-014544094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5FB21-93E9-AD23-B799-6A0D410CB8EB}"/>
              </a:ext>
            </a:extLst>
          </p:cNvPr>
          <p:cNvSpPr>
            <a:spLocks noGrp="1"/>
          </p:cNvSpPr>
          <p:nvPr>
            <p:ph type="body" idx="1"/>
          </p:nvPr>
        </p:nvSpPr>
        <p:spPr/>
        <p:txBody>
          <a:bodyPr/>
          <a:lstStyle/>
          <a:p>
            <a:r>
              <a:rPr lang="en-US" noProof="0" dirty="0"/>
              <a:t>Given that one of the major stumbling blocks for landowners is not knowing what they don’t know, LEAF showed that Education is one of the tools we can use to increase Restoration success. OSU extension has a variety of educational resources including recorded webinars and post-wildfire checklists as a part of our Fire Aware Fire Prepared series. We are working on updating these resources which came about following the 2020 Labor Day fires and can be shared by SWCDs to landowners looking for help. This will include topics like how to assess for burn severity, mortality, where to turn to for help and financial assistance, salvage logging, planting, </a:t>
            </a:r>
            <a:r>
              <a:rPr lang="en-US" noProof="0" dirty="0" err="1"/>
              <a:t>etc</a:t>
            </a:r>
            <a:endParaRPr lang="en-US" noProof="0" dirty="0"/>
          </a:p>
        </p:txBody>
      </p:sp>
      <p:sp>
        <p:nvSpPr>
          <p:cNvPr id="4" name="Slide Number Placeholder 3">
            <a:extLst>
              <a:ext uri="{FF2B5EF4-FFF2-40B4-BE49-F238E27FC236}">
                <a16:creationId xmlns:a16="http://schemas.microsoft.com/office/drawing/2014/main" id="{2BB6A555-8556-96D8-C8E6-859A49F28399}"/>
              </a:ext>
            </a:extLst>
          </p:cNvPr>
          <p:cNvSpPr>
            <a:spLocks noGrp="1"/>
          </p:cNvSpPr>
          <p:nvPr>
            <p:ph type="sldNum" sz="quarter" idx="5"/>
          </p:nvPr>
        </p:nvSpPr>
        <p:spPr/>
        <p:txBody>
          <a:bodyPr/>
          <a:lstStyle/>
          <a:p>
            <a:fld id="{EB5C9081-A433-4DF9-93B2-4E96E266078E}" type="slidenum">
              <a:rPr lang="es-US" smtClean="0"/>
              <a:t>26</a:t>
            </a:fld>
            <a:endParaRPr lang="es-US"/>
          </a:p>
        </p:txBody>
      </p:sp>
    </p:spTree>
    <p:extLst>
      <p:ext uri="{BB962C8B-B14F-4D97-AF65-F5344CB8AC3E}">
        <p14:creationId xmlns:p14="http://schemas.microsoft.com/office/powerpoint/2010/main" val="1529625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C9081-A433-4DF9-93B2-4E96E266078E}" type="slidenum">
              <a:rPr lang="es-US" smtClean="0"/>
              <a:t>27</a:t>
            </a:fld>
            <a:endParaRPr lang="es-US"/>
          </a:p>
        </p:txBody>
      </p:sp>
    </p:spTree>
    <p:extLst>
      <p:ext uri="{BB962C8B-B14F-4D97-AF65-F5344CB8AC3E}">
        <p14:creationId xmlns:p14="http://schemas.microsoft.com/office/powerpoint/2010/main" val="276476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wildfire footprints cover over half of all forestland in Marion County and 21 percent in Clackamas County. Very significant portion of our forest. What will regeneration look like across this area? A lot depends on the land owner and the reforestation effort they were/are able to put forth. Extension is working mostly with private woodland owners, but we can also learn from progress on large private, State, and federal forests.</a:t>
            </a: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203152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the LEAF project was the LEAF Study, This was a statewide survey offered over the course of about 8 months between 2023 and 2024. We distributed the survey through our contact lists, through our partner contact lists, and in some cases, through direct mailings. While the Labor Day fires were the inspiration to this study, we did not limit responses to only those impacted by the Labor Day fires. However, since our outreach focused mostly on those who had been in those Labor Day fire footprints, overwhelmingly, our response came from those landowners. Of the 223 people who responded, 149 were from the Labor Day fires. And of the participants coming from the Labor Day fires, the majority came from the northwestern part of the state, in the footprint of one of the 3 mega fires or several other fires that made up the Canyon Complex, illustrated here in the box.  However we had significant responses from the other 2 mega fires, Holiday Farm and Archie, as well as another significant, but not “mega” fire, Obenchain in southern Oregon.</a:t>
            </a:r>
          </a:p>
          <a:p>
            <a:endParaRPr lang="en-US" dirty="0"/>
          </a:p>
          <a:p>
            <a:endParaRPr lang="en-US" dirty="0"/>
          </a:p>
          <a:p>
            <a:r>
              <a:rPr lang="en-US" dirty="0"/>
              <a:t>What we were mostly interested in finding out was to learn about the process landowners were going through in order to restore their forests. Specifically, we wanted to understand the challenges and obstacles they faced in achieving their restoration goals, what useful resources and pathways were they taking advantage of to overcome these challenges, and with whom they were working with throughout it all.</a:t>
            </a:r>
            <a:endParaRPr lang="es-US" dirty="0"/>
          </a:p>
          <a:p>
            <a:endParaRPr lang="es-US" dirty="0"/>
          </a:p>
        </p:txBody>
      </p:sp>
      <p:sp>
        <p:nvSpPr>
          <p:cNvPr id="4" name="Slide Number Placeholder 3"/>
          <p:cNvSpPr>
            <a:spLocks noGrp="1"/>
          </p:cNvSpPr>
          <p:nvPr>
            <p:ph type="sldNum" sz="quarter" idx="5"/>
          </p:nvPr>
        </p:nvSpPr>
        <p:spPr/>
        <p:txBody>
          <a:bodyPr/>
          <a:lstStyle/>
          <a:p>
            <a:fld id="{EB5C9081-A433-4DF9-93B2-4E96E266078E}" type="slidenum">
              <a:rPr lang="es-US" smtClean="0"/>
              <a:t>5</a:t>
            </a:fld>
            <a:endParaRPr lang="es-US"/>
          </a:p>
        </p:txBody>
      </p:sp>
    </p:spTree>
    <p:extLst>
      <p:ext uri="{BB962C8B-B14F-4D97-AF65-F5344CB8AC3E}">
        <p14:creationId xmlns:p14="http://schemas.microsoft.com/office/powerpoint/2010/main" val="108787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solidFill>
                  <a:srgbClr val="444444"/>
                </a:solidFill>
              </a:rPr>
              <a:t>What we found:</a:t>
            </a:r>
          </a:p>
          <a:p>
            <a:pPr marL="171450" indent="-171450">
              <a:buFont typeface="Arial"/>
              <a:buChar char="•"/>
            </a:pPr>
            <a:r>
              <a:rPr lang="en-US" dirty="0">
                <a:solidFill>
                  <a:srgbClr val="444444"/>
                </a:solidFill>
              </a:rPr>
              <a:t>Overwhelmingly, when people get help they get work done on the ground</a:t>
            </a:r>
          </a:p>
          <a:p>
            <a:pPr marL="171450" indent="-171450">
              <a:buFont typeface="Arial"/>
              <a:buChar char="•"/>
            </a:pPr>
            <a:r>
              <a:rPr lang="en-US" dirty="0">
                <a:solidFill>
                  <a:srgbClr val="444444"/>
                </a:solidFill>
              </a:rPr>
              <a:t>This is true despite traumatic emotions from the fire. Impacted landowners reported an increased level of attention to their woodlands over those reporting reduced interest.</a:t>
            </a:r>
          </a:p>
          <a:p>
            <a:pPr marL="171450" indent="-171450">
              <a:buFont typeface="Arial"/>
              <a:buChar char="•"/>
            </a:pPr>
            <a:r>
              <a:rPr lang="en-US" dirty="0">
                <a:solidFill>
                  <a:srgbClr val="444444"/>
                </a:solidFill>
              </a:rPr>
              <a:t>Experience doing work and planning prior to wildfire is a strong predictor for successfully doing similar planning and work after the wildfire.</a:t>
            </a:r>
          </a:p>
          <a:p>
            <a:pPr marL="171450" indent="-171450">
              <a:buFont typeface="Arial"/>
              <a:buChar char="•"/>
            </a:pPr>
            <a:r>
              <a:rPr lang="en-US" dirty="0">
                <a:solidFill>
                  <a:srgbClr val="444444"/>
                </a:solidFill>
              </a:rPr>
              <a:t>Most interactions with landowners are reported as organizations with a strong local presence, including those not necessarily working in post-wildfire recovery, but those who have expanded services as a direct result of community action in response to wildfire </a:t>
            </a:r>
          </a:p>
          <a:p>
            <a:pPr marL="171450" indent="-171450">
              <a:buFont typeface="Arial"/>
              <a:buChar char="•"/>
            </a:pPr>
            <a:r>
              <a:rPr lang="en-US" dirty="0">
                <a:solidFill>
                  <a:srgbClr val="444444"/>
                </a:solidFill>
              </a:rPr>
              <a:t>However, research suggests finances as a significant barrier. </a:t>
            </a:r>
          </a:p>
          <a:p>
            <a:pPr marL="171450" indent="-171450">
              <a:buFont typeface="Arial"/>
              <a:buChar char="•"/>
            </a:pPr>
            <a:r>
              <a:rPr lang="en-US" dirty="0">
                <a:solidFill>
                  <a:srgbClr val="444444"/>
                </a:solidFill>
              </a:rPr>
              <a:t>Also, not just funding programs are helping landowners to complete work on the ground. Other forms of assistance should also be supported (Educational, technical and logistical)</a:t>
            </a:r>
          </a:p>
          <a:p>
            <a:pPr marL="171450" indent="-171450">
              <a:buFont typeface="Arial"/>
              <a:buChar char="•"/>
            </a:pPr>
            <a:r>
              <a:rPr lang="en-US" dirty="0">
                <a:solidFill>
                  <a:srgbClr val="444444"/>
                </a:solidFill>
              </a:rPr>
              <a:t>Non-local groups interested in supporting post wildfire recovery have options to interface with local organizations that develop from within the community which helps to interface with the needs on the ground.</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1" dirty="0">
                <a:ea typeface="Calibri"/>
                <a:cs typeface="Calibri"/>
              </a:rPr>
              <a:t>For more in-depth information on this study, keep an eye out for our upcoming journal publication</a:t>
            </a:r>
          </a:p>
          <a:p>
            <a:endParaRPr lang="es-US" dirty="0"/>
          </a:p>
        </p:txBody>
      </p:sp>
      <p:sp>
        <p:nvSpPr>
          <p:cNvPr id="4" name="Slide Number Placeholder 3"/>
          <p:cNvSpPr>
            <a:spLocks noGrp="1"/>
          </p:cNvSpPr>
          <p:nvPr>
            <p:ph type="sldNum" sz="quarter" idx="5"/>
          </p:nvPr>
        </p:nvSpPr>
        <p:spPr/>
        <p:txBody>
          <a:bodyPr/>
          <a:lstStyle/>
          <a:p>
            <a:fld id="{EB5C9081-A433-4DF9-93B2-4E96E266078E}" type="slidenum">
              <a:rPr lang="es-US" smtClean="0"/>
              <a:t>6</a:t>
            </a:fld>
            <a:endParaRPr lang="es-US"/>
          </a:p>
        </p:txBody>
      </p:sp>
    </p:spTree>
    <p:extLst>
      <p:ext uri="{BB962C8B-B14F-4D97-AF65-F5344CB8AC3E}">
        <p14:creationId xmlns:p14="http://schemas.microsoft.com/office/powerpoint/2010/main" val="414309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EFA5-B7A4-35C7-E527-8FF6346A0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946A2-CAC2-C6BB-FC19-AF91B1568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20A1C-0809-3DBB-3DD3-41A49F513CCD}"/>
              </a:ext>
            </a:extLst>
          </p:cNvPr>
          <p:cNvSpPr>
            <a:spLocks noGrp="1"/>
          </p:cNvSpPr>
          <p:nvPr>
            <p:ph type="body" idx="1"/>
          </p:nvPr>
        </p:nvSpPr>
        <p:spPr/>
        <p:txBody>
          <a:bodyPr/>
          <a:lstStyle/>
          <a:p>
            <a:r>
              <a:rPr lang="en-US" dirty="0"/>
              <a:t>Just to expand on some of these points to tease out how the LEAF survey can inform the way we assist post-wildfire impacted landowners, I’m going to expand on a couple of these points</a:t>
            </a:r>
          </a:p>
          <a:p>
            <a:endParaRPr lang="en-US" dirty="0"/>
          </a:p>
          <a:p>
            <a:r>
              <a:rPr lang="en-US" dirty="0"/>
              <a:t>In the LEAF Survey, most landowners were able to have completed something on the ground moving their forest toward restoration. But some landowners had completed even one action, and most still had goals they still hadn’t met after 3-4 years.</a:t>
            </a:r>
          </a:p>
          <a:p>
            <a:endParaRPr lang="en-US" dirty="0"/>
          </a:p>
          <a:p>
            <a:r>
              <a:rPr lang="en-US" dirty="0"/>
              <a:t>Of those who reported doing at least one action, the top 3 most common actions were site preparation for replanting, removing hazard trees and planting trees. </a:t>
            </a:r>
          </a:p>
          <a:p>
            <a:r>
              <a:rPr lang="en-US" dirty="0"/>
              <a:t>We asked them what they wanted to do but couldn’t. Invasive species topped that list. Second was plantings of both shrubs and trees. So planting trees was both a top action done as well as a top action people wanted to do but couldn’t.</a:t>
            </a:r>
          </a:p>
          <a:p>
            <a:r>
              <a:rPr lang="en-US" noProof="0" dirty="0"/>
              <a:t>We then asked them what obstacles they experienced that prevented them from progress. High tree seedling mortality topped the list. We will get to explain more on that in a bit. Unsurprisingly, financial barriers were second and last of the top three are not being sure who to turn for help. </a:t>
            </a:r>
          </a:p>
          <a:p>
            <a:endParaRPr lang="en-US" noProof="0" dirty="0"/>
          </a:p>
          <a:p>
            <a:r>
              <a:rPr lang="en-US" noProof="0" dirty="0"/>
              <a:t>And when we look at landowner success rates, we found that when landowners had done similar work in the past, they were more likely to be successful at it after a wildfire. Those who harvested timber were more likely to be successful at a salvage log. Those who had forest management plants were more likely to have successfully developed a wildfire reforestation/restoration plan.  </a:t>
            </a:r>
          </a:p>
          <a:p>
            <a:endParaRPr lang="es-US" dirty="0"/>
          </a:p>
        </p:txBody>
      </p:sp>
      <p:sp>
        <p:nvSpPr>
          <p:cNvPr id="4" name="Slide Number Placeholder 3">
            <a:extLst>
              <a:ext uri="{FF2B5EF4-FFF2-40B4-BE49-F238E27FC236}">
                <a16:creationId xmlns:a16="http://schemas.microsoft.com/office/drawing/2014/main" id="{508C9519-11B2-6603-AC27-B9F5C92612F7}"/>
              </a:ext>
            </a:extLst>
          </p:cNvPr>
          <p:cNvSpPr>
            <a:spLocks noGrp="1"/>
          </p:cNvSpPr>
          <p:nvPr>
            <p:ph type="sldNum" sz="quarter" idx="5"/>
          </p:nvPr>
        </p:nvSpPr>
        <p:spPr/>
        <p:txBody>
          <a:bodyPr/>
          <a:lstStyle/>
          <a:p>
            <a:fld id="{EB5C9081-A433-4DF9-93B2-4E96E266078E}" type="slidenum">
              <a:rPr lang="es-US" smtClean="0"/>
              <a:t>7</a:t>
            </a:fld>
            <a:endParaRPr lang="es-US"/>
          </a:p>
        </p:txBody>
      </p:sp>
    </p:spTree>
    <p:extLst>
      <p:ext uri="{BB962C8B-B14F-4D97-AF65-F5344CB8AC3E}">
        <p14:creationId xmlns:p14="http://schemas.microsoft.com/office/powerpoint/2010/main" val="320844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0A0D-F214-F1FC-FE0E-3F6076E8A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418A-0EFD-7315-AED4-093A8579D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B4589-B89F-FC01-5E38-3BB3C75092D7}"/>
              </a:ext>
            </a:extLst>
          </p:cNvPr>
          <p:cNvSpPr>
            <a:spLocks noGrp="1"/>
          </p:cNvSpPr>
          <p:nvPr>
            <p:ph type="body" idx="1"/>
          </p:nvPr>
        </p:nvSpPr>
        <p:spPr/>
        <p:txBody>
          <a:bodyPr/>
          <a:lstStyle/>
          <a:p>
            <a:r>
              <a:rPr lang="en-US" dirty="0"/>
              <a:t>Just to expand on some of these points to tease out how the LEAF survey can inform the way we assist post-wildfire impacted landowners, I’m going to expand on a couple of these points</a:t>
            </a:r>
          </a:p>
          <a:p>
            <a:endParaRPr lang="en-US" dirty="0"/>
          </a:p>
          <a:p>
            <a:r>
              <a:rPr lang="en-US" dirty="0"/>
              <a:t>In the LEAF Survey, most landowners were able to have completed something on the ground moving their forest toward restoration. But some landowners had completed even one action, and most still had goals they still hadn’t met after 3-4 years.</a:t>
            </a:r>
          </a:p>
          <a:p>
            <a:endParaRPr lang="en-US" dirty="0"/>
          </a:p>
          <a:p>
            <a:r>
              <a:rPr lang="en-US" dirty="0"/>
              <a:t>Of those who reported doing at least one action, the top 3 most common actions were site preparation for replanting, removing hazard trees and planting trees. </a:t>
            </a:r>
          </a:p>
          <a:p>
            <a:r>
              <a:rPr lang="en-US" dirty="0"/>
              <a:t>We asked them what they wanted to do but couldn’t. Invasive species topped that list. Second was plantings of both shrubs and trees. So planting trees was both a top action done as well as a top action people wanted to do but couldn’t.</a:t>
            </a:r>
          </a:p>
          <a:p>
            <a:r>
              <a:rPr lang="en-US" noProof="0" dirty="0"/>
              <a:t>We then asked them what obstacles they experienced that prevented them from progress. High tree seedling mortality topped the list. We will get to explain more on that in a bit. Unsurprisingly, financial barriers were second and last of the top three are not being sure who to turn for help. </a:t>
            </a:r>
          </a:p>
          <a:p>
            <a:endParaRPr lang="en-US" noProof="0" dirty="0"/>
          </a:p>
          <a:p>
            <a:r>
              <a:rPr lang="en-US" noProof="0" dirty="0"/>
              <a:t>And when we look at landowner success rates, we found that when landowners had done similar work in the past, they were more likely to be successful at it after a wildfire. Those who harvested timber were more likely to be successful at a salvage log. Those who had forest management plants were more likely to have successfully developed a wildfire reforestation/restoration plan.  </a:t>
            </a:r>
          </a:p>
          <a:p>
            <a:endParaRPr lang="es-US" dirty="0"/>
          </a:p>
        </p:txBody>
      </p:sp>
      <p:sp>
        <p:nvSpPr>
          <p:cNvPr id="4" name="Slide Number Placeholder 3">
            <a:extLst>
              <a:ext uri="{FF2B5EF4-FFF2-40B4-BE49-F238E27FC236}">
                <a16:creationId xmlns:a16="http://schemas.microsoft.com/office/drawing/2014/main" id="{D0FCAE7B-EC9F-C3B4-6199-27D86E8A09C6}"/>
              </a:ext>
            </a:extLst>
          </p:cNvPr>
          <p:cNvSpPr>
            <a:spLocks noGrp="1"/>
          </p:cNvSpPr>
          <p:nvPr>
            <p:ph type="sldNum" sz="quarter" idx="5"/>
          </p:nvPr>
        </p:nvSpPr>
        <p:spPr/>
        <p:txBody>
          <a:bodyPr/>
          <a:lstStyle/>
          <a:p>
            <a:fld id="{EB5C9081-A433-4DF9-93B2-4E96E266078E}" type="slidenum">
              <a:rPr lang="es-US" smtClean="0"/>
              <a:t>8</a:t>
            </a:fld>
            <a:endParaRPr lang="es-US"/>
          </a:p>
        </p:txBody>
      </p:sp>
    </p:spTree>
    <p:extLst>
      <p:ext uri="{BB962C8B-B14F-4D97-AF65-F5344CB8AC3E}">
        <p14:creationId xmlns:p14="http://schemas.microsoft.com/office/powerpoint/2010/main" val="178637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CD460-FA10-93F8-9839-EB84BA779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3B83C-5786-5C8D-1478-1A2B0C991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14868-C04A-88A4-7833-C82604BDD768}"/>
              </a:ext>
            </a:extLst>
          </p:cNvPr>
          <p:cNvSpPr>
            <a:spLocks noGrp="1"/>
          </p:cNvSpPr>
          <p:nvPr>
            <p:ph type="body" idx="1"/>
          </p:nvPr>
        </p:nvSpPr>
        <p:spPr/>
        <p:txBody>
          <a:bodyPr/>
          <a:lstStyle/>
          <a:p>
            <a:r>
              <a:rPr lang="en-US" dirty="0"/>
              <a:t>Just to expand on some of these points to tease out how the LEAF survey can inform the way we assist post-wildfire impacted landowners, I’m going to expand on a couple of these points</a:t>
            </a:r>
          </a:p>
          <a:p>
            <a:endParaRPr lang="en-US" dirty="0"/>
          </a:p>
          <a:p>
            <a:r>
              <a:rPr lang="en-US" dirty="0"/>
              <a:t>In the LEAF Survey, most landowners were able to have completed something on the ground moving their forest toward restoration. But some landowners had completed even one action, and most still had goals they still hadn’t met after 3-4 years.</a:t>
            </a:r>
          </a:p>
          <a:p>
            <a:endParaRPr lang="en-US" dirty="0"/>
          </a:p>
          <a:p>
            <a:r>
              <a:rPr lang="en-US" dirty="0"/>
              <a:t>Of those who reported doing at least one action, the top 3 most common actions were site preparation for replanting, removing hazard trees and planting trees. </a:t>
            </a:r>
          </a:p>
          <a:p>
            <a:r>
              <a:rPr lang="en-US" dirty="0"/>
              <a:t>We asked them what they wanted to do but couldn’t. Invasive species topped that list. Second was plantings of both shrubs and trees. So planting trees was both a top action done as well as a top action people wanted to do but couldn’t.</a:t>
            </a:r>
          </a:p>
          <a:p>
            <a:r>
              <a:rPr lang="en-US" noProof="0" dirty="0"/>
              <a:t>We then asked them what obstacles they experienced that prevented them from progress. High tree seedling mortality topped the list. We will get to explain more on that in a bit. Unsurprisingly, financial barriers were second and last of the top three are not being sure who to turn for help. </a:t>
            </a:r>
          </a:p>
          <a:p>
            <a:endParaRPr lang="en-US" noProof="0" dirty="0"/>
          </a:p>
          <a:p>
            <a:r>
              <a:rPr lang="en-US" noProof="0" dirty="0"/>
              <a:t>And when we look at landowner success rates, we found that when landowners had done similar work in the past, they were more likely to be successful at it after a wildfire. Those who harvested timber were more likely to be successful at a salvage log. Those who had forest management plants were more likely to have successfully developed a wildfire reforestation/restoration plan.  </a:t>
            </a:r>
          </a:p>
          <a:p>
            <a:endParaRPr lang="es-US" dirty="0"/>
          </a:p>
        </p:txBody>
      </p:sp>
      <p:sp>
        <p:nvSpPr>
          <p:cNvPr id="4" name="Slide Number Placeholder 3">
            <a:extLst>
              <a:ext uri="{FF2B5EF4-FFF2-40B4-BE49-F238E27FC236}">
                <a16:creationId xmlns:a16="http://schemas.microsoft.com/office/drawing/2014/main" id="{0FBBDD3D-2940-5813-C526-3AB66100E99A}"/>
              </a:ext>
            </a:extLst>
          </p:cNvPr>
          <p:cNvSpPr>
            <a:spLocks noGrp="1"/>
          </p:cNvSpPr>
          <p:nvPr>
            <p:ph type="sldNum" sz="quarter" idx="5"/>
          </p:nvPr>
        </p:nvSpPr>
        <p:spPr/>
        <p:txBody>
          <a:bodyPr/>
          <a:lstStyle/>
          <a:p>
            <a:fld id="{EB5C9081-A433-4DF9-93B2-4E96E266078E}" type="slidenum">
              <a:rPr lang="es-US" smtClean="0"/>
              <a:t>9</a:t>
            </a:fld>
            <a:endParaRPr lang="es-US"/>
          </a:p>
        </p:txBody>
      </p:sp>
    </p:spTree>
    <p:extLst>
      <p:ext uri="{BB962C8B-B14F-4D97-AF65-F5344CB8AC3E}">
        <p14:creationId xmlns:p14="http://schemas.microsoft.com/office/powerpoint/2010/main" val="249353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what else helped landowners in the Restoration process? Another big takeaway from the LEAF Survey was that organizational and agency support was highly correlated with accomplishing work on the ground. </a:t>
            </a:r>
          </a:p>
          <a:p>
            <a:r>
              <a:rPr lang="en-US" noProof="0" dirty="0"/>
              <a:t>I want to have you take a look at the last 4 bars of this graph. The orange bar is the percent of survey participants who selected that they worked with any organization (point) or with no organization (point). The brown bar is what percent of each of those sets completed work on the ground. </a:t>
            </a:r>
          </a:p>
          <a:p>
            <a:r>
              <a:rPr lang="en-US" noProof="0" dirty="0"/>
              <a:t>So about two thirds of our survey participants reached out to at least one organization, one third did not. But among those distinct groups, the rate of having completed work on the ground for those who worked with at least one organization was over double that of those who worked with none. Any organization correlated with increased likelihood for doing work. </a:t>
            </a:r>
          </a:p>
          <a:p>
            <a:endParaRPr lang="en-US" noProof="0" dirty="0"/>
          </a:p>
          <a:p>
            <a:r>
              <a:rPr lang="en-US" noProof="0" dirty="0"/>
              <a:t>But where are people reaching out? ODF first, OSU Ext, SWCD, WSC round out the top-5. ODF and OSU are State wide organizations, but particularly for OSU Ext, our offices are locally infused into the Community and we intentionally take on that role of Community engagement. Both OSU and ODF often already have deep trust within the community. The others are distinctly local organizations where again, relationships already exist. Still, you will note that all of these organizations boast high rates of work on the ground accomplished. For agencies like NRCS, this might not be surprising. They offer funding to do work on the ground. On the </a:t>
            </a:r>
            <a:r>
              <a:rPr lang="en-US" noProof="0" dirty="0" err="1"/>
              <a:t>otherhand</a:t>
            </a:r>
            <a:r>
              <a:rPr lang="en-US" noProof="0" dirty="0"/>
              <a:t>, local organizations may or may not have direct funding, but they can point landowners to sources of funding and have technical and educational resources. We’ll dig more into how different types of support impacted landowner success.</a:t>
            </a:r>
          </a:p>
          <a:p>
            <a:br>
              <a:rPr lang="en-US" noProof="0" dirty="0"/>
            </a:br>
            <a:r>
              <a:rPr lang="en-US" noProof="0" dirty="0"/>
              <a:t>One short-coming of this survey is that we did not measure how people were first hearing about these organizations, or who made the first move and we recommend any future research to include this question.</a:t>
            </a:r>
          </a:p>
          <a:p>
            <a:endParaRPr lang="es-US" dirty="0"/>
          </a:p>
        </p:txBody>
      </p:sp>
      <p:sp>
        <p:nvSpPr>
          <p:cNvPr id="4" name="Slide Number Placeholder 3"/>
          <p:cNvSpPr>
            <a:spLocks noGrp="1"/>
          </p:cNvSpPr>
          <p:nvPr>
            <p:ph type="sldNum" sz="quarter" idx="5"/>
          </p:nvPr>
        </p:nvSpPr>
        <p:spPr/>
        <p:txBody>
          <a:bodyPr/>
          <a:lstStyle/>
          <a:p>
            <a:fld id="{EB5C9081-A433-4DF9-93B2-4E96E266078E}" type="slidenum">
              <a:rPr lang="es-US" smtClean="0"/>
              <a:t>10</a:t>
            </a:fld>
            <a:endParaRPr lang="es-US"/>
          </a:p>
        </p:txBody>
      </p:sp>
    </p:spTree>
    <p:extLst>
      <p:ext uri="{BB962C8B-B14F-4D97-AF65-F5344CB8AC3E}">
        <p14:creationId xmlns:p14="http://schemas.microsoft.com/office/powerpoint/2010/main" val="307647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A logo for a company&#10;&#10;AI-generated content may be incorrect.">
            <a:extLst>
              <a:ext uri="{FF2B5EF4-FFF2-40B4-BE49-F238E27FC236}">
                <a16:creationId xmlns:a16="http://schemas.microsoft.com/office/drawing/2014/main" id="{232BCA3B-9C56-2344-D38F-816F2F56CB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65212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AB60F0-0266-265A-532A-D48E9D8D2E29}"/>
              </a:ext>
            </a:extLst>
          </p:cNvPr>
          <p:cNvSpPr>
            <a:spLocks noGrp="1"/>
          </p:cNvSpPr>
          <p:nvPr>
            <p:ph type="body" sz="quarter" idx="13" hasCustomPrompt="1"/>
          </p:nvPr>
        </p:nvSpPr>
        <p:spPr>
          <a:xfrm>
            <a:off x="849312" y="362927"/>
            <a:ext cx="10504488" cy="844550"/>
          </a:xfrm>
        </p:spPr>
        <p:txBody>
          <a:bodyPr>
            <a:noAutofit/>
          </a:bodyPr>
          <a:lstStyle>
            <a:lvl1pPr marL="0" indent="0">
              <a:buNone/>
              <a:defRPr sz="6600" b="1" i="0">
                <a:solidFill>
                  <a:srgbClr val="DC4405"/>
                </a:solidFill>
                <a:latin typeface="Stratum2 Black" panose="020B0506030000020004" pitchFamily="34" charset="77"/>
              </a:defRPr>
            </a:lvl1pPr>
          </a:lstStyle>
          <a:p>
            <a:pPr lvl="0"/>
            <a:r>
              <a:rPr lang="en-US" dirty="0"/>
              <a:t>Title Slide</a:t>
            </a:r>
          </a:p>
        </p:txBody>
      </p:sp>
      <p:sp>
        <p:nvSpPr>
          <p:cNvPr id="8" name="Rectangle 7">
            <a:extLst>
              <a:ext uri="{FF2B5EF4-FFF2-40B4-BE49-F238E27FC236}">
                <a16:creationId xmlns:a16="http://schemas.microsoft.com/office/drawing/2014/main" id="{45D39C1C-4CFA-B39D-E766-F95AA95AA3FE}"/>
              </a:ext>
            </a:extLst>
          </p:cNvPr>
          <p:cNvSpPr/>
          <p:nvPr userDrawn="1"/>
        </p:nvSpPr>
        <p:spPr>
          <a:xfrm>
            <a:off x="0" y="0"/>
            <a:ext cx="651164" cy="6858000"/>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C4404"/>
              </a:solidFill>
            </a:endParaRPr>
          </a:p>
        </p:txBody>
      </p:sp>
      <p:sp>
        <p:nvSpPr>
          <p:cNvPr id="10" name="Content Placeholder 9">
            <a:extLst>
              <a:ext uri="{FF2B5EF4-FFF2-40B4-BE49-F238E27FC236}">
                <a16:creationId xmlns:a16="http://schemas.microsoft.com/office/drawing/2014/main" id="{0945A1F7-BCC4-8F84-4A5C-10529BEBA636}"/>
              </a:ext>
            </a:extLst>
          </p:cNvPr>
          <p:cNvSpPr>
            <a:spLocks noGrp="1"/>
          </p:cNvSpPr>
          <p:nvPr>
            <p:ph sz="quarter" idx="14"/>
          </p:nvPr>
        </p:nvSpPr>
        <p:spPr>
          <a:xfrm>
            <a:off x="849312" y="1618396"/>
            <a:ext cx="10768012" cy="4665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sticker of a state with a person and leaves&#10;&#10;AI-generated content may be incorrect.">
            <a:extLst>
              <a:ext uri="{FF2B5EF4-FFF2-40B4-BE49-F238E27FC236}">
                <a16:creationId xmlns:a16="http://schemas.microsoft.com/office/drawing/2014/main" id="{87BEBA7F-8F77-92BB-3026-784C60980A16}"/>
              </a:ext>
            </a:extLst>
          </p:cNvPr>
          <p:cNvPicPr>
            <a:picLocks noChangeAspect="1"/>
          </p:cNvPicPr>
          <p:nvPr userDrawn="1"/>
        </p:nvPicPr>
        <p:blipFill>
          <a:blip r:embed="rId2"/>
          <a:stretch>
            <a:fillRect/>
          </a:stretch>
        </p:blipFill>
        <p:spPr>
          <a:xfrm>
            <a:off x="0" y="5408762"/>
            <a:ext cx="1449238" cy="1449238"/>
          </a:xfrm>
          <a:prstGeom prst="rect">
            <a:avLst/>
          </a:prstGeom>
        </p:spPr>
      </p:pic>
    </p:spTree>
    <p:extLst>
      <p:ext uri="{BB962C8B-B14F-4D97-AF65-F5344CB8AC3E}">
        <p14:creationId xmlns:p14="http://schemas.microsoft.com/office/powerpoint/2010/main" val="107132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Full Imag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A604E4-788D-0B3A-8AD3-3F7EE9622380}"/>
              </a:ext>
            </a:extLst>
          </p:cNvPr>
          <p:cNvSpPr>
            <a:spLocks noGrp="1"/>
          </p:cNvSpPr>
          <p:nvPr>
            <p:ph type="pic" sz="quarter" idx="11"/>
          </p:nvPr>
        </p:nvSpPr>
        <p:spPr>
          <a:xfrm>
            <a:off x="1473200" y="1490012"/>
            <a:ext cx="10729102" cy="5367988"/>
          </a:xfrm>
        </p:spPr>
        <p:txBody>
          <a:bodyPr/>
          <a:lstStyle>
            <a:lvl1pPr>
              <a:defRPr>
                <a:solidFill>
                  <a:schemeClr val="tx1"/>
                </a:solidFill>
              </a:defRPr>
            </a:lvl1pPr>
          </a:lstStyle>
          <a:p>
            <a:r>
              <a:rPr lang="en-US" dirty="0"/>
              <a:t>Click icon to add picture</a:t>
            </a:r>
          </a:p>
        </p:txBody>
      </p:sp>
      <p:sp>
        <p:nvSpPr>
          <p:cNvPr id="6" name="Rectangle 5">
            <a:extLst>
              <a:ext uri="{FF2B5EF4-FFF2-40B4-BE49-F238E27FC236}">
                <a16:creationId xmlns:a16="http://schemas.microsoft.com/office/drawing/2014/main" id="{B02772AA-8051-884A-969C-758E942EB171}"/>
              </a:ext>
            </a:extLst>
          </p:cNvPr>
          <p:cNvSpPr/>
          <p:nvPr userDrawn="1"/>
        </p:nvSpPr>
        <p:spPr>
          <a:xfrm rot="16200000">
            <a:off x="5560935" y="-5151359"/>
            <a:ext cx="1490010" cy="11792728"/>
          </a:xfrm>
          <a:prstGeom prst="rect">
            <a:avLst/>
          </a:prstGeom>
          <a:solidFill>
            <a:srgbClr val="006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DC4404"/>
              </a:solidFill>
            </a:endParaRPr>
          </a:p>
        </p:txBody>
      </p:sp>
      <p:sp>
        <p:nvSpPr>
          <p:cNvPr id="7" name="Rectangle 6">
            <a:extLst>
              <a:ext uri="{FF2B5EF4-FFF2-40B4-BE49-F238E27FC236}">
                <a16:creationId xmlns:a16="http://schemas.microsoft.com/office/drawing/2014/main" id="{C358715B-9644-FA86-80A6-E353E66844C7}"/>
              </a:ext>
            </a:extLst>
          </p:cNvPr>
          <p:cNvSpPr/>
          <p:nvPr userDrawn="1"/>
        </p:nvSpPr>
        <p:spPr>
          <a:xfrm>
            <a:off x="0" y="0"/>
            <a:ext cx="1473200" cy="6858000"/>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F0F8B5CC-4DE8-83DD-3E52-AEA4DC72B0C5}"/>
              </a:ext>
            </a:extLst>
          </p:cNvPr>
          <p:cNvSpPr txBox="1"/>
          <p:nvPr userDrawn="1"/>
        </p:nvSpPr>
        <p:spPr>
          <a:xfrm>
            <a:off x="11617569" y="410308"/>
            <a:ext cx="184731" cy="369332"/>
          </a:xfrm>
          <a:prstGeom prst="rect">
            <a:avLst/>
          </a:prstGeom>
          <a:noFill/>
        </p:spPr>
        <p:txBody>
          <a:bodyPr wrap="none" rtlCol="0">
            <a:spAutoFit/>
          </a:bodyPr>
          <a:lstStyle/>
          <a:p>
            <a:endParaRPr lang="en-US" dirty="0">
              <a:solidFill>
                <a:schemeClr val="tx1"/>
              </a:solidFill>
            </a:endParaRPr>
          </a:p>
        </p:txBody>
      </p:sp>
      <p:pic>
        <p:nvPicPr>
          <p:cNvPr id="2" name="Picture 1" descr="A sticker of a state with a person and leaves&#10;&#10;AI-generated content may be incorrect.">
            <a:extLst>
              <a:ext uri="{FF2B5EF4-FFF2-40B4-BE49-F238E27FC236}">
                <a16:creationId xmlns:a16="http://schemas.microsoft.com/office/drawing/2014/main" id="{C1EC75E3-C39C-1FAE-A7D3-E16019A622E2}"/>
              </a:ext>
            </a:extLst>
          </p:cNvPr>
          <p:cNvPicPr>
            <a:picLocks noChangeAspect="1"/>
          </p:cNvPicPr>
          <p:nvPr userDrawn="1"/>
        </p:nvPicPr>
        <p:blipFill>
          <a:blip r:embed="rId2"/>
          <a:stretch>
            <a:fillRect/>
          </a:stretch>
        </p:blipFill>
        <p:spPr>
          <a:xfrm>
            <a:off x="0" y="5408762"/>
            <a:ext cx="1449238" cy="1449238"/>
          </a:xfrm>
          <a:prstGeom prst="rect">
            <a:avLst/>
          </a:prstGeom>
        </p:spPr>
      </p:pic>
    </p:spTree>
    <p:extLst>
      <p:ext uri="{BB962C8B-B14F-4D97-AF65-F5344CB8AC3E}">
        <p14:creationId xmlns:p14="http://schemas.microsoft.com/office/powerpoint/2010/main" val="405388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03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logo for a company&#10;&#10;AI-generated content may be incorrect.">
            <a:extLst>
              <a:ext uri="{FF2B5EF4-FFF2-40B4-BE49-F238E27FC236}">
                <a16:creationId xmlns:a16="http://schemas.microsoft.com/office/drawing/2014/main" id="{19659C91-BCEF-34DC-752E-67BBD13D686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3593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3FB4-1122-4723-9ED6-6E06DDC2E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8273A-BB63-4147-8D79-EA8A56F550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A9AF1-D8E9-4C78-9653-F9B452B60CE3}"/>
              </a:ext>
            </a:extLst>
          </p:cNvPr>
          <p:cNvSpPr>
            <a:spLocks noGrp="1"/>
          </p:cNvSpPr>
          <p:nvPr>
            <p:ph type="dt" sz="half" idx="10"/>
          </p:nvPr>
        </p:nvSpPr>
        <p:spPr/>
        <p:txBody>
          <a:bodyPr/>
          <a:lstStyle/>
          <a:p>
            <a:fld id="{1D52EF41-B2D2-4F5B-BAC0-B4BF6FC4E543}" type="datetimeFigureOut">
              <a:rPr lang="en-US" smtClean="0"/>
              <a:t>10/21/25</a:t>
            </a:fld>
            <a:endParaRPr lang="en-US"/>
          </a:p>
        </p:txBody>
      </p:sp>
      <p:sp>
        <p:nvSpPr>
          <p:cNvPr id="5" name="Footer Placeholder 4">
            <a:extLst>
              <a:ext uri="{FF2B5EF4-FFF2-40B4-BE49-F238E27FC236}">
                <a16:creationId xmlns:a16="http://schemas.microsoft.com/office/drawing/2014/main" id="{9DC9DB37-90DE-4B7E-A8B1-D0EB53B3F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25EE2-3CFE-463B-8191-2FA481FBBA7D}"/>
              </a:ext>
            </a:extLst>
          </p:cNvPr>
          <p:cNvSpPr>
            <a:spLocks noGrp="1"/>
          </p:cNvSpPr>
          <p:nvPr>
            <p:ph type="sldNum" sz="quarter" idx="12"/>
          </p:nvPr>
        </p:nvSpPr>
        <p:spPr/>
        <p:txBody>
          <a:bodyPr/>
          <a:lstStyle/>
          <a:p>
            <a:fld id="{07481AC6-DFE2-48C9-87FF-263099E3CFDD}" type="slidenum">
              <a:rPr lang="en-US" smtClean="0"/>
              <a:t>‹#›</a:t>
            </a:fld>
            <a:endParaRPr lang="en-US"/>
          </a:p>
        </p:txBody>
      </p:sp>
    </p:spTree>
    <p:extLst>
      <p:ext uri="{BB962C8B-B14F-4D97-AF65-F5344CB8AC3E}">
        <p14:creationId xmlns:p14="http://schemas.microsoft.com/office/powerpoint/2010/main" val="1510078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CDA76E6-BB2F-4FC5-A827-CB654A37129D}" type="datetime1">
              <a:rPr lang="en-US" smtClean="0"/>
              <a:pPr/>
              <a:t>10/21/25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FF66571-3A1D-4D81-894C-69032316284E}" type="slidenum">
              <a:rPr lang="en-US" smtClean="0"/>
              <a:pPr/>
              <a:t>‹#›</a:t>
            </a:fld>
            <a:endParaRPr lang="en-US"/>
          </a:p>
        </p:txBody>
      </p:sp>
    </p:spTree>
    <p:extLst>
      <p:ext uri="{BB962C8B-B14F-4D97-AF65-F5344CB8AC3E}">
        <p14:creationId xmlns:p14="http://schemas.microsoft.com/office/powerpoint/2010/main" val="249194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E18955-A3AF-CE58-817F-C5FA03B4D8D1}"/>
              </a:ext>
            </a:extLst>
          </p:cNvPr>
          <p:cNvSpPr/>
          <p:nvPr userDrawn="1"/>
        </p:nvSpPr>
        <p:spPr>
          <a:xfrm rot="5400000">
            <a:off x="5413112" y="123208"/>
            <a:ext cx="1365776" cy="12192000"/>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13B5C"/>
                </a:solidFill>
              </a:ln>
              <a:solidFill>
                <a:srgbClr val="013B5C"/>
              </a:solidFill>
            </a:endParaRPr>
          </a:p>
        </p:txBody>
      </p:sp>
      <p:sp>
        <p:nvSpPr>
          <p:cNvPr id="2" name="Title 1"/>
          <p:cNvSpPr>
            <a:spLocks noGrp="1"/>
          </p:cNvSpPr>
          <p:nvPr>
            <p:ph type="ctrTitle" hasCustomPrompt="1"/>
          </p:nvPr>
        </p:nvSpPr>
        <p:spPr>
          <a:xfrm>
            <a:off x="893805" y="1449049"/>
            <a:ext cx="5375563" cy="3480716"/>
          </a:xfrm>
        </p:spPr>
        <p:txBody>
          <a:bodyPr wrap="square" lIns="0" tIns="0" rIns="0" bIns="0" anchor="t" anchorCtr="0">
            <a:normAutofit/>
          </a:bodyPr>
          <a:lstStyle>
            <a:lvl1pPr algn="l">
              <a:defRPr sz="8000" cap="all" baseline="0">
                <a:solidFill>
                  <a:srgbClr val="DC4404"/>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893806" y="553978"/>
            <a:ext cx="10058400" cy="456108"/>
          </a:xfrm>
        </p:spPr>
        <p:txBody>
          <a:bodyPr lIns="0" tIns="0" rIns="0" bIns="0">
            <a:normAutofit/>
          </a:bodyPr>
          <a:lstStyle>
            <a:lvl1pPr marL="0" indent="0" algn="l">
              <a:lnSpc>
                <a:spcPts val="1800"/>
              </a:lnSpc>
              <a:buNone/>
              <a:defRPr sz="20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Department, Speakers</a:t>
            </a:r>
          </a:p>
        </p:txBody>
      </p:sp>
      <p:pic>
        <p:nvPicPr>
          <p:cNvPr id="5" name="Picture 4">
            <a:extLst>
              <a:ext uri="{FF2B5EF4-FFF2-40B4-BE49-F238E27FC236}">
                <a16:creationId xmlns:a16="http://schemas.microsoft.com/office/drawing/2014/main" id="{0A3B142A-1B78-200B-0261-625B14031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419" y="5751347"/>
            <a:ext cx="2849872" cy="1173148"/>
          </a:xfrm>
          <a:prstGeom prst="rect">
            <a:avLst/>
          </a:prstGeom>
        </p:spPr>
      </p:pic>
      <p:pic>
        <p:nvPicPr>
          <p:cNvPr id="9" name="Picture 8" descr="A sticker of a state with a person and leaves&#10;&#10;AI-generated content may be incorrect.">
            <a:extLst>
              <a:ext uri="{FF2B5EF4-FFF2-40B4-BE49-F238E27FC236}">
                <a16:creationId xmlns:a16="http://schemas.microsoft.com/office/drawing/2014/main" id="{0EA17D0B-278C-3A42-6974-17DD069B656E}"/>
              </a:ext>
            </a:extLst>
          </p:cNvPr>
          <p:cNvPicPr>
            <a:picLocks noChangeAspect="1"/>
          </p:cNvPicPr>
          <p:nvPr userDrawn="1"/>
        </p:nvPicPr>
        <p:blipFill>
          <a:blip r:embed="rId3"/>
          <a:stretch>
            <a:fillRect/>
          </a:stretch>
        </p:blipFill>
        <p:spPr>
          <a:xfrm>
            <a:off x="3019594" y="5422392"/>
            <a:ext cx="1625235" cy="1625235"/>
          </a:xfrm>
          <a:prstGeom prst="rect">
            <a:avLst/>
          </a:prstGeom>
        </p:spPr>
      </p:pic>
    </p:spTree>
    <p:extLst>
      <p:ext uri="{BB962C8B-B14F-4D97-AF65-F5344CB8AC3E}">
        <p14:creationId xmlns:p14="http://schemas.microsoft.com/office/powerpoint/2010/main" val="302651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3950F9-CF68-C260-8D91-B6CD3C444F6F}"/>
              </a:ext>
            </a:extLst>
          </p:cNvPr>
          <p:cNvSpPr/>
          <p:nvPr userDrawn="1"/>
        </p:nvSpPr>
        <p:spPr>
          <a:xfrm>
            <a:off x="0" y="0"/>
            <a:ext cx="651164" cy="6858000"/>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9C8416EE-3E41-3AB3-0E63-4441CD62ADF3}"/>
              </a:ext>
            </a:extLst>
          </p:cNvPr>
          <p:cNvSpPr>
            <a:spLocks noGrp="1"/>
          </p:cNvSpPr>
          <p:nvPr>
            <p:ph type="pic" sz="quarter" idx="12" hasCustomPrompt="1"/>
          </p:nvPr>
        </p:nvSpPr>
        <p:spPr>
          <a:xfrm>
            <a:off x="651163" y="0"/>
            <a:ext cx="3643745" cy="6858000"/>
          </a:xfrm>
        </p:spPr>
        <p:txBody>
          <a:bodyPr/>
          <a:lstStyle>
            <a:lvl1pPr>
              <a:defRPr>
                <a:solidFill>
                  <a:schemeClr val="tx1"/>
                </a:solidFill>
              </a:defRPr>
            </a:lvl1pPr>
          </a:lstStyle>
          <a:p>
            <a:r>
              <a:rPr lang="en-US" dirty="0"/>
              <a:t>Click icon to upload photo</a:t>
            </a:r>
          </a:p>
        </p:txBody>
      </p:sp>
      <p:sp>
        <p:nvSpPr>
          <p:cNvPr id="15" name="Rounded Rectangle 14">
            <a:extLst>
              <a:ext uri="{FF2B5EF4-FFF2-40B4-BE49-F238E27FC236}">
                <a16:creationId xmlns:a16="http://schemas.microsoft.com/office/drawing/2014/main" id="{9E1BA996-D9CA-E6D8-C86A-E05CC8F586FD}"/>
              </a:ext>
            </a:extLst>
          </p:cNvPr>
          <p:cNvSpPr/>
          <p:nvPr userDrawn="1"/>
        </p:nvSpPr>
        <p:spPr>
          <a:xfrm>
            <a:off x="4708479" y="1924336"/>
            <a:ext cx="3384645" cy="1654791"/>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E03401E-23F5-CDCA-8E88-3C686444E5EA}"/>
              </a:ext>
            </a:extLst>
          </p:cNvPr>
          <p:cNvSpPr/>
          <p:nvPr userDrawn="1"/>
        </p:nvSpPr>
        <p:spPr>
          <a:xfrm>
            <a:off x="4708479" y="3732418"/>
            <a:ext cx="3384645" cy="1654791"/>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6836960-0F6A-D541-DF62-25779C464B5E}"/>
              </a:ext>
            </a:extLst>
          </p:cNvPr>
          <p:cNvSpPr/>
          <p:nvPr userDrawn="1"/>
        </p:nvSpPr>
        <p:spPr>
          <a:xfrm>
            <a:off x="8279023" y="1897765"/>
            <a:ext cx="3384645" cy="1654791"/>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C17257D2-659C-0F7C-D5B7-4EFFD31FEE97}"/>
              </a:ext>
            </a:extLst>
          </p:cNvPr>
          <p:cNvSpPr/>
          <p:nvPr userDrawn="1"/>
        </p:nvSpPr>
        <p:spPr>
          <a:xfrm>
            <a:off x="8279023" y="3732418"/>
            <a:ext cx="3384645" cy="1654791"/>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a:extLst>
              <a:ext uri="{FF2B5EF4-FFF2-40B4-BE49-F238E27FC236}">
                <a16:creationId xmlns:a16="http://schemas.microsoft.com/office/drawing/2014/main" id="{AD015E12-4E62-B807-DF28-7A988F0723E2}"/>
              </a:ext>
            </a:extLst>
          </p:cNvPr>
          <p:cNvSpPr>
            <a:spLocks noGrp="1"/>
          </p:cNvSpPr>
          <p:nvPr>
            <p:ph type="pic" sz="quarter" idx="13" hasCustomPrompt="1"/>
          </p:nvPr>
        </p:nvSpPr>
        <p:spPr>
          <a:xfrm>
            <a:off x="5022850" y="2336800"/>
            <a:ext cx="893763" cy="893763"/>
          </a:xfrm>
        </p:spPr>
        <p:txBody>
          <a:bodyPr>
            <a:normAutofit/>
          </a:bodyPr>
          <a:lstStyle>
            <a:lvl1pPr marL="0" indent="0">
              <a:buNone/>
              <a:defRPr sz="1000">
                <a:solidFill>
                  <a:schemeClr val="bg1"/>
                </a:solidFill>
              </a:defRPr>
            </a:lvl1pPr>
          </a:lstStyle>
          <a:p>
            <a:r>
              <a:rPr lang="en-US" sz="1000" dirty="0"/>
              <a:t>Insert icon Here</a:t>
            </a:r>
            <a:endParaRPr lang="en-US" dirty="0"/>
          </a:p>
        </p:txBody>
      </p:sp>
      <p:sp>
        <p:nvSpPr>
          <p:cNvPr id="27" name="Picture Placeholder 24">
            <a:extLst>
              <a:ext uri="{FF2B5EF4-FFF2-40B4-BE49-F238E27FC236}">
                <a16:creationId xmlns:a16="http://schemas.microsoft.com/office/drawing/2014/main" id="{19395A09-FB44-E59A-C30E-41790144ACCB}"/>
              </a:ext>
            </a:extLst>
          </p:cNvPr>
          <p:cNvSpPr>
            <a:spLocks noGrp="1"/>
          </p:cNvSpPr>
          <p:nvPr>
            <p:ph type="pic" sz="quarter" idx="14" hasCustomPrompt="1"/>
          </p:nvPr>
        </p:nvSpPr>
        <p:spPr>
          <a:xfrm>
            <a:off x="5022850" y="4137448"/>
            <a:ext cx="893763" cy="893763"/>
          </a:xfrm>
        </p:spPr>
        <p:txBody>
          <a:bodyPr>
            <a:normAutofit/>
          </a:bodyPr>
          <a:lstStyle>
            <a:lvl1pPr marL="0" indent="0">
              <a:buNone/>
              <a:defRPr sz="1000">
                <a:solidFill>
                  <a:schemeClr val="bg1"/>
                </a:solidFill>
              </a:defRPr>
            </a:lvl1pPr>
          </a:lstStyle>
          <a:p>
            <a:r>
              <a:rPr lang="en-US" sz="1000" dirty="0"/>
              <a:t>Insert icon Here</a:t>
            </a:r>
            <a:endParaRPr lang="en-US" dirty="0"/>
          </a:p>
        </p:txBody>
      </p:sp>
      <p:sp>
        <p:nvSpPr>
          <p:cNvPr id="28" name="Picture Placeholder 24">
            <a:extLst>
              <a:ext uri="{FF2B5EF4-FFF2-40B4-BE49-F238E27FC236}">
                <a16:creationId xmlns:a16="http://schemas.microsoft.com/office/drawing/2014/main" id="{417F931B-7387-F864-619F-23142CAE97B6}"/>
              </a:ext>
            </a:extLst>
          </p:cNvPr>
          <p:cNvSpPr>
            <a:spLocks noGrp="1"/>
          </p:cNvSpPr>
          <p:nvPr>
            <p:ph type="pic" sz="quarter" idx="15" hasCustomPrompt="1"/>
          </p:nvPr>
        </p:nvSpPr>
        <p:spPr>
          <a:xfrm>
            <a:off x="8606454" y="2346174"/>
            <a:ext cx="893763" cy="893763"/>
          </a:xfrm>
        </p:spPr>
        <p:txBody>
          <a:bodyPr>
            <a:normAutofit/>
          </a:bodyPr>
          <a:lstStyle>
            <a:lvl1pPr marL="0" indent="0">
              <a:buNone/>
              <a:defRPr sz="1000">
                <a:solidFill>
                  <a:schemeClr val="bg1"/>
                </a:solidFill>
              </a:defRPr>
            </a:lvl1pPr>
          </a:lstStyle>
          <a:p>
            <a:r>
              <a:rPr lang="en-US" sz="1000" dirty="0"/>
              <a:t>Insert icon Here</a:t>
            </a:r>
            <a:endParaRPr lang="en-US" dirty="0"/>
          </a:p>
        </p:txBody>
      </p:sp>
      <p:sp>
        <p:nvSpPr>
          <p:cNvPr id="29" name="Picture Placeholder 24">
            <a:extLst>
              <a:ext uri="{FF2B5EF4-FFF2-40B4-BE49-F238E27FC236}">
                <a16:creationId xmlns:a16="http://schemas.microsoft.com/office/drawing/2014/main" id="{22924833-E6C5-C47D-7563-8DC96B44AAF6}"/>
              </a:ext>
            </a:extLst>
          </p:cNvPr>
          <p:cNvSpPr>
            <a:spLocks noGrp="1"/>
          </p:cNvSpPr>
          <p:nvPr>
            <p:ph type="pic" sz="quarter" idx="16" hasCustomPrompt="1"/>
          </p:nvPr>
        </p:nvSpPr>
        <p:spPr>
          <a:xfrm>
            <a:off x="8606452" y="4137448"/>
            <a:ext cx="893763" cy="893763"/>
          </a:xfrm>
        </p:spPr>
        <p:txBody>
          <a:bodyPr>
            <a:normAutofit/>
          </a:bodyPr>
          <a:lstStyle>
            <a:lvl1pPr marL="0" indent="0">
              <a:buNone/>
              <a:defRPr sz="1000">
                <a:solidFill>
                  <a:schemeClr val="bg1"/>
                </a:solidFill>
              </a:defRPr>
            </a:lvl1pPr>
          </a:lstStyle>
          <a:p>
            <a:r>
              <a:rPr lang="en-US" sz="1000" dirty="0"/>
              <a:t>Insert icon Here</a:t>
            </a:r>
            <a:endParaRPr lang="en-US" dirty="0"/>
          </a:p>
        </p:txBody>
      </p:sp>
      <p:sp>
        <p:nvSpPr>
          <p:cNvPr id="6" name="Title 1">
            <a:extLst>
              <a:ext uri="{FF2B5EF4-FFF2-40B4-BE49-F238E27FC236}">
                <a16:creationId xmlns:a16="http://schemas.microsoft.com/office/drawing/2014/main" id="{E76FAE4B-1945-965B-2B59-8DB1A641A6ED}"/>
              </a:ext>
            </a:extLst>
          </p:cNvPr>
          <p:cNvSpPr>
            <a:spLocks noGrp="1"/>
          </p:cNvSpPr>
          <p:nvPr>
            <p:ph type="ctrTitle" hasCustomPrompt="1"/>
          </p:nvPr>
        </p:nvSpPr>
        <p:spPr>
          <a:xfrm>
            <a:off x="4474403" y="563039"/>
            <a:ext cx="5757252" cy="1159394"/>
          </a:xfrm>
        </p:spPr>
        <p:txBody>
          <a:bodyPr wrap="square" lIns="0" tIns="0" rIns="0" bIns="0" anchor="t" anchorCtr="0">
            <a:normAutofit/>
          </a:bodyPr>
          <a:lstStyle>
            <a:lvl1pPr algn="l">
              <a:defRPr sz="6000" cap="all" baseline="0">
                <a:solidFill>
                  <a:srgbClr val="DC4405"/>
                </a:solidFill>
                <a:latin typeface="Stratum2 Bold" charset="0"/>
              </a:defRPr>
            </a:lvl1pPr>
          </a:lstStyle>
          <a:p>
            <a:r>
              <a:rPr lang="en-US" dirty="0"/>
              <a:t>title Slide</a:t>
            </a:r>
          </a:p>
        </p:txBody>
      </p:sp>
      <p:sp>
        <p:nvSpPr>
          <p:cNvPr id="10" name="Text Placeholder 9">
            <a:extLst>
              <a:ext uri="{FF2B5EF4-FFF2-40B4-BE49-F238E27FC236}">
                <a16:creationId xmlns:a16="http://schemas.microsoft.com/office/drawing/2014/main" id="{A4CFD42D-2380-1257-E265-6D0231A9947F}"/>
              </a:ext>
            </a:extLst>
          </p:cNvPr>
          <p:cNvSpPr>
            <a:spLocks noGrp="1"/>
          </p:cNvSpPr>
          <p:nvPr>
            <p:ph type="body" sz="quarter" idx="17" hasCustomPrompt="1"/>
          </p:nvPr>
        </p:nvSpPr>
        <p:spPr>
          <a:xfrm>
            <a:off x="5929674" y="1966471"/>
            <a:ext cx="1425575" cy="355600"/>
          </a:xfrm>
        </p:spPr>
        <p:txBody>
          <a:bodyPr>
            <a:noAutofit/>
          </a:bodyPr>
          <a:lstStyle>
            <a:lvl1pPr marL="0" indent="0">
              <a:buNone/>
              <a:defRPr sz="1800">
                <a:solidFill>
                  <a:schemeClr val="bg1"/>
                </a:solidFill>
                <a:latin typeface="Kievit Offc" panose="020B0504030101020102" pitchFamily="34" charset="77"/>
              </a:defRPr>
            </a:lvl1pPr>
          </a:lstStyle>
          <a:p>
            <a:pPr lvl="0"/>
            <a:r>
              <a:rPr lang="en-US" dirty="0"/>
              <a:t>Subtitle</a:t>
            </a:r>
          </a:p>
        </p:txBody>
      </p:sp>
      <p:sp>
        <p:nvSpPr>
          <p:cNvPr id="11" name="Text Placeholder 9">
            <a:extLst>
              <a:ext uri="{FF2B5EF4-FFF2-40B4-BE49-F238E27FC236}">
                <a16:creationId xmlns:a16="http://schemas.microsoft.com/office/drawing/2014/main" id="{EBE21C29-F078-BF3C-8CE1-D5321612D650}"/>
              </a:ext>
            </a:extLst>
          </p:cNvPr>
          <p:cNvSpPr>
            <a:spLocks noGrp="1"/>
          </p:cNvSpPr>
          <p:nvPr>
            <p:ph type="body" sz="quarter" idx="18" hasCustomPrompt="1"/>
          </p:nvPr>
        </p:nvSpPr>
        <p:spPr>
          <a:xfrm>
            <a:off x="9500215" y="1944170"/>
            <a:ext cx="1425575" cy="355600"/>
          </a:xfrm>
        </p:spPr>
        <p:txBody>
          <a:bodyPr>
            <a:noAutofit/>
          </a:bodyPr>
          <a:lstStyle>
            <a:lvl1pPr marL="0" indent="0">
              <a:buNone/>
              <a:defRPr sz="1800">
                <a:solidFill>
                  <a:schemeClr val="bg1"/>
                </a:solidFill>
                <a:latin typeface="Kievit Offc" panose="020B0504030101020102" pitchFamily="34" charset="77"/>
              </a:defRPr>
            </a:lvl1pPr>
          </a:lstStyle>
          <a:p>
            <a:pPr lvl="0"/>
            <a:r>
              <a:rPr lang="en-US" dirty="0"/>
              <a:t>Subtitle</a:t>
            </a:r>
          </a:p>
        </p:txBody>
      </p:sp>
      <p:sp>
        <p:nvSpPr>
          <p:cNvPr id="12" name="Text Placeholder 9">
            <a:extLst>
              <a:ext uri="{FF2B5EF4-FFF2-40B4-BE49-F238E27FC236}">
                <a16:creationId xmlns:a16="http://schemas.microsoft.com/office/drawing/2014/main" id="{DB43A0EC-6090-4828-38F9-3A43EB3A4FC1}"/>
              </a:ext>
            </a:extLst>
          </p:cNvPr>
          <p:cNvSpPr>
            <a:spLocks noGrp="1"/>
          </p:cNvSpPr>
          <p:nvPr>
            <p:ph type="body" sz="quarter" idx="19" hasCustomPrompt="1"/>
          </p:nvPr>
        </p:nvSpPr>
        <p:spPr>
          <a:xfrm>
            <a:off x="5929674" y="3732418"/>
            <a:ext cx="1425575" cy="355600"/>
          </a:xfrm>
        </p:spPr>
        <p:txBody>
          <a:bodyPr>
            <a:noAutofit/>
          </a:bodyPr>
          <a:lstStyle>
            <a:lvl1pPr marL="0" indent="0">
              <a:buNone/>
              <a:defRPr sz="1800">
                <a:solidFill>
                  <a:schemeClr val="bg1"/>
                </a:solidFill>
                <a:latin typeface="Kievit Offc" panose="020B0504030101020102" pitchFamily="34" charset="77"/>
              </a:defRPr>
            </a:lvl1pPr>
          </a:lstStyle>
          <a:p>
            <a:pPr lvl="0"/>
            <a:r>
              <a:rPr lang="en-US" dirty="0"/>
              <a:t>Subtitle</a:t>
            </a:r>
          </a:p>
        </p:txBody>
      </p:sp>
      <p:sp>
        <p:nvSpPr>
          <p:cNvPr id="13" name="Text Placeholder 9">
            <a:extLst>
              <a:ext uri="{FF2B5EF4-FFF2-40B4-BE49-F238E27FC236}">
                <a16:creationId xmlns:a16="http://schemas.microsoft.com/office/drawing/2014/main" id="{E94702FA-251E-08A8-8A15-AC652E79DED7}"/>
              </a:ext>
            </a:extLst>
          </p:cNvPr>
          <p:cNvSpPr>
            <a:spLocks noGrp="1"/>
          </p:cNvSpPr>
          <p:nvPr>
            <p:ph type="body" sz="quarter" idx="20" hasCustomPrompt="1"/>
          </p:nvPr>
        </p:nvSpPr>
        <p:spPr>
          <a:xfrm>
            <a:off x="9518867" y="3781848"/>
            <a:ext cx="1425575" cy="355600"/>
          </a:xfrm>
        </p:spPr>
        <p:txBody>
          <a:bodyPr>
            <a:noAutofit/>
          </a:bodyPr>
          <a:lstStyle>
            <a:lvl1pPr marL="0" indent="0">
              <a:buNone/>
              <a:defRPr sz="1800">
                <a:solidFill>
                  <a:schemeClr val="bg1"/>
                </a:solidFill>
                <a:latin typeface="Kievit Offc" panose="020B0504030101020102" pitchFamily="34" charset="77"/>
              </a:defRPr>
            </a:lvl1pPr>
          </a:lstStyle>
          <a:p>
            <a:pPr lvl="0"/>
            <a:r>
              <a:rPr lang="en-US" dirty="0"/>
              <a:t>Subtitle</a:t>
            </a:r>
          </a:p>
        </p:txBody>
      </p:sp>
      <p:sp>
        <p:nvSpPr>
          <p:cNvPr id="17" name="Content Placeholder 16">
            <a:extLst>
              <a:ext uri="{FF2B5EF4-FFF2-40B4-BE49-F238E27FC236}">
                <a16:creationId xmlns:a16="http://schemas.microsoft.com/office/drawing/2014/main" id="{F7352665-4F4B-F48E-C513-9218D27EA4E5}"/>
              </a:ext>
            </a:extLst>
          </p:cNvPr>
          <p:cNvSpPr>
            <a:spLocks noGrp="1"/>
          </p:cNvSpPr>
          <p:nvPr>
            <p:ph sz="quarter" idx="21" hasCustomPrompt="1"/>
          </p:nvPr>
        </p:nvSpPr>
        <p:spPr>
          <a:xfrm>
            <a:off x="6008885" y="2405838"/>
            <a:ext cx="2084239" cy="677862"/>
          </a:xfrm>
        </p:spPr>
        <p:txBody>
          <a:bodyPr>
            <a:normAutofit/>
          </a:bodyPr>
          <a:lstStyle>
            <a:lvl1pPr marL="0" indent="0">
              <a:buNone/>
              <a:defRPr sz="1800">
                <a:solidFill>
                  <a:schemeClr val="bg1"/>
                </a:solidFill>
                <a:latin typeface="Kievit Offc" panose="020B0504030101020102" pitchFamily="34" charset="77"/>
              </a:defRPr>
            </a:lvl1pPr>
          </a:lstStyle>
          <a:p>
            <a:pPr lvl="0"/>
            <a:r>
              <a:rPr lang="en-US" dirty="0"/>
              <a:t>Insert additional text here</a:t>
            </a:r>
          </a:p>
        </p:txBody>
      </p:sp>
      <p:sp>
        <p:nvSpPr>
          <p:cNvPr id="24" name="Content Placeholder 16">
            <a:extLst>
              <a:ext uri="{FF2B5EF4-FFF2-40B4-BE49-F238E27FC236}">
                <a16:creationId xmlns:a16="http://schemas.microsoft.com/office/drawing/2014/main" id="{FA9F6571-680E-DD1F-199B-A872A18D273D}"/>
              </a:ext>
            </a:extLst>
          </p:cNvPr>
          <p:cNvSpPr>
            <a:spLocks noGrp="1"/>
          </p:cNvSpPr>
          <p:nvPr>
            <p:ph sz="quarter" idx="22" hasCustomPrompt="1"/>
          </p:nvPr>
        </p:nvSpPr>
        <p:spPr>
          <a:xfrm>
            <a:off x="9579429" y="2451126"/>
            <a:ext cx="2084239" cy="677862"/>
          </a:xfrm>
        </p:spPr>
        <p:txBody>
          <a:bodyPr>
            <a:normAutofit/>
          </a:bodyPr>
          <a:lstStyle>
            <a:lvl1pPr marL="0" indent="0">
              <a:buNone/>
              <a:defRPr sz="1800">
                <a:solidFill>
                  <a:schemeClr val="bg1"/>
                </a:solidFill>
                <a:latin typeface="Kievit Offc" panose="020B0504030101020102" pitchFamily="34" charset="77"/>
              </a:defRPr>
            </a:lvl1pPr>
          </a:lstStyle>
          <a:p>
            <a:pPr lvl="0"/>
            <a:r>
              <a:rPr lang="en-US" dirty="0"/>
              <a:t>Insert additional text here</a:t>
            </a:r>
          </a:p>
        </p:txBody>
      </p:sp>
      <p:sp>
        <p:nvSpPr>
          <p:cNvPr id="26" name="Content Placeholder 16">
            <a:extLst>
              <a:ext uri="{FF2B5EF4-FFF2-40B4-BE49-F238E27FC236}">
                <a16:creationId xmlns:a16="http://schemas.microsoft.com/office/drawing/2014/main" id="{B3B9B51F-BF3E-45D6-86F7-2A67D84BF0A1}"/>
              </a:ext>
            </a:extLst>
          </p:cNvPr>
          <p:cNvSpPr>
            <a:spLocks noGrp="1"/>
          </p:cNvSpPr>
          <p:nvPr>
            <p:ph sz="quarter" idx="23" hasCustomPrompt="1"/>
          </p:nvPr>
        </p:nvSpPr>
        <p:spPr>
          <a:xfrm>
            <a:off x="5962749" y="4247409"/>
            <a:ext cx="2084239" cy="677862"/>
          </a:xfrm>
        </p:spPr>
        <p:txBody>
          <a:bodyPr>
            <a:normAutofit/>
          </a:bodyPr>
          <a:lstStyle>
            <a:lvl1pPr marL="0" indent="0">
              <a:buNone/>
              <a:defRPr sz="1800">
                <a:solidFill>
                  <a:schemeClr val="bg1"/>
                </a:solidFill>
                <a:latin typeface="Kievit Offc" panose="020B0504030101020102" pitchFamily="34" charset="77"/>
              </a:defRPr>
            </a:lvl1pPr>
          </a:lstStyle>
          <a:p>
            <a:pPr lvl="0"/>
            <a:r>
              <a:rPr lang="en-US" dirty="0"/>
              <a:t>Insert additional text here</a:t>
            </a:r>
          </a:p>
        </p:txBody>
      </p:sp>
      <p:sp>
        <p:nvSpPr>
          <p:cNvPr id="30" name="Content Placeholder 16">
            <a:extLst>
              <a:ext uri="{FF2B5EF4-FFF2-40B4-BE49-F238E27FC236}">
                <a16:creationId xmlns:a16="http://schemas.microsoft.com/office/drawing/2014/main" id="{A8BB2C30-F14F-EF5F-FA22-A6637771A432}"/>
              </a:ext>
            </a:extLst>
          </p:cNvPr>
          <p:cNvSpPr>
            <a:spLocks noGrp="1"/>
          </p:cNvSpPr>
          <p:nvPr>
            <p:ph sz="quarter" idx="24" hasCustomPrompt="1"/>
          </p:nvPr>
        </p:nvSpPr>
        <p:spPr>
          <a:xfrm>
            <a:off x="9567261" y="4250312"/>
            <a:ext cx="2084239" cy="677862"/>
          </a:xfrm>
        </p:spPr>
        <p:txBody>
          <a:bodyPr>
            <a:normAutofit/>
          </a:bodyPr>
          <a:lstStyle>
            <a:lvl1pPr marL="0" indent="0">
              <a:buNone/>
              <a:defRPr sz="1800">
                <a:solidFill>
                  <a:schemeClr val="bg1"/>
                </a:solidFill>
                <a:latin typeface="Kievit Offc" panose="020B0504030101020102" pitchFamily="34" charset="77"/>
              </a:defRPr>
            </a:lvl1pPr>
          </a:lstStyle>
          <a:p>
            <a:pPr lvl="0"/>
            <a:r>
              <a:rPr lang="en-US" dirty="0"/>
              <a:t>Insert additional text here</a:t>
            </a:r>
          </a:p>
        </p:txBody>
      </p:sp>
    </p:spTree>
    <p:extLst>
      <p:ext uri="{BB962C8B-B14F-4D97-AF65-F5344CB8AC3E}">
        <p14:creationId xmlns:p14="http://schemas.microsoft.com/office/powerpoint/2010/main" val="83450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FC2C131E-1126-0D9E-F94B-B53E8423957C}"/>
              </a:ext>
            </a:extLst>
          </p:cNvPr>
          <p:cNvSpPr>
            <a:spLocks noGrp="1"/>
          </p:cNvSpPr>
          <p:nvPr>
            <p:ph type="pic" sz="quarter" idx="13"/>
          </p:nvPr>
        </p:nvSpPr>
        <p:spPr>
          <a:xfrm>
            <a:off x="6440228" y="0"/>
            <a:ext cx="5777552" cy="6858000"/>
          </a:xfrm>
        </p:spPr>
        <p:txBody>
          <a:bodyPr/>
          <a:lstStyle>
            <a:lvl1pPr>
              <a:defRPr>
                <a:solidFill>
                  <a:schemeClr val="tx1"/>
                </a:solidFill>
              </a:defRPr>
            </a:lvl1pPr>
          </a:lstStyle>
          <a:p>
            <a:endParaRPr lang="en-US"/>
          </a:p>
        </p:txBody>
      </p:sp>
      <p:sp>
        <p:nvSpPr>
          <p:cNvPr id="3" name="Picture Placeholder 2">
            <a:extLst>
              <a:ext uri="{FF2B5EF4-FFF2-40B4-BE49-F238E27FC236}">
                <a16:creationId xmlns:a16="http://schemas.microsoft.com/office/drawing/2014/main" id="{5C876B14-CD79-E059-BE51-65B6DBC0C629}"/>
              </a:ext>
            </a:extLst>
          </p:cNvPr>
          <p:cNvSpPr>
            <a:spLocks noGrp="1"/>
          </p:cNvSpPr>
          <p:nvPr>
            <p:ph type="pic" sz="quarter" idx="14"/>
          </p:nvPr>
        </p:nvSpPr>
        <p:spPr>
          <a:xfrm>
            <a:off x="0" y="0"/>
            <a:ext cx="5803900" cy="6858000"/>
          </a:xfrm>
        </p:spPr>
        <p:txBody>
          <a:bodyPr/>
          <a:lstStyle/>
          <a:p>
            <a:endParaRPr lang="en-US"/>
          </a:p>
        </p:txBody>
      </p:sp>
      <p:sp>
        <p:nvSpPr>
          <p:cNvPr id="14" name="Rectangle 13">
            <a:extLst>
              <a:ext uri="{FF2B5EF4-FFF2-40B4-BE49-F238E27FC236}">
                <a16:creationId xmlns:a16="http://schemas.microsoft.com/office/drawing/2014/main" id="{C0FEB2B6-9495-6B3F-0C62-288F5B71F735}"/>
              </a:ext>
            </a:extLst>
          </p:cNvPr>
          <p:cNvSpPr/>
          <p:nvPr userDrawn="1"/>
        </p:nvSpPr>
        <p:spPr>
          <a:xfrm>
            <a:off x="5803332" y="0"/>
            <a:ext cx="611116" cy="6858000"/>
          </a:xfrm>
          <a:prstGeom prst="rect">
            <a:avLst/>
          </a:prstGeom>
          <a:solidFill>
            <a:srgbClr val="013B5C"/>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238842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64A6D84-6EDD-4071-1C21-F9CA14900968}"/>
              </a:ext>
            </a:extLst>
          </p:cNvPr>
          <p:cNvSpPr>
            <a:spLocks noGrp="1"/>
          </p:cNvSpPr>
          <p:nvPr>
            <p:ph type="pic" sz="quarter" idx="12"/>
          </p:nvPr>
        </p:nvSpPr>
        <p:spPr>
          <a:xfrm>
            <a:off x="0" y="-16033"/>
            <a:ext cx="5890138" cy="3139329"/>
          </a:xfrm>
        </p:spPr>
        <p:txBody>
          <a:bodyPr/>
          <a:lstStyle>
            <a:lvl1pPr>
              <a:defRPr>
                <a:solidFill>
                  <a:schemeClr val="tx1"/>
                </a:solidFill>
              </a:defRPr>
            </a:lvl1pPr>
          </a:lstStyle>
          <a:p>
            <a:endParaRPr lang="en-US" dirty="0"/>
          </a:p>
        </p:txBody>
      </p:sp>
      <p:sp>
        <p:nvSpPr>
          <p:cNvPr id="14" name="Rectangle 13">
            <a:extLst>
              <a:ext uri="{FF2B5EF4-FFF2-40B4-BE49-F238E27FC236}">
                <a16:creationId xmlns:a16="http://schemas.microsoft.com/office/drawing/2014/main" id="{C0FEB2B6-9495-6B3F-0C62-288F5B71F735}"/>
              </a:ext>
            </a:extLst>
          </p:cNvPr>
          <p:cNvSpPr/>
          <p:nvPr userDrawn="1"/>
        </p:nvSpPr>
        <p:spPr>
          <a:xfrm>
            <a:off x="5890138" y="0"/>
            <a:ext cx="411724" cy="6858000"/>
          </a:xfrm>
          <a:prstGeom prst="rect">
            <a:avLst/>
          </a:prstGeom>
          <a:solidFill>
            <a:srgbClr val="013B5C"/>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Picture Placeholder 11">
            <a:extLst>
              <a:ext uri="{FF2B5EF4-FFF2-40B4-BE49-F238E27FC236}">
                <a16:creationId xmlns:a16="http://schemas.microsoft.com/office/drawing/2014/main" id="{3B3F4DDA-47B1-07FA-CE94-74C4834BECD9}"/>
              </a:ext>
            </a:extLst>
          </p:cNvPr>
          <p:cNvSpPr>
            <a:spLocks noGrp="1"/>
          </p:cNvSpPr>
          <p:nvPr>
            <p:ph type="pic" sz="quarter" idx="14"/>
          </p:nvPr>
        </p:nvSpPr>
        <p:spPr>
          <a:xfrm>
            <a:off x="0" y="3445032"/>
            <a:ext cx="5890138" cy="3429000"/>
          </a:xfrm>
        </p:spPr>
        <p:txBody>
          <a:bodyPr/>
          <a:lstStyle>
            <a:lvl1pPr>
              <a:defRPr>
                <a:solidFill>
                  <a:schemeClr val="tx1"/>
                </a:solidFill>
              </a:defRPr>
            </a:lvl1pPr>
          </a:lstStyle>
          <a:p>
            <a:endParaRPr lang="en-US" dirty="0"/>
          </a:p>
        </p:txBody>
      </p:sp>
      <p:sp>
        <p:nvSpPr>
          <p:cNvPr id="3" name="Picture Placeholder 11">
            <a:extLst>
              <a:ext uri="{FF2B5EF4-FFF2-40B4-BE49-F238E27FC236}">
                <a16:creationId xmlns:a16="http://schemas.microsoft.com/office/drawing/2014/main" id="{7CB7CC3A-4E57-1AA6-A6A5-C233C5F00940}"/>
              </a:ext>
            </a:extLst>
          </p:cNvPr>
          <p:cNvSpPr>
            <a:spLocks noGrp="1"/>
          </p:cNvSpPr>
          <p:nvPr>
            <p:ph type="pic" sz="quarter" idx="15"/>
          </p:nvPr>
        </p:nvSpPr>
        <p:spPr>
          <a:xfrm>
            <a:off x="6301862" y="-16032"/>
            <a:ext cx="5890138" cy="3123297"/>
          </a:xfrm>
        </p:spPr>
        <p:txBody>
          <a:bodyPr/>
          <a:lstStyle>
            <a:lvl1pPr>
              <a:defRPr>
                <a:solidFill>
                  <a:schemeClr val="tx1"/>
                </a:solidFill>
              </a:defRPr>
            </a:lvl1pPr>
          </a:lstStyle>
          <a:p>
            <a:endParaRPr lang="en-US" dirty="0"/>
          </a:p>
        </p:txBody>
      </p:sp>
      <p:sp>
        <p:nvSpPr>
          <p:cNvPr id="4" name="Picture Placeholder 11">
            <a:extLst>
              <a:ext uri="{FF2B5EF4-FFF2-40B4-BE49-F238E27FC236}">
                <a16:creationId xmlns:a16="http://schemas.microsoft.com/office/drawing/2014/main" id="{D801BCAA-CC92-F699-C029-B702A9BC73D1}"/>
              </a:ext>
            </a:extLst>
          </p:cNvPr>
          <p:cNvSpPr>
            <a:spLocks noGrp="1"/>
          </p:cNvSpPr>
          <p:nvPr>
            <p:ph type="pic" sz="quarter" idx="16"/>
          </p:nvPr>
        </p:nvSpPr>
        <p:spPr>
          <a:xfrm>
            <a:off x="6301862" y="3429000"/>
            <a:ext cx="5890138" cy="3429000"/>
          </a:xfrm>
        </p:spPr>
        <p:txBody>
          <a:bodyPr/>
          <a:lstStyle>
            <a:lvl1pPr>
              <a:defRPr>
                <a:solidFill>
                  <a:schemeClr val="tx1"/>
                </a:solidFill>
              </a:defRPr>
            </a:lvl1pPr>
          </a:lstStyle>
          <a:p>
            <a:endParaRPr lang="en-US" dirty="0"/>
          </a:p>
        </p:txBody>
      </p:sp>
      <p:sp>
        <p:nvSpPr>
          <p:cNvPr id="5" name="Rectangle 4">
            <a:extLst>
              <a:ext uri="{FF2B5EF4-FFF2-40B4-BE49-F238E27FC236}">
                <a16:creationId xmlns:a16="http://schemas.microsoft.com/office/drawing/2014/main" id="{6CD8BF0C-64C0-1B7B-05F8-018C539535EE}"/>
              </a:ext>
            </a:extLst>
          </p:cNvPr>
          <p:cNvSpPr/>
          <p:nvPr userDrawn="1"/>
        </p:nvSpPr>
        <p:spPr>
          <a:xfrm rot="5400000">
            <a:off x="5935133" y="-2811836"/>
            <a:ext cx="321734" cy="12192000"/>
          </a:xfrm>
          <a:prstGeom prst="rect">
            <a:avLst/>
          </a:prstGeom>
          <a:solidFill>
            <a:srgbClr val="013B5C"/>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109178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9EF94-9DF8-53E1-6F05-A5DE3902A4AC}"/>
              </a:ext>
            </a:extLst>
          </p:cNvPr>
          <p:cNvSpPr/>
          <p:nvPr userDrawn="1"/>
        </p:nvSpPr>
        <p:spPr>
          <a:xfrm rot="5400000">
            <a:off x="5979369" y="-2783631"/>
            <a:ext cx="233262" cy="12192000"/>
          </a:xfrm>
          <a:prstGeom prst="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41C3D360-45CE-8656-E8FC-DD61E829FF6E}"/>
              </a:ext>
            </a:extLst>
          </p:cNvPr>
          <p:cNvSpPr>
            <a:spLocks noGrp="1"/>
          </p:cNvSpPr>
          <p:nvPr>
            <p:ph type="pic" sz="quarter" idx="10"/>
          </p:nvPr>
        </p:nvSpPr>
        <p:spPr>
          <a:xfrm>
            <a:off x="0" y="0"/>
            <a:ext cx="12192000" cy="3195638"/>
          </a:xfrm>
        </p:spPr>
        <p:txBody>
          <a:bodyPr/>
          <a:lstStyle>
            <a:lvl1pPr>
              <a:defRPr>
                <a:solidFill>
                  <a:schemeClr val="tx1"/>
                </a:solidFill>
              </a:defRPr>
            </a:lvl1pPr>
          </a:lstStyle>
          <a:p>
            <a:endParaRPr lang="en-US" dirty="0"/>
          </a:p>
        </p:txBody>
      </p:sp>
      <p:sp>
        <p:nvSpPr>
          <p:cNvPr id="15" name="Picture Placeholder 14">
            <a:extLst>
              <a:ext uri="{FF2B5EF4-FFF2-40B4-BE49-F238E27FC236}">
                <a16:creationId xmlns:a16="http://schemas.microsoft.com/office/drawing/2014/main" id="{2A66C896-8DBE-1D4A-C768-93F5C44C2B7B}"/>
              </a:ext>
            </a:extLst>
          </p:cNvPr>
          <p:cNvSpPr>
            <a:spLocks noGrp="1"/>
          </p:cNvSpPr>
          <p:nvPr>
            <p:ph type="pic" sz="quarter" idx="11" hasCustomPrompt="1"/>
          </p:nvPr>
        </p:nvSpPr>
        <p:spPr>
          <a:xfrm>
            <a:off x="1058544" y="2669350"/>
            <a:ext cx="1060450" cy="1062037"/>
          </a:xfrm>
        </p:spPr>
        <p:txBody>
          <a:bodyPr>
            <a:normAutofit/>
          </a:bodyPr>
          <a:lstStyle>
            <a:lvl1pPr>
              <a:defRPr sz="2400">
                <a:solidFill>
                  <a:schemeClr val="bg1"/>
                </a:solidFill>
              </a:defRPr>
            </a:lvl1pPr>
          </a:lstStyle>
          <a:p>
            <a:r>
              <a:rPr lang="en-US" dirty="0"/>
              <a:t>ICON</a:t>
            </a:r>
          </a:p>
        </p:txBody>
      </p:sp>
      <p:sp>
        <p:nvSpPr>
          <p:cNvPr id="16" name="Picture Placeholder 14">
            <a:extLst>
              <a:ext uri="{FF2B5EF4-FFF2-40B4-BE49-F238E27FC236}">
                <a16:creationId xmlns:a16="http://schemas.microsoft.com/office/drawing/2014/main" id="{899E9ACD-20F4-CEDE-D74F-C6DCCC0CCB63}"/>
              </a:ext>
            </a:extLst>
          </p:cNvPr>
          <p:cNvSpPr>
            <a:spLocks noGrp="1"/>
          </p:cNvSpPr>
          <p:nvPr>
            <p:ph type="pic" sz="quarter" idx="12" hasCustomPrompt="1"/>
          </p:nvPr>
        </p:nvSpPr>
        <p:spPr>
          <a:xfrm>
            <a:off x="4117489" y="2664616"/>
            <a:ext cx="1060450" cy="1062037"/>
          </a:xfrm>
        </p:spPr>
        <p:txBody>
          <a:bodyPr>
            <a:normAutofit/>
          </a:bodyPr>
          <a:lstStyle>
            <a:lvl1pPr>
              <a:defRPr sz="2400">
                <a:solidFill>
                  <a:schemeClr val="bg1"/>
                </a:solidFill>
              </a:defRPr>
            </a:lvl1pPr>
          </a:lstStyle>
          <a:p>
            <a:r>
              <a:rPr lang="en-US" dirty="0"/>
              <a:t>ICON</a:t>
            </a:r>
          </a:p>
        </p:txBody>
      </p:sp>
      <p:sp>
        <p:nvSpPr>
          <p:cNvPr id="17" name="Picture Placeholder 14">
            <a:extLst>
              <a:ext uri="{FF2B5EF4-FFF2-40B4-BE49-F238E27FC236}">
                <a16:creationId xmlns:a16="http://schemas.microsoft.com/office/drawing/2014/main" id="{237467CA-3605-3FFB-ED71-292EC01FDBF3}"/>
              </a:ext>
            </a:extLst>
          </p:cNvPr>
          <p:cNvSpPr>
            <a:spLocks noGrp="1"/>
          </p:cNvSpPr>
          <p:nvPr>
            <p:ph type="pic" sz="quarter" idx="13" hasCustomPrompt="1"/>
          </p:nvPr>
        </p:nvSpPr>
        <p:spPr>
          <a:xfrm>
            <a:off x="7151442" y="2664616"/>
            <a:ext cx="1060450" cy="1062037"/>
          </a:xfrm>
        </p:spPr>
        <p:txBody>
          <a:bodyPr>
            <a:normAutofit/>
          </a:bodyPr>
          <a:lstStyle>
            <a:lvl1pPr>
              <a:defRPr sz="2400">
                <a:solidFill>
                  <a:schemeClr val="bg1"/>
                </a:solidFill>
              </a:defRPr>
            </a:lvl1pPr>
          </a:lstStyle>
          <a:p>
            <a:r>
              <a:rPr lang="en-US" dirty="0"/>
              <a:t>ICON</a:t>
            </a:r>
          </a:p>
        </p:txBody>
      </p:sp>
      <p:sp>
        <p:nvSpPr>
          <p:cNvPr id="18" name="Picture Placeholder 14">
            <a:extLst>
              <a:ext uri="{FF2B5EF4-FFF2-40B4-BE49-F238E27FC236}">
                <a16:creationId xmlns:a16="http://schemas.microsoft.com/office/drawing/2014/main" id="{6AC3CBDF-4BAB-E3E0-26A5-22D7B44482C0}"/>
              </a:ext>
            </a:extLst>
          </p:cNvPr>
          <p:cNvSpPr>
            <a:spLocks noGrp="1"/>
          </p:cNvSpPr>
          <p:nvPr>
            <p:ph type="pic" sz="quarter" idx="14" hasCustomPrompt="1"/>
          </p:nvPr>
        </p:nvSpPr>
        <p:spPr>
          <a:xfrm>
            <a:off x="10193573" y="2664615"/>
            <a:ext cx="1060450" cy="1062037"/>
          </a:xfrm>
        </p:spPr>
        <p:txBody>
          <a:bodyPr>
            <a:normAutofit/>
          </a:bodyPr>
          <a:lstStyle>
            <a:lvl1pPr>
              <a:defRPr sz="2400">
                <a:solidFill>
                  <a:schemeClr val="bg1"/>
                </a:solidFill>
              </a:defRPr>
            </a:lvl1pPr>
          </a:lstStyle>
          <a:p>
            <a:r>
              <a:rPr lang="en-US" dirty="0"/>
              <a:t>ICON</a:t>
            </a:r>
          </a:p>
        </p:txBody>
      </p:sp>
      <p:sp>
        <p:nvSpPr>
          <p:cNvPr id="30" name="Text Placeholder 29">
            <a:extLst>
              <a:ext uri="{FF2B5EF4-FFF2-40B4-BE49-F238E27FC236}">
                <a16:creationId xmlns:a16="http://schemas.microsoft.com/office/drawing/2014/main" id="{6D21A684-81AA-FC69-E7B3-78E882AF114A}"/>
              </a:ext>
            </a:extLst>
          </p:cNvPr>
          <p:cNvSpPr>
            <a:spLocks noGrp="1"/>
          </p:cNvSpPr>
          <p:nvPr>
            <p:ph type="body" sz="quarter" idx="18" hasCustomPrompt="1"/>
          </p:nvPr>
        </p:nvSpPr>
        <p:spPr>
          <a:xfrm>
            <a:off x="9534525" y="4459288"/>
            <a:ext cx="2465388" cy="1195387"/>
          </a:xfrm>
        </p:spPr>
        <p:txBody>
          <a:bodyPr>
            <a:normAutofit/>
          </a:bodyPr>
          <a:lstStyle>
            <a:lvl1pPr marL="0" indent="0">
              <a:buNone/>
              <a:defRPr sz="1800">
                <a:solidFill>
                  <a:schemeClr val="tx1"/>
                </a:solidFill>
              </a:defRPr>
            </a:lvl1pPr>
          </a:lstStyle>
          <a:p>
            <a:pPr lvl="0"/>
            <a:r>
              <a:rPr lang="en-US" sz="1800" dirty="0"/>
              <a:t>Insert brief description</a:t>
            </a:r>
            <a:endParaRPr lang="en-US" dirty="0"/>
          </a:p>
        </p:txBody>
      </p:sp>
      <p:sp>
        <p:nvSpPr>
          <p:cNvPr id="31" name="Text Placeholder 29">
            <a:extLst>
              <a:ext uri="{FF2B5EF4-FFF2-40B4-BE49-F238E27FC236}">
                <a16:creationId xmlns:a16="http://schemas.microsoft.com/office/drawing/2014/main" id="{19319138-7366-72E7-3157-BDE7A750B8F3}"/>
              </a:ext>
            </a:extLst>
          </p:cNvPr>
          <p:cNvSpPr>
            <a:spLocks noGrp="1"/>
          </p:cNvSpPr>
          <p:nvPr>
            <p:ph type="body" sz="quarter" idx="19" hasCustomPrompt="1"/>
          </p:nvPr>
        </p:nvSpPr>
        <p:spPr>
          <a:xfrm>
            <a:off x="6529687" y="4459288"/>
            <a:ext cx="2465388" cy="1195387"/>
          </a:xfrm>
        </p:spPr>
        <p:txBody>
          <a:bodyPr>
            <a:normAutofit/>
          </a:bodyPr>
          <a:lstStyle>
            <a:lvl1pPr marL="0" indent="0">
              <a:buNone/>
              <a:defRPr sz="1800">
                <a:solidFill>
                  <a:schemeClr val="tx1"/>
                </a:solidFill>
              </a:defRPr>
            </a:lvl1pPr>
          </a:lstStyle>
          <a:p>
            <a:pPr lvl="0"/>
            <a:r>
              <a:rPr lang="en-US" sz="1800" dirty="0"/>
              <a:t>Insert brief description</a:t>
            </a:r>
            <a:endParaRPr lang="en-US" dirty="0"/>
          </a:p>
        </p:txBody>
      </p:sp>
      <p:sp>
        <p:nvSpPr>
          <p:cNvPr id="32" name="Text Placeholder 29">
            <a:extLst>
              <a:ext uri="{FF2B5EF4-FFF2-40B4-BE49-F238E27FC236}">
                <a16:creationId xmlns:a16="http://schemas.microsoft.com/office/drawing/2014/main" id="{CF873529-903F-184F-A9F4-77368FACD114}"/>
              </a:ext>
            </a:extLst>
          </p:cNvPr>
          <p:cNvSpPr>
            <a:spLocks noGrp="1"/>
          </p:cNvSpPr>
          <p:nvPr>
            <p:ph type="body" sz="quarter" idx="20" hasCustomPrompt="1"/>
          </p:nvPr>
        </p:nvSpPr>
        <p:spPr>
          <a:xfrm>
            <a:off x="3524850" y="4552959"/>
            <a:ext cx="2465388" cy="1195387"/>
          </a:xfrm>
        </p:spPr>
        <p:txBody>
          <a:bodyPr>
            <a:normAutofit/>
          </a:bodyPr>
          <a:lstStyle>
            <a:lvl1pPr marL="0" indent="0">
              <a:buNone/>
              <a:defRPr sz="1800">
                <a:solidFill>
                  <a:schemeClr val="tx1"/>
                </a:solidFill>
              </a:defRPr>
            </a:lvl1pPr>
          </a:lstStyle>
          <a:p>
            <a:pPr lvl="0"/>
            <a:r>
              <a:rPr lang="en-US" sz="1800" dirty="0"/>
              <a:t>Insert brief description</a:t>
            </a:r>
            <a:endParaRPr lang="en-US" dirty="0"/>
          </a:p>
        </p:txBody>
      </p:sp>
      <p:sp>
        <p:nvSpPr>
          <p:cNvPr id="33" name="Text Placeholder 29">
            <a:extLst>
              <a:ext uri="{FF2B5EF4-FFF2-40B4-BE49-F238E27FC236}">
                <a16:creationId xmlns:a16="http://schemas.microsoft.com/office/drawing/2014/main" id="{9A293414-1798-D771-56D9-C56FB45DDA46}"/>
              </a:ext>
            </a:extLst>
          </p:cNvPr>
          <p:cNvSpPr>
            <a:spLocks noGrp="1"/>
          </p:cNvSpPr>
          <p:nvPr>
            <p:ph type="body" sz="quarter" idx="21" hasCustomPrompt="1"/>
          </p:nvPr>
        </p:nvSpPr>
        <p:spPr>
          <a:xfrm>
            <a:off x="520013" y="4562493"/>
            <a:ext cx="2465388" cy="1195387"/>
          </a:xfrm>
        </p:spPr>
        <p:txBody>
          <a:bodyPr>
            <a:normAutofit/>
          </a:bodyPr>
          <a:lstStyle>
            <a:lvl1pPr marL="0" indent="0">
              <a:buNone/>
              <a:defRPr sz="1800">
                <a:solidFill>
                  <a:schemeClr val="tx1"/>
                </a:solidFill>
              </a:defRPr>
            </a:lvl1pPr>
          </a:lstStyle>
          <a:p>
            <a:pPr lvl="0"/>
            <a:r>
              <a:rPr lang="en-US" sz="1800" dirty="0"/>
              <a:t>Insert brief description</a:t>
            </a:r>
            <a:endParaRPr lang="en-US" dirty="0"/>
          </a:p>
        </p:txBody>
      </p:sp>
      <p:sp>
        <p:nvSpPr>
          <p:cNvPr id="3" name="Text Placeholder 2">
            <a:extLst>
              <a:ext uri="{FF2B5EF4-FFF2-40B4-BE49-F238E27FC236}">
                <a16:creationId xmlns:a16="http://schemas.microsoft.com/office/drawing/2014/main" id="{F30A50AF-9E4E-A4D7-328F-BA288743FD00}"/>
              </a:ext>
            </a:extLst>
          </p:cNvPr>
          <p:cNvSpPr>
            <a:spLocks noGrp="1"/>
          </p:cNvSpPr>
          <p:nvPr>
            <p:ph type="body" sz="quarter" idx="22" hasCustomPrompt="1"/>
          </p:nvPr>
        </p:nvSpPr>
        <p:spPr>
          <a:xfrm>
            <a:off x="1058544" y="3885405"/>
            <a:ext cx="1060450" cy="620713"/>
          </a:xfrm>
        </p:spPr>
        <p:txBody>
          <a:bodyPr/>
          <a:lstStyle>
            <a:lvl1pPr marL="0" indent="0">
              <a:buNone/>
              <a:defRPr b="1" i="0">
                <a:latin typeface="Stratum2 Black" panose="020B0506030000020004" pitchFamily="34" charset="77"/>
              </a:defRPr>
            </a:lvl1pPr>
          </a:lstStyle>
          <a:p>
            <a:pPr lvl="0"/>
            <a:r>
              <a:rPr lang="en-US" dirty="0"/>
              <a:t>Text</a:t>
            </a:r>
          </a:p>
        </p:txBody>
      </p:sp>
      <p:sp>
        <p:nvSpPr>
          <p:cNvPr id="4" name="Text Placeholder 2">
            <a:extLst>
              <a:ext uri="{FF2B5EF4-FFF2-40B4-BE49-F238E27FC236}">
                <a16:creationId xmlns:a16="http://schemas.microsoft.com/office/drawing/2014/main" id="{567DDF63-ADFE-3BE9-A0DB-68665AC47A51}"/>
              </a:ext>
            </a:extLst>
          </p:cNvPr>
          <p:cNvSpPr>
            <a:spLocks noGrp="1"/>
          </p:cNvSpPr>
          <p:nvPr>
            <p:ph type="body" sz="quarter" idx="23" hasCustomPrompt="1"/>
          </p:nvPr>
        </p:nvSpPr>
        <p:spPr>
          <a:xfrm>
            <a:off x="4191195" y="3888058"/>
            <a:ext cx="986744" cy="620713"/>
          </a:xfrm>
        </p:spPr>
        <p:txBody>
          <a:bodyPr/>
          <a:lstStyle>
            <a:lvl1pPr marL="0" indent="0">
              <a:buNone/>
              <a:defRPr b="1" i="0">
                <a:latin typeface="Stratum2 Black" panose="020B0506030000020004" pitchFamily="34" charset="77"/>
              </a:defRPr>
            </a:lvl1pPr>
          </a:lstStyle>
          <a:p>
            <a:pPr lvl="0"/>
            <a:r>
              <a:rPr lang="en-US" dirty="0"/>
              <a:t>Text</a:t>
            </a:r>
          </a:p>
        </p:txBody>
      </p:sp>
      <p:sp>
        <p:nvSpPr>
          <p:cNvPr id="6" name="Text Placeholder 2">
            <a:extLst>
              <a:ext uri="{FF2B5EF4-FFF2-40B4-BE49-F238E27FC236}">
                <a16:creationId xmlns:a16="http://schemas.microsoft.com/office/drawing/2014/main" id="{F097E726-F657-1ABC-DAC1-D639F6E6B0EA}"/>
              </a:ext>
            </a:extLst>
          </p:cNvPr>
          <p:cNvSpPr>
            <a:spLocks noGrp="1"/>
          </p:cNvSpPr>
          <p:nvPr>
            <p:ph type="body" sz="quarter" idx="24" hasCustomPrompt="1"/>
          </p:nvPr>
        </p:nvSpPr>
        <p:spPr>
          <a:xfrm>
            <a:off x="7186611" y="3873883"/>
            <a:ext cx="1060450" cy="620713"/>
          </a:xfrm>
        </p:spPr>
        <p:txBody>
          <a:bodyPr/>
          <a:lstStyle>
            <a:lvl1pPr marL="0" indent="0">
              <a:buNone/>
              <a:defRPr b="1" i="0">
                <a:latin typeface="Stratum2 Black" panose="020B0506030000020004" pitchFamily="34" charset="77"/>
              </a:defRPr>
            </a:lvl1pPr>
          </a:lstStyle>
          <a:p>
            <a:pPr lvl="0"/>
            <a:r>
              <a:rPr lang="en-US" dirty="0"/>
              <a:t>Text</a:t>
            </a:r>
          </a:p>
        </p:txBody>
      </p:sp>
      <p:sp>
        <p:nvSpPr>
          <p:cNvPr id="7" name="Text Placeholder 2">
            <a:extLst>
              <a:ext uri="{FF2B5EF4-FFF2-40B4-BE49-F238E27FC236}">
                <a16:creationId xmlns:a16="http://schemas.microsoft.com/office/drawing/2014/main" id="{E8A3A248-F5F7-4DF3-8A49-3C4956D890EA}"/>
              </a:ext>
            </a:extLst>
          </p:cNvPr>
          <p:cNvSpPr>
            <a:spLocks noGrp="1"/>
          </p:cNvSpPr>
          <p:nvPr>
            <p:ph type="body" sz="quarter" idx="25" hasCustomPrompt="1"/>
          </p:nvPr>
        </p:nvSpPr>
        <p:spPr>
          <a:xfrm>
            <a:off x="10255733" y="3873882"/>
            <a:ext cx="1060450" cy="620713"/>
          </a:xfrm>
        </p:spPr>
        <p:txBody>
          <a:bodyPr/>
          <a:lstStyle>
            <a:lvl1pPr marL="0" indent="0">
              <a:buNone/>
              <a:defRPr b="1" i="0">
                <a:latin typeface="Stratum2 Black" panose="020B0506030000020004" pitchFamily="34" charset="77"/>
              </a:defRPr>
            </a:lvl1pPr>
          </a:lstStyle>
          <a:p>
            <a:pPr lvl="0"/>
            <a:r>
              <a:rPr lang="en-US" dirty="0"/>
              <a:t>Text</a:t>
            </a:r>
          </a:p>
        </p:txBody>
      </p:sp>
    </p:spTree>
    <p:extLst>
      <p:ext uri="{BB962C8B-B14F-4D97-AF65-F5344CB8AC3E}">
        <p14:creationId xmlns:p14="http://schemas.microsoft.com/office/powerpoint/2010/main" val="404221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 No Cre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3AFDEF-C16B-0FB3-2A50-66C7FFAEA2DC}"/>
              </a:ext>
            </a:extLst>
          </p:cNvPr>
          <p:cNvSpPr/>
          <p:nvPr userDrawn="1"/>
        </p:nvSpPr>
        <p:spPr>
          <a:xfrm>
            <a:off x="0" y="2682537"/>
            <a:ext cx="12192000" cy="1651379"/>
          </a:xfrm>
          <a:prstGeom prst="rect">
            <a:avLst/>
          </a:prstGeom>
          <a:solidFill>
            <a:srgbClr val="013B5C"/>
          </a:solidFill>
          <a:ln>
            <a:solidFill>
              <a:srgbClr val="C4D6A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BBCF470-AEF7-160D-6351-3AA5CAAABD13}"/>
              </a:ext>
            </a:extLst>
          </p:cNvPr>
          <p:cNvSpPr>
            <a:spLocks noGrp="1"/>
          </p:cNvSpPr>
          <p:nvPr>
            <p:ph type="pic" sz="quarter" idx="13"/>
          </p:nvPr>
        </p:nvSpPr>
        <p:spPr>
          <a:xfrm>
            <a:off x="359731" y="2055813"/>
            <a:ext cx="3532098" cy="3149887"/>
          </a:xfrm>
          <a:ln w="53975">
            <a:solidFill>
              <a:srgbClr val="006A8E"/>
            </a:solidFill>
          </a:ln>
        </p:spPr>
        <p:txBody>
          <a:bodyPr/>
          <a:lstStyle/>
          <a:p>
            <a:endParaRPr lang="en-US"/>
          </a:p>
        </p:txBody>
      </p:sp>
      <p:sp>
        <p:nvSpPr>
          <p:cNvPr id="11" name="Picture Placeholder 6">
            <a:extLst>
              <a:ext uri="{FF2B5EF4-FFF2-40B4-BE49-F238E27FC236}">
                <a16:creationId xmlns:a16="http://schemas.microsoft.com/office/drawing/2014/main" id="{46778094-F323-60B8-364D-E4FFBBE62CC6}"/>
              </a:ext>
            </a:extLst>
          </p:cNvPr>
          <p:cNvSpPr>
            <a:spLocks noGrp="1"/>
          </p:cNvSpPr>
          <p:nvPr>
            <p:ph type="pic" sz="quarter" idx="14"/>
          </p:nvPr>
        </p:nvSpPr>
        <p:spPr>
          <a:xfrm>
            <a:off x="4329951" y="2055812"/>
            <a:ext cx="3532098" cy="3149887"/>
          </a:xfrm>
          <a:ln w="53975">
            <a:solidFill>
              <a:srgbClr val="006A8E"/>
            </a:solidFill>
          </a:ln>
        </p:spPr>
        <p:txBody>
          <a:bodyPr/>
          <a:lstStyle/>
          <a:p>
            <a:endParaRPr lang="en-US"/>
          </a:p>
        </p:txBody>
      </p:sp>
      <p:sp>
        <p:nvSpPr>
          <p:cNvPr id="12" name="Picture Placeholder 6">
            <a:extLst>
              <a:ext uri="{FF2B5EF4-FFF2-40B4-BE49-F238E27FC236}">
                <a16:creationId xmlns:a16="http://schemas.microsoft.com/office/drawing/2014/main" id="{4BD304DC-D8BA-9676-3038-6BBF3791568F}"/>
              </a:ext>
            </a:extLst>
          </p:cNvPr>
          <p:cNvSpPr>
            <a:spLocks noGrp="1"/>
          </p:cNvSpPr>
          <p:nvPr>
            <p:ph type="pic" sz="quarter" idx="15"/>
          </p:nvPr>
        </p:nvSpPr>
        <p:spPr>
          <a:xfrm>
            <a:off x="8253896" y="2055811"/>
            <a:ext cx="3532098" cy="3149887"/>
          </a:xfrm>
          <a:ln w="53975">
            <a:solidFill>
              <a:srgbClr val="006A8E"/>
            </a:solidFill>
          </a:ln>
        </p:spPr>
        <p:txBody>
          <a:bodyPr/>
          <a:lstStyle/>
          <a:p>
            <a:endParaRPr lang="en-US"/>
          </a:p>
        </p:txBody>
      </p:sp>
      <p:sp>
        <p:nvSpPr>
          <p:cNvPr id="5" name="Text Placeholder 4">
            <a:extLst>
              <a:ext uri="{FF2B5EF4-FFF2-40B4-BE49-F238E27FC236}">
                <a16:creationId xmlns:a16="http://schemas.microsoft.com/office/drawing/2014/main" id="{B4737ED6-3949-B74F-B49F-BDA9A6F36927}"/>
              </a:ext>
            </a:extLst>
          </p:cNvPr>
          <p:cNvSpPr>
            <a:spLocks noGrp="1"/>
          </p:cNvSpPr>
          <p:nvPr>
            <p:ph type="body" sz="quarter" idx="16" hasCustomPrompt="1"/>
          </p:nvPr>
        </p:nvSpPr>
        <p:spPr>
          <a:xfrm>
            <a:off x="359731" y="379600"/>
            <a:ext cx="5592762" cy="1487487"/>
          </a:xfrm>
        </p:spPr>
        <p:txBody>
          <a:bodyPr>
            <a:normAutofit/>
          </a:bodyPr>
          <a:lstStyle>
            <a:lvl1pPr marL="0" indent="0">
              <a:buNone/>
              <a:defRPr sz="6000" b="1" i="0">
                <a:solidFill>
                  <a:srgbClr val="DC4405"/>
                </a:solidFill>
                <a:latin typeface="Stratum2 Bold" panose="020B0506030000020004" pitchFamily="34" charset="77"/>
              </a:defRPr>
            </a:lvl1pPr>
          </a:lstStyle>
          <a:p>
            <a:pPr lvl="0"/>
            <a:r>
              <a:rPr lang="en-US" dirty="0"/>
              <a:t>Title Slide</a:t>
            </a:r>
          </a:p>
        </p:txBody>
      </p:sp>
      <p:pic>
        <p:nvPicPr>
          <p:cNvPr id="6" name="Picture 5" descr="A sticker of a state with a person and leaves&#10;&#10;AI-generated content may be incorrect.">
            <a:extLst>
              <a:ext uri="{FF2B5EF4-FFF2-40B4-BE49-F238E27FC236}">
                <a16:creationId xmlns:a16="http://schemas.microsoft.com/office/drawing/2014/main" id="{8ABCB683-C09F-96CF-E0E3-45ECD0526CAB}"/>
              </a:ext>
            </a:extLst>
          </p:cNvPr>
          <p:cNvPicPr>
            <a:picLocks noChangeAspect="1"/>
          </p:cNvPicPr>
          <p:nvPr userDrawn="1"/>
        </p:nvPicPr>
        <p:blipFill>
          <a:blip r:embed="rId2"/>
          <a:stretch>
            <a:fillRect/>
          </a:stretch>
        </p:blipFill>
        <p:spPr>
          <a:xfrm>
            <a:off x="155839" y="5406683"/>
            <a:ext cx="1451317" cy="1451317"/>
          </a:xfrm>
          <a:prstGeom prst="rect">
            <a:avLst/>
          </a:prstGeom>
        </p:spPr>
      </p:pic>
    </p:spTree>
    <p:extLst>
      <p:ext uri="{BB962C8B-B14F-4D97-AF65-F5344CB8AC3E}">
        <p14:creationId xmlns:p14="http://schemas.microsoft.com/office/powerpoint/2010/main" val="160532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AB6A-E8A7-BA7C-5D98-E9930AF8756F}"/>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5293EC93-6546-5656-754F-DF2C2A10DE36}"/>
              </a:ext>
            </a:extLst>
          </p:cNvPr>
          <p:cNvSpPr/>
          <p:nvPr userDrawn="1"/>
        </p:nvSpPr>
        <p:spPr>
          <a:xfrm rot="16200000">
            <a:off x="5564188" y="-5146568"/>
            <a:ext cx="1473200" cy="11782425"/>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70CB39-E024-FDD2-16A8-8D3152D6FD85}"/>
              </a:ext>
            </a:extLst>
          </p:cNvPr>
          <p:cNvSpPr/>
          <p:nvPr userDrawn="1"/>
        </p:nvSpPr>
        <p:spPr>
          <a:xfrm>
            <a:off x="0" y="0"/>
            <a:ext cx="1473200" cy="6849956"/>
          </a:xfrm>
          <a:prstGeom prst="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24D853AD-52C8-F254-3808-E5F865286479}"/>
              </a:ext>
            </a:extLst>
          </p:cNvPr>
          <p:cNvSpPr>
            <a:spLocks noGrp="1"/>
          </p:cNvSpPr>
          <p:nvPr>
            <p:ph type="pic" sz="quarter" idx="12"/>
          </p:nvPr>
        </p:nvSpPr>
        <p:spPr>
          <a:xfrm>
            <a:off x="409575" y="773112"/>
            <a:ext cx="3629025" cy="5311775"/>
          </a:xfrm>
        </p:spPr>
        <p:txBody>
          <a:bodyPr/>
          <a:lstStyle>
            <a:lvl1pPr>
              <a:defRPr>
                <a:solidFill>
                  <a:schemeClr val="bg1"/>
                </a:solidFill>
              </a:defRPr>
            </a:lvl1pPr>
          </a:lstStyle>
          <a:p>
            <a:endParaRPr lang="en-US"/>
          </a:p>
        </p:txBody>
      </p:sp>
      <p:sp>
        <p:nvSpPr>
          <p:cNvPr id="10" name="Picture Placeholder 7">
            <a:extLst>
              <a:ext uri="{FF2B5EF4-FFF2-40B4-BE49-F238E27FC236}">
                <a16:creationId xmlns:a16="http://schemas.microsoft.com/office/drawing/2014/main" id="{3CF07069-A4BA-72FC-EC69-1DB3EADE0DAE}"/>
              </a:ext>
            </a:extLst>
          </p:cNvPr>
          <p:cNvSpPr>
            <a:spLocks noGrp="1"/>
          </p:cNvSpPr>
          <p:nvPr>
            <p:ph type="pic" sz="quarter" idx="14"/>
          </p:nvPr>
        </p:nvSpPr>
        <p:spPr>
          <a:xfrm>
            <a:off x="8254761" y="753411"/>
            <a:ext cx="3629025" cy="1874554"/>
          </a:xfrm>
        </p:spPr>
        <p:txBody>
          <a:bodyPr/>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A36F6B95-DAE2-2937-FA7B-1D0323FA991E}"/>
              </a:ext>
            </a:extLst>
          </p:cNvPr>
          <p:cNvSpPr>
            <a:spLocks noGrp="1"/>
          </p:cNvSpPr>
          <p:nvPr>
            <p:ph type="body" sz="quarter" idx="15"/>
          </p:nvPr>
        </p:nvSpPr>
        <p:spPr>
          <a:xfrm>
            <a:off x="4397529" y="3740150"/>
            <a:ext cx="7486496" cy="2344738"/>
          </a:xfrm>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Connector 18">
            <a:extLst>
              <a:ext uri="{FF2B5EF4-FFF2-40B4-BE49-F238E27FC236}">
                <a16:creationId xmlns:a16="http://schemas.microsoft.com/office/drawing/2014/main" id="{6AC1B7EC-6B70-69D1-6F16-D764861591FE}"/>
              </a:ext>
            </a:extLst>
          </p:cNvPr>
          <p:cNvCxnSpPr/>
          <p:nvPr userDrawn="1"/>
        </p:nvCxnSpPr>
        <p:spPr>
          <a:xfrm>
            <a:off x="4332168" y="3603009"/>
            <a:ext cx="3747307" cy="0"/>
          </a:xfrm>
          <a:prstGeom prst="line">
            <a:avLst/>
          </a:prstGeom>
          <a:ln w="28575">
            <a:solidFill>
              <a:srgbClr val="006A8E"/>
            </a:solidFill>
          </a:ln>
        </p:spPr>
        <p:style>
          <a:lnRef idx="1">
            <a:schemeClr val="accent1"/>
          </a:lnRef>
          <a:fillRef idx="0">
            <a:schemeClr val="accent1"/>
          </a:fillRef>
          <a:effectRef idx="0">
            <a:schemeClr val="accent1"/>
          </a:effectRef>
          <a:fontRef idx="minor">
            <a:schemeClr val="tx1"/>
          </a:fontRef>
        </p:style>
      </p:cxnSp>
      <p:sp>
        <p:nvSpPr>
          <p:cNvPr id="22" name="Chart Placeholder 21">
            <a:extLst>
              <a:ext uri="{FF2B5EF4-FFF2-40B4-BE49-F238E27FC236}">
                <a16:creationId xmlns:a16="http://schemas.microsoft.com/office/drawing/2014/main" id="{C8221438-A2D2-BBA9-6E9E-4C6C97F41743}"/>
              </a:ext>
            </a:extLst>
          </p:cNvPr>
          <p:cNvSpPr>
            <a:spLocks noGrp="1"/>
          </p:cNvSpPr>
          <p:nvPr>
            <p:ph type="chart" sz="quarter" idx="16"/>
          </p:nvPr>
        </p:nvSpPr>
        <p:spPr>
          <a:xfrm>
            <a:off x="4359035" y="773765"/>
            <a:ext cx="3681413" cy="1854200"/>
          </a:xfrm>
        </p:spPr>
        <p:txBody>
          <a:bodyPr/>
          <a:lstStyle>
            <a:lvl1pPr>
              <a:defRPr>
                <a:solidFill>
                  <a:schemeClr val="bg1"/>
                </a:solidFill>
              </a:defRPr>
            </a:lvl1pPr>
          </a:lstStyle>
          <a:p>
            <a:endParaRPr lang="en-US"/>
          </a:p>
        </p:txBody>
      </p:sp>
      <p:sp>
        <p:nvSpPr>
          <p:cNvPr id="7" name="Text Placeholder 6">
            <a:extLst>
              <a:ext uri="{FF2B5EF4-FFF2-40B4-BE49-F238E27FC236}">
                <a16:creationId xmlns:a16="http://schemas.microsoft.com/office/drawing/2014/main" id="{A98D5349-6224-B706-3F68-EA6E5F1C7023}"/>
              </a:ext>
            </a:extLst>
          </p:cNvPr>
          <p:cNvSpPr>
            <a:spLocks noGrp="1"/>
          </p:cNvSpPr>
          <p:nvPr>
            <p:ph type="body" sz="quarter" idx="17" hasCustomPrompt="1"/>
          </p:nvPr>
        </p:nvSpPr>
        <p:spPr>
          <a:xfrm>
            <a:off x="4359035" y="2712073"/>
            <a:ext cx="5621337" cy="836612"/>
          </a:xfrm>
        </p:spPr>
        <p:txBody>
          <a:bodyPr>
            <a:noAutofit/>
          </a:bodyPr>
          <a:lstStyle>
            <a:lvl1pPr marL="0" indent="0">
              <a:buNone/>
              <a:defRPr sz="6000" b="1" i="0">
                <a:solidFill>
                  <a:srgbClr val="DC4405"/>
                </a:solidFill>
                <a:latin typeface="Stratum2 Bold" panose="020B0506030000020004" pitchFamily="34" charset="77"/>
              </a:defRPr>
            </a:lvl1pPr>
          </a:lstStyle>
          <a:p>
            <a:pPr lvl="0"/>
            <a:r>
              <a:rPr lang="en-US" dirty="0"/>
              <a:t>Title Slide</a:t>
            </a:r>
          </a:p>
        </p:txBody>
      </p:sp>
    </p:spTree>
    <p:extLst>
      <p:ext uri="{BB962C8B-B14F-4D97-AF65-F5344CB8AC3E}">
        <p14:creationId xmlns:p14="http://schemas.microsoft.com/office/powerpoint/2010/main" val="27527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C93F2-9AEF-5364-7060-C9BAF495A7A3}"/>
              </a:ext>
            </a:extLst>
          </p:cNvPr>
          <p:cNvSpPr/>
          <p:nvPr userDrawn="1"/>
        </p:nvSpPr>
        <p:spPr>
          <a:xfrm>
            <a:off x="803007" y="0"/>
            <a:ext cx="4353636" cy="1125941"/>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2E8144-DE10-1010-4D50-3157CF66EDC0}"/>
              </a:ext>
            </a:extLst>
          </p:cNvPr>
          <p:cNvSpPr/>
          <p:nvPr userDrawn="1"/>
        </p:nvSpPr>
        <p:spPr>
          <a:xfrm>
            <a:off x="7071752" y="0"/>
            <a:ext cx="4353636" cy="1125941"/>
          </a:xfrm>
          <a:prstGeom prst="rect">
            <a:avLst/>
          </a:prstGeom>
          <a:solidFill>
            <a:srgbClr val="01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0C8177CA-C913-9254-DA73-CCEEB632F7A4}"/>
              </a:ext>
            </a:extLst>
          </p:cNvPr>
          <p:cNvSpPr>
            <a:spLocks noGrp="1"/>
          </p:cNvSpPr>
          <p:nvPr>
            <p:ph type="pic" sz="quarter" idx="10"/>
          </p:nvPr>
        </p:nvSpPr>
        <p:spPr>
          <a:xfrm>
            <a:off x="382266" y="631825"/>
            <a:ext cx="5195118" cy="2797175"/>
          </a:xfrm>
        </p:spPr>
        <p:txBody>
          <a:bodyPr/>
          <a:lstStyle>
            <a:lvl1pPr>
              <a:defRPr>
                <a:solidFill>
                  <a:schemeClr val="tx1"/>
                </a:solidFill>
              </a:defRPr>
            </a:lvl1pPr>
          </a:lstStyle>
          <a:p>
            <a:endParaRPr lang="en-US" dirty="0"/>
          </a:p>
        </p:txBody>
      </p:sp>
      <p:sp>
        <p:nvSpPr>
          <p:cNvPr id="10" name="Picture Placeholder 7">
            <a:extLst>
              <a:ext uri="{FF2B5EF4-FFF2-40B4-BE49-F238E27FC236}">
                <a16:creationId xmlns:a16="http://schemas.microsoft.com/office/drawing/2014/main" id="{BDDCD77F-D647-6D40-0AA1-3E45F3A884F9}"/>
              </a:ext>
            </a:extLst>
          </p:cNvPr>
          <p:cNvSpPr>
            <a:spLocks noGrp="1"/>
          </p:cNvSpPr>
          <p:nvPr>
            <p:ph type="pic" sz="quarter" idx="11"/>
          </p:nvPr>
        </p:nvSpPr>
        <p:spPr>
          <a:xfrm>
            <a:off x="6651011" y="631825"/>
            <a:ext cx="5195118" cy="2797175"/>
          </a:xfrm>
        </p:spPr>
        <p:txBody>
          <a:bodyPr/>
          <a:lstStyle>
            <a:lvl1pPr>
              <a:defRPr>
                <a:solidFill>
                  <a:schemeClr val="tx1"/>
                </a:solidFill>
              </a:defRPr>
            </a:lvl1pPr>
          </a:lstStyle>
          <a:p>
            <a:endParaRPr lang="en-US" dirty="0"/>
          </a:p>
        </p:txBody>
      </p:sp>
      <p:cxnSp>
        <p:nvCxnSpPr>
          <p:cNvPr id="12" name="Straight Connector 11">
            <a:extLst>
              <a:ext uri="{FF2B5EF4-FFF2-40B4-BE49-F238E27FC236}">
                <a16:creationId xmlns:a16="http://schemas.microsoft.com/office/drawing/2014/main" id="{3CFD6A1E-BA46-BF18-5430-EF3569C4D1BE}"/>
              </a:ext>
            </a:extLst>
          </p:cNvPr>
          <p:cNvCxnSpPr>
            <a:cxnSpLocks/>
          </p:cNvCxnSpPr>
          <p:nvPr userDrawn="1"/>
        </p:nvCxnSpPr>
        <p:spPr>
          <a:xfrm>
            <a:off x="382266" y="4007812"/>
            <a:ext cx="3316277" cy="0"/>
          </a:xfrm>
          <a:prstGeom prst="line">
            <a:avLst/>
          </a:prstGeom>
          <a:ln w="28575">
            <a:solidFill>
              <a:srgbClr val="006A8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7D6CCA-3066-F554-D9F9-8FB8E02E7951}"/>
              </a:ext>
            </a:extLst>
          </p:cNvPr>
          <p:cNvCxnSpPr>
            <a:cxnSpLocks/>
          </p:cNvCxnSpPr>
          <p:nvPr userDrawn="1"/>
        </p:nvCxnSpPr>
        <p:spPr>
          <a:xfrm>
            <a:off x="6751095" y="3995738"/>
            <a:ext cx="3316277" cy="0"/>
          </a:xfrm>
          <a:prstGeom prst="line">
            <a:avLst/>
          </a:prstGeom>
          <a:ln w="28575">
            <a:solidFill>
              <a:srgbClr val="006A8E"/>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EC717E0E-9B64-03E4-FC99-745E39313A96}"/>
              </a:ext>
            </a:extLst>
          </p:cNvPr>
          <p:cNvSpPr>
            <a:spLocks noGrp="1"/>
          </p:cNvSpPr>
          <p:nvPr>
            <p:ph sz="quarter" idx="12"/>
          </p:nvPr>
        </p:nvSpPr>
        <p:spPr>
          <a:xfrm>
            <a:off x="382266" y="4060824"/>
            <a:ext cx="5322887" cy="2422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270FE9-A7D9-FF37-09F4-5C7ECED79D01}"/>
              </a:ext>
            </a:extLst>
          </p:cNvPr>
          <p:cNvSpPr>
            <a:spLocks noGrp="1"/>
          </p:cNvSpPr>
          <p:nvPr>
            <p:ph sz="quarter" idx="13"/>
          </p:nvPr>
        </p:nvSpPr>
        <p:spPr>
          <a:xfrm>
            <a:off x="6751095" y="4060825"/>
            <a:ext cx="5322887" cy="24225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3BAB340-D03B-69DE-F156-286668C40BA9}"/>
              </a:ext>
            </a:extLst>
          </p:cNvPr>
          <p:cNvSpPr>
            <a:spLocks noGrp="1"/>
          </p:cNvSpPr>
          <p:nvPr>
            <p:ph type="body" sz="quarter" idx="14" hasCustomPrompt="1"/>
          </p:nvPr>
        </p:nvSpPr>
        <p:spPr>
          <a:xfrm>
            <a:off x="382266" y="3563084"/>
            <a:ext cx="4735512" cy="391718"/>
          </a:xfrm>
        </p:spPr>
        <p:txBody>
          <a:bodyPr/>
          <a:lstStyle>
            <a:lvl1pPr marL="0" indent="0">
              <a:buNone/>
              <a:defRPr b="1" i="0">
                <a:solidFill>
                  <a:srgbClr val="DC4405"/>
                </a:solidFill>
                <a:latin typeface="Stratum2 Black" panose="020B0506030000020004" pitchFamily="34" charset="77"/>
              </a:defRPr>
            </a:lvl1pPr>
          </a:lstStyle>
          <a:p>
            <a:pPr lvl="0"/>
            <a:r>
              <a:rPr lang="en-US" dirty="0"/>
              <a:t>Headline</a:t>
            </a:r>
          </a:p>
        </p:txBody>
      </p:sp>
      <p:sp>
        <p:nvSpPr>
          <p:cNvPr id="4" name="Text Placeholder 2">
            <a:extLst>
              <a:ext uri="{FF2B5EF4-FFF2-40B4-BE49-F238E27FC236}">
                <a16:creationId xmlns:a16="http://schemas.microsoft.com/office/drawing/2014/main" id="{30668F2A-123D-1EF6-8DC2-64C55E3D2007}"/>
              </a:ext>
            </a:extLst>
          </p:cNvPr>
          <p:cNvSpPr>
            <a:spLocks noGrp="1"/>
          </p:cNvSpPr>
          <p:nvPr>
            <p:ph type="body" sz="quarter" idx="15" hasCustomPrompt="1"/>
          </p:nvPr>
        </p:nvSpPr>
        <p:spPr>
          <a:xfrm>
            <a:off x="6669251" y="3507766"/>
            <a:ext cx="4735512" cy="422886"/>
          </a:xfrm>
          <a:ln>
            <a:solidFill>
              <a:srgbClr val="006A8E"/>
            </a:solidFill>
          </a:ln>
        </p:spPr>
        <p:txBody>
          <a:bodyPr/>
          <a:lstStyle>
            <a:lvl1pPr marL="0" indent="0">
              <a:buNone/>
              <a:defRPr b="1" i="0">
                <a:solidFill>
                  <a:srgbClr val="DC4405"/>
                </a:solidFill>
                <a:latin typeface="Stratum2 Black" panose="020B0506030000020004" pitchFamily="34" charset="77"/>
              </a:defRPr>
            </a:lvl1pPr>
          </a:lstStyle>
          <a:p>
            <a:pPr lvl="0"/>
            <a:r>
              <a:rPr lang="en-US" dirty="0"/>
              <a:t>Headline</a:t>
            </a:r>
          </a:p>
        </p:txBody>
      </p:sp>
      <p:pic>
        <p:nvPicPr>
          <p:cNvPr id="2" name="Picture 1" descr="A sticker of a state with a person and leaves&#10;&#10;AI-generated content may be incorrect.">
            <a:extLst>
              <a:ext uri="{FF2B5EF4-FFF2-40B4-BE49-F238E27FC236}">
                <a16:creationId xmlns:a16="http://schemas.microsoft.com/office/drawing/2014/main" id="{BFC99CE6-E28B-FEF6-1C5B-BA79D131D966}"/>
              </a:ext>
            </a:extLst>
          </p:cNvPr>
          <p:cNvPicPr>
            <a:picLocks noChangeAspect="1"/>
          </p:cNvPicPr>
          <p:nvPr userDrawn="1"/>
        </p:nvPicPr>
        <p:blipFill>
          <a:blip r:embed="rId2"/>
          <a:stretch>
            <a:fillRect/>
          </a:stretch>
        </p:blipFill>
        <p:spPr>
          <a:xfrm>
            <a:off x="2635969" y="-55886"/>
            <a:ext cx="687711" cy="687711"/>
          </a:xfrm>
          <a:prstGeom prst="rect">
            <a:avLst/>
          </a:prstGeom>
        </p:spPr>
      </p:pic>
      <p:pic>
        <p:nvPicPr>
          <p:cNvPr id="7" name="Picture 6" descr="A sticker of a state with a person and leaves&#10;&#10;AI-generated content may be incorrect.">
            <a:extLst>
              <a:ext uri="{FF2B5EF4-FFF2-40B4-BE49-F238E27FC236}">
                <a16:creationId xmlns:a16="http://schemas.microsoft.com/office/drawing/2014/main" id="{1B292E05-4B17-03EF-649F-C229D241D76B}"/>
              </a:ext>
            </a:extLst>
          </p:cNvPr>
          <p:cNvPicPr>
            <a:picLocks noChangeAspect="1"/>
          </p:cNvPicPr>
          <p:nvPr userDrawn="1"/>
        </p:nvPicPr>
        <p:blipFill>
          <a:blip r:embed="rId2"/>
          <a:stretch>
            <a:fillRect/>
          </a:stretch>
        </p:blipFill>
        <p:spPr>
          <a:xfrm>
            <a:off x="8904714" y="-32630"/>
            <a:ext cx="687711" cy="687711"/>
          </a:xfrm>
          <a:prstGeom prst="rect">
            <a:avLst/>
          </a:prstGeom>
        </p:spPr>
      </p:pic>
    </p:spTree>
    <p:extLst>
      <p:ext uri="{BB962C8B-B14F-4D97-AF65-F5344CB8AC3E}">
        <p14:creationId xmlns:p14="http://schemas.microsoft.com/office/powerpoint/2010/main" val="264618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53558E-3FB9-B0E6-7B3D-31C2001F1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1DDE97-B1C6-C593-0846-745604B8F9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58386-65B0-7FCB-2075-834479609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CE85E-1416-EE46-B94C-5E78B10BA97B}" type="datetimeFigureOut">
              <a:rPr lang="en-US" smtClean="0"/>
              <a:t>10/21/25</a:t>
            </a:fld>
            <a:endParaRPr lang="en-US"/>
          </a:p>
        </p:txBody>
      </p:sp>
      <p:sp>
        <p:nvSpPr>
          <p:cNvPr id="5" name="Footer Placeholder 4">
            <a:extLst>
              <a:ext uri="{FF2B5EF4-FFF2-40B4-BE49-F238E27FC236}">
                <a16:creationId xmlns:a16="http://schemas.microsoft.com/office/drawing/2014/main" id="{84E59AF1-798F-F70A-B109-A7F743F2B2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36DBF1-5EF7-FFB0-A497-CBD97C1086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01952-7009-3347-9889-80D0967596CE}" type="slidenum">
              <a:rPr lang="en-US" smtClean="0"/>
              <a:t>‹#›</a:t>
            </a:fld>
            <a:endParaRPr lang="en-US"/>
          </a:p>
        </p:txBody>
      </p:sp>
    </p:spTree>
    <p:extLst>
      <p:ext uri="{BB962C8B-B14F-4D97-AF65-F5344CB8AC3E}">
        <p14:creationId xmlns:p14="http://schemas.microsoft.com/office/powerpoint/2010/main" val="1949450095"/>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2" r:id="rId10"/>
    <p:sldLayoutId id="2147483670" r:id="rId11"/>
    <p:sldLayoutId id="2147483649"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chart" Target="../charts/chart1.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extension.oregonstate.edu/catalog/em-9605-postfire-follow-using-leaf-assessment-template"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hyperlink" Target="https://extension.oregonstate.edu/catalog/em-9605-postfire-follow-using-leaf-assessment-template" TargetMode="Externa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hyperlink" Target="https://extension.oregonstate.edu/catalog/em-9605-postfire-follow-using-leaf-assessment-template"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rangelands.ap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burnseverity.cr.usgs.gov/viewer/?product=BAER"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hyperlink" Target="https://extension.oregonstate.edu/catalog/em-9605-postfire-follow-using-leaf-assessment-template"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B8DD-290F-442A-AE3D-628ABBA5EE00}"/>
              </a:ext>
            </a:extLst>
          </p:cNvPr>
          <p:cNvSpPr>
            <a:spLocks noGrp="1"/>
          </p:cNvSpPr>
          <p:nvPr>
            <p:ph type="ctrTitle"/>
          </p:nvPr>
        </p:nvSpPr>
        <p:spPr>
          <a:xfrm>
            <a:off x="152400" y="1010086"/>
            <a:ext cx="8300719" cy="3257114"/>
          </a:xfrm>
        </p:spPr>
        <p:txBody>
          <a:bodyPr>
            <a:normAutofit fontScale="90000"/>
          </a:bodyPr>
          <a:lstStyle/>
          <a:p>
            <a:r>
              <a:rPr lang="en-US" cap="none" noProof="0" dirty="0"/>
              <a:t>Navigating A Path To Wildfire Recovery</a:t>
            </a:r>
            <a:br>
              <a:rPr lang="en-US" noProof="0" dirty="0"/>
            </a:br>
            <a:br>
              <a:rPr lang="en-US" sz="4000" noProof="0" dirty="0">
                <a:solidFill>
                  <a:schemeClr val="tx1"/>
                </a:solidFill>
              </a:rPr>
            </a:br>
            <a:br>
              <a:rPr lang="en-US" sz="2700" noProof="0" dirty="0">
                <a:solidFill>
                  <a:schemeClr val="tx1"/>
                </a:solidFill>
              </a:rPr>
            </a:br>
            <a:r>
              <a:rPr lang="en-US" sz="2700" noProof="0" dirty="0">
                <a:solidFill>
                  <a:schemeClr val="tx1"/>
                </a:solidFill>
              </a:rPr>
              <a:t>						</a:t>
            </a:r>
            <a:r>
              <a:rPr lang="en-US" sz="2700" noProof="0" dirty="0">
                <a:solidFill>
                  <a:schemeClr val="bg1"/>
                </a:solidFill>
              </a:rPr>
              <a:t>September 30, 2025</a:t>
            </a:r>
          </a:p>
        </p:txBody>
      </p:sp>
      <p:pic>
        <p:nvPicPr>
          <p:cNvPr id="4" name="Picture 3">
            <a:extLst>
              <a:ext uri="{FF2B5EF4-FFF2-40B4-BE49-F238E27FC236}">
                <a16:creationId xmlns:a16="http://schemas.microsoft.com/office/drawing/2014/main" id="{8F87F801-12BF-F386-583B-CCED9E94E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5342" y="1071863"/>
            <a:ext cx="3520006" cy="1248549"/>
          </a:xfrm>
          <a:prstGeom prst="rect">
            <a:avLst/>
          </a:prstGeom>
        </p:spPr>
      </p:pic>
      <p:sp>
        <p:nvSpPr>
          <p:cNvPr id="5" name="TextBox 4">
            <a:extLst>
              <a:ext uri="{FF2B5EF4-FFF2-40B4-BE49-F238E27FC236}">
                <a16:creationId xmlns:a16="http://schemas.microsoft.com/office/drawing/2014/main" id="{3FEE5F8D-DDE7-EE0A-5CBF-B250722FD087}"/>
              </a:ext>
            </a:extLst>
          </p:cNvPr>
          <p:cNvSpPr txBox="1"/>
          <p:nvPr/>
        </p:nvSpPr>
        <p:spPr>
          <a:xfrm>
            <a:off x="2110154" y="3205481"/>
            <a:ext cx="9190892" cy="2339102"/>
          </a:xfrm>
          <a:prstGeom prst="rect">
            <a:avLst/>
          </a:prstGeom>
          <a:noFill/>
        </p:spPr>
        <p:txBody>
          <a:bodyPr wrap="square">
            <a:spAutoFit/>
          </a:bodyPr>
          <a:lstStyle/>
          <a:p>
            <a:r>
              <a:rPr lang="en-US" sz="3200" b="1" dirty="0">
                <a:effectLst/>
                <a:latin typeface="Aptos" panose="020B0004020202020204" pitchFamily="34" charset="0"/>
                <a:ea typeface="Aptos" panose="020B0004020202020204" pitchFamily="34" charset="0"/>
                <a:cs typeface="Times New Roman" panose="02020603050405020304" pitchFamily="18" charset="0"/>
              </a:rPr>
              <a:t>Glenn Ahrens</a:t>
            </a:r>
            <a:r>
              <a:rPr lang="en-US" sz="3200" dirty="0">
                <a:effectLst/>
                <a:latin typeface="Aptos" panose="020B0004020202020204" pitchFamily="34" charset="0"/>
                <a:ea typeface="Aptos" panose="020B0004020202020204" pitchFamily="34" charset="0"/>
                <a:cs typeface="Times New Roman" panose="02020603050405020304" pitchFamily="18" charset="0"/>
              </a:rPr>
              <a:t>, OSU Extension Forester, </a:t>
            </a:r>
          </a:p>
          <a:p>
            <a:r>
              <a:rPr lang="en-US" sz="3200" dirty="0">
                <a:effectLst/>
                <a:latin typeface="Aptos" panose="020B0004020202020204" pitchFamily="34" charset="0"/>
                <a:ea typeface="Aptos" panose="020B0004020202020204" pitchFamily="34" charset="0"/>
                <a:cs typeface="Times New Roman" panose="02020603050405020304" pitchFamily="18" charset="0"/>
              </a:rPr>
              <a:t>Clackamas, Marion, &amp; Hood River Co.</a:t>
            </a:r>
            <a:endParaRPr lang="en-US" sz="3200" dirty="0">
              <a:latin typeface="Aptos" panose="020B0004020202020204" pitchFamily="34" charset="0"/>
              <a:ea typeface="Aptos" panose="020B0004020202020204" pitchFamily="34" charset="0"/>
              <a:cs typeface="Times New Roman" panose="02020603050405020304" pitchFamily="18" charset="0"/>
            </a:endParaRPr>
          </a:p>
          <a:p>
            <a:r>
              <a:rPr lang="en-US" sz="3200" b="1" dirty="0">
                <a:latin typeface="Aptos" panose="020B0004020202020204" pitchFamily="34" charset="0"/>
              </a:rPr>
              <a:t>Kara Baylog</a:t>
            </a:r>
            <a:r>
              <a:rPr lang="en-US" sz="3200" dirty="0">
                <a:latin typeface="Aptos" panose="020B0004020202020204" pitchFamily="34" charset="0"/>
              </a:rPr>
              <a:t>, Outreach Program Coordinator, </a:t>
            </a:r>
          </a:p>
          <a:p>
            <a:r>
              <a:rPr lang="en-US" sz="3200" dirty="0">
                <a:latin typeface="Aptos" panose="020B0004020202020204" pitchFamily="34" charset="0"/>
              </a:rPr>
              <a:t>Jackson Co.</a:t>
            </a:r>
          </a:p>
          <a:p>
            <a:endParaRPr lang="en-US" dirty="0"/>
          </a:p>
        </p:txBody>
      </p:sp>
    </p:spTree>
    <p:extLst>
      <p:ext uri="{BB962C8B-B14F-4D97-AF65-F5344CB8AC3E}">
        <p14:creationId xmlns:p14="http://schemas.microsoft.com/office/powerpoint/2010/main" val="112771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1D6F-CDAF-6420-FF37-06BFC5078854}"/>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19903D-66B2-D90C-1B06-36F6C30972FD}"/>
              </a:ext>
            </a:extLst>
          </p:cNvPr>
          <p:cNvSpPr>
            <a:spLocks noGrp="1"/>
          </p:cNvSpPr>
          <p:nvPr>
            <p:ph type="pic" sz="quarter" idx="11"/>
          </p:nvPr>
        </p:nvSpPr>
        <p:spPr>
          <a:xfrm>
            <a:off x="1462898" y="1472995"/>
            <a:ext cx="10729102" cy="5367988"/>
          </a:xfrm>
        </p:spPr>
        <p:txBody>
          <a:bodyPr/>
          <a:lstStyle/>
          <a:p>
            <a:r>
              <a:rPr lang="en-US" dirty="0"/>
              <a:t>Support from organizations and agencies highly correlated to action</a:t>
            </a:r>
          </a:p>
          <a:p>
            <a:r>
              <a:rPr lang="en-US" dirty="0"/>
              <a:t>Most likely to approach a local org. or local office of agency</a:t>
            </a:r>
          </a:p>
        </p:txBody>
      </p:sp>
      <p:sp>
        <p:nvSpPr>
          <p:cNvPr id="5" name="Text Placeholder 6">
            <a:extLst>
              <a:ext uri="{FF2B5EF4-FFF2-40B4-BE49-F238E27FC236}">
                <a16:creationId xmlns:a16="http://schemas.microsoft.com/office/drawing/2014/main" id="{AE621779-7EA4-94B9-A2DB-A80C1B9B22BD}"/>
              </a:ext>
            </a:extLst>
          </p:cNvPr>
          <p:cNvSpPr txBox="1">
            <a:spLocks/>
          </p:cNvSpPr>
          <p:nvPr/>
        </p:nvSpPr>
        <p:spPr>
          <a:xfrm>
            <a:off x="1617542" y="331233"/>
            <a:ext cx="12585940" cy="8366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rgbClr val="DC4405"/>
                </a:solidFill>
                <a:latin typeface="Stratum2 Bold" panose="020B050603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solidFill>
                  <a:schemeClr val="bg1"/>
                </a:solidFill>
                <a:latin typeface="Stratum2 Bold"/>
              </a:rPr>
              <a:t>SWCDs are a big part of the equation</a:t>
            </a:r>
            <a:endParaRPr lang="en-US" sz="4400" dirty="0">
              <a:solidFill>
                <a:schemeClr val="bg1"/>
              </a:solidFill>
            </a:endParaRPr>
          </a:p>
        </p:txBody>
      </p:sp>
      <p:pic>
        <p:nvPicPr>
          <p:cNvPr id="16" name="Graphic 15" descr="Closed book outline">
            <a:extLst>
              <a:ext uri="{FF2B5EF4-FFF2-40B4-BE49-F238E27FC236}">
                <a16:creationId xmlns:a16="http://schemas.microsoft.com/office/drawing/2014/main" id="{6DC41AF4-0EF7-41FD-1E8F-0C541983F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2772" y="5632614"/>
            <a:ext cx="914400" cy="914400"/>
          </a:xfrm>
          <a:prstGeom prst="rect">
            <a:avLst/>
          </a:prstGeom>
        </p:spPr>
      </p:pic>
      <p:sp>
        <p:nvSpPr>
          <p:cNvPr id="3" name="Rectangle 2">
            <a:extLst>
              <a:ext uri="{FF2B5EF4-FFF2-40B4-BE49-F238E27FC236}">
                <a16:creationId xmlns:a16="http://schemas.microsoft.com/office/drawing/2014/main" id="{BEF3E8FC-A99F-EE79-9323-0AF521F8E411}"/>
              </a:ext>
            </a:extLst>
          </p:cNvPr>
          <p:cNvSpPr/>
          <p:nvPr/>
        </p:nvSpPr>
        <p:spPr>
          <a:xfrm>
            <a:off x="1612837" y="2643470"/>
            <a:ext cx="10459031" cy="419751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a:p>
        </p:txBody>
      </p:sp>
      <p:graphicFrame>
        <p:nvGraphicFramePr>
          <p:cNvPr id="4" name="Content Placeholder 5" descr="Bar chart placeholder">
            <a:extLst>
              <a:ext uri="{FF2B5EF4-FFF2-40B4-BE49-F238E27FC236}">
                <a16:creationId xmlns:a16="http://schemas.microsoft.com/office/drawing/2014/main" id="{96EB1C53-52F4-DACE-F261-69E6719E0941}"/>
              </a:ext>
            </a:extLst>
          </p:cNvPr>
          <p:cNvGraphicFramePr>
            <a:graphicFrameLocks/>
          </p:cNvGraphicFramePr>
          <p:nvPr>
            <p:extLst>
              <p:ext uri="{D42A27DB-BD31-4B8C-83A1-F6EECF244321}">
                <p14:modId xmlns:p14="http://schemas.microsoft.com/office/powerpoint/2010/main" val="3090956774"/>
              </p:ext>
            </p:extLst>
          </p:nvPr>
        </p:nvGraphicFramePr>
        <p:xfrm>
          <a:off x="1462898" y="2592371"/>
          <a:ext cx="10515600" cy="4191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8586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EC362-D434-09AE-FB9F-E5BB57AF1637}"/>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99C835A1-4AC5-F114-0AB1-94EB79C7BDEA}"/>
              </a:ext>
            </a:extLst>
          </p:cNvPr>
          <p:cNvSpPr txBox="1">
            <a:spLocks/>
          </p:cNvSpPr>
          <p:nvPr/>
        </p:nvSpPr>
        <p:spPr>
          <a:xfrm>
            <a:off x="1617542" y="331233"/>
            <a:ext cx="10131872" cy="836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rgbClr val="DC4405"/>
                </a:solidFill>
                <a:latin typeface="Stratum2 Bold" panose="020B050603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solidFill>
                  <a:schemeClr val="bg1"/>
                </a:solidFill>
              </a:rPr>
              <a:t>Not Just $ enabling work done </a:t>
            </a:r>
          </a:p>
        </p:txBody>
      </p:sp>
      <p:graphicFrame>
        <p:nvGraphicFramePr>
          <p:cNvPr id="8" name="Table 7">
            <a:extLst>
              <a:ext uri="{FF2B5EF4-FFF2-40B4-BE49-F238E27FC236}">
                <a16:creationId xmlns:a16="http://schemas.microsoft.com/office/drawing/2014/main" id="{7C2933BC-16EB-617B-003C-E5F756EBEB35}"/>
              </a:ext>
            </a:extLst>
          </p:cNvPr>
          <p:cNvGraphicFramePr>
            <a:graphicFrameLocks noGrp="1"/>
          </p:cNvGraphicFramePr>
          <p:nvPr>
            <p:extLst>
              <p:ext uri="{D42A27DB-BD31-4B8C-83A1-F6EECF244321}">
                <p14:modId xmlns:p14="http://schemas.microsoft.com/office/powerpoint/2010/main" val="3375409750"/>
              </p:ext>
            </p:extLst>
          </p:nvPr>
        </p:nvGraphicFramePr>
        <p:xfrm>
          <a:off x="1482261" y="1490194"/>
          <a:ext cx="10709739" cy="5540956"/>
        </p:xfrm>
        <a:graphic>
          <a:graphicData uri="http://schemas.openxmlformats.org/drawingml/2006/table">
            <a:tbl>
              <a:tblPr firstRow="1" bandRow="1">
                <a:tableStyleId>{5C22544A-7EE6-4342-B048-85BDC9FD1C3A}</a:tableStyleId>
              </a:tblPr>
              <a:tblGrid>
                <a:gridCol w="5407053">
                  <a:extLst>
                    <a:ext uri="{9D8B030D-6E8A-4147-A177-3AD203B41FA5}">
                      <a16:colId xmlns:a16="http://schemas.microsoft.com/office/drawing/2014/main" val="3462449803"/>
                    </a:ext>
                  </a:extLst>
                </a:gridCol>
                <a:gridCol w="2557018">
                  <a:extLst>
                    <a:ext uri="{9D8B030D-6E8A-4147-A177-3AD203B41FA5}">
                      <a16:colId xmlns:a16="http://schemas.microsoft.com/office/drawing/2014/main" val="4204284375"/>
                    </a:ext>
                  </a:extLst>
                </a:gridCol>
                <a:gridCol w="2745668">
                  <a:extLst>
                    <a:ext uri="{9D8B030D-6E8A-4147-A177-3AD203B41FA5}">
                      <a16:colId xmlns:a16="http://schemas.microsoft.com/office/drawing/2014/main" val="3294760589"/>
                    </a:ext>
                  </a:extLst>
                </a:gridCol>
              </a:tblGrid>
              <a:tr h="1464657">
                <a:tc>
                  <a:txBody>
                    <a:bodyPr/>
                    <a:lstStyle/>
                    <a:p>
                      <a:pPr algn="ctr"/>
                      <a:endParaRPr lang="en-US" sz="3200" noProof="0" dirty="0"/>
                    </a:p>
                  </a:txBody>
                  <a:tcPr/>
                </a:tc>
                <a:tc>
                  <a:txBody>
                    <a:bodyPr/>
                    <a:lstStyle/>
                    <a:p>
                      <a:pPr algn="ctr"/>
                      <a:r>
                        <a:rPr lang="en-US" sz="3200" noProof="0" dirty="0"/>
                        <a:t>Received and did work</a:t>
                      </a:r>
                    </a:p>
                  </a:txBody>
                  <a:tcPr/>
                </a:tc>
                <a:tc>
                  <a:txBody>
                    <a:bodyPr/>
                    <a:lstStyle/>
                    <a:p>
                      <a:pPr algn="ctr"/>
                      <a:r>
                        <a:rPr lang="en-US" sz="3200" noProof="0" dirty="0"/>
                        <a:t>Received and did not do work</a:t>
                      </a:r>
                    </a:p>
                  </a:txBody>
                  <a:tcPr/>
                </a:tc>
                <a:extLst>
                  <a:ext uri="{0D108BD9-81ED-4DB2-BD59-A6C34878D82A}">
                    <a16:rowId xmlns:a16="http://schemas.microsoft.com/office/drawing/2014/main" val="1075008335"/>
                  </a:ext>
                </a:extLst>
              </a:tr>
              <a:tr h="607999">
                <a:tc>
                  <a:txBody>
                    <a:bodyPr/>
                    <a:lstStyle/>
                    <a:p>
                      <a:pPr algn="r"/>
                      <a:r>
                        <a:rPr lang="en-US" sz="3200" noProof="0" dirty="0"/>
                        <a:t>Direct Financial Aid</a:t>
                      </a:r>
                    </a:p>
                  </a:txBody>
                  <a:tcPr/>
                </a:tc>
                <a:tc>
                  <a:txBody>
                    <a:bodyPr/>
                    <a:lstStyle/>
                    <a:p>
                      <a:pPr algn="r"/>
                      <a:r>
                        <a:rPr lang="en-US" sz="3200" noProof="0" dirty="0"/>
                        <a:t>35</a:t>
                      </a:r>
                    </a:p>
                  </a:txBody>
                  <a:tcPr/>
                </a:tc>
                <a:tc>
                  <a:txBody>
                    <a:bodyPr/>
                    <a:lstStyle/>
                    <a:p>
                      <a:pPr algn="r"/>
                      <a:r>
                        <a:rPr lang="en-US" sz="3200" noProof="0" dirty="0"/>
                        <a:t>0</a:t>
                      </a:r>
                    </a:p>
                  </a:txBody>
                  <a:tcPr/>
                </a:tc>
                <a:extLst>
                  <a:ext uri="{0D108BD9-81ED-4DB2-BD59-A6C34878D82A}">
                    <a16:rowId xmlns:a16="http://schemas.microsoft.com/office/drawing/2014/main" val="1727925993"/>
                  </a:ext>
                </a:extLst>
              </a:tr>
              <a:tr h="1139921">
                <a:tc>
                  <a:txBody>
                    <a:bodyPr/>
                    <a:lstStyle/>
                    <a:p>
                      <a:pPr algn="r"/>
                      <a:r>
                        <a:rPr lang="en-US" sz="3200" kern="1200" noProof="0" dirty="0">
                          <a:solidFill>
                            <a:schemeClr val="dk1"/>
                          </a:solidFill>
                          <a:effectLst/>
                          <a:latin typeface="+mn-lt"/>
                          <a:ea typeface="+mn-ea"/>
                          <a:cs typeface="+mn-cs"/>
                        </a:rPr>
                        <a:t>Logistical (connect with contractors, financial options, seedlings, </a:t>
                      </a:r>
                      <a:r>
                        <a:rPr lang="en-US" sz="3200" kern="1200" noProof="0" dirty="0" err="1">
                          <a:solidFill>
                            <a:schemeClr val="dk1"/>
                          </a:solidFill>
                          <a:effectLst/>
                          <a:latin typeface="+mn-lt"/>
                          <a:ea typeface="+mn-ea"/>
                          <a:cs typeface="+mn-cs"/>
                        </a:rPr>
                        <a:t>etc</a:t>
                      </a:r>
                      <a:r>
                        <a:rPr lang="en-US" sz="3200" kern="1200" noProof="0" dirty="0">
                          <a:solidFill>
                            <a:schemeClr val="dk1"/>
                          </a:solidFill>
                          <a:effectLst/>
                          <a:latin typeface="+mn-lt"/>
                          <a:ea typeface="+mn-ea"/>
                          <a:cs typeface="+mn-cs"/>
                        </a:rPr>
                        <a:t>)</a:t>
                      </a:r>
                      <a:endParaRPr lang="en-US" sz="3200" noProof="0" dirty="0"/>
                    </a:p>
                  </a:txBody>
                  <a:tcPr/>
                </a:tc>
                <a:tc>
                  <a:txBody>
                    <a:bodyPr/>
                    <a:lstStyle/>
                    <a:p>
                      <a:pPr algn="r"/>
                      <a:r>
                        <a:rPr lang="en-US" sz="3200" noProof="0" dirty="0"/>
                        <a:t>64</a:t>
                      </a:r>
                    </a:p>
                  </a:txBody>
                  <a:tcPr/>
                </a:tc>
                <a:tc>
                  <a:txBody>
                    <a:bodyPr/>
                    <a:lstStyle/>
                    <a:p>
                      <a:pPr algn="r"/>
                      <a:r>
                        <a:rPr lang="en-US" sz="3200" noProof="0" dirty="0"/>
                        <a:t>0</a:t>
                      </a:r>
                    </a:p>
                  </a:txBody>
                  <a:tcPr/>
                </a:tc>
                <a:extLst>
                  <a:ext uri="{0D108BD9-81ED-4DB2-BD59-A6C34878D82A}">
                    <a16:rowId xmlns:a16="http://schemas.microsoft.com/office/drawing/2014/main" val="2755430207"/>
                  </a:ext>
                </a:extLst>
              </a:tr>
              <a:tr h="607999">
                <a:tc>
                  <a:txBody>
                    <a:bodyPr/>
                    <a:lstStyle/>
                    <a:p>
                      <a:pPr algn="r"/>
                      <a:r>
                        <a:rPr lang="en-US" sz="3200" kern="1200" noProof="0" dirty="0">
                          <a:solidFill>
                            <a:schemeClr val="dk1"/>
                          </a:solidFill>
                          <a:effectLst/>
                          <a:latin typeface="+mn-lt"/>
                          <a:ea typeface="+mn-ea"/>
                          <a:cs typeface="+mn-cs"/>
                        </a:rPr>
                        <a:t>Work on the ground</a:t>
                      </a:r>
                      <a:endParaRPr lang="en-US" sz="3200" noProof="0" dirty="0"/>
                    </a:p>
                  </a:txBody>
                  <a:tcPr/>
                </a:tc>
                <a:tc>
                  <a:txBody>
                    <a:bodyPr/>
                    <a:lstStyle/>
                    <a:p>
                      <a:pPr algn="r"/>
                      <a:r>
                        <a:rPr lang="en-US" sz="3200" noProof="0" dirty="0"/>
                        <a:t>47</a:t>
                      </a:r>
                    </a:p>
                  </a:txBody>
                  <a:tcPr/>
                </a:tc>
                <a:tc>
                  <a:txBody>
                    <a:bodyPr/>
                    <a:lstStyle/>
                    <a:p>
                      <a:pPr algn="r"/>
                      <a:r>
                        <a:rPr lang="en-US" sz="3200" noProof="0" dirty="0"/>
                        <a:t>0</a:t>
                      </a:r>
                    </a:p>
                  </a:txBody>
                  <a:tcPr/>
                </a:tc>
                <a:extLst>
                  <a:ext uri="{0D108BD9-81ED-4DB2-BD59-A6C34878D82A}">
                    <a16:rowId xmlns:a16="http://schemas.microsoft.com/office/drawing/2014/main" val="408392453"/>
                  </a:ext>
                </a:extLst>
              </a:tr>
              <a:tr h="607999">
                <a:tc>
                  <a:txBody>
                    <a:bodyPr/>
                    <a:lstStyle/>
                    <a:p>
                      <a:pPr algn="r"/>
                      <a:r>
                        <a:rPr lang="en-US" sz="3200" noProof="0" dirty="0"/>
                        <a:t>Technical Assistance</a:t>
                      </a:r>
                    </a:p>
                  </a:txBody>
                  <a:tcPr/>
                </a:tc>
                <a:tc>
                  <a:txBody>
                    <a:bodyPr/>
                    <a:lstStyle/>
                    <a:p>
                      <a:pPr algn="r"/>
                      <a:r>
                        <a:rPr lang="en-US" sz="3200" noProof="0" dirty="0"/>
                        <a:t>80</a:t>
                      </a:r>
                    </a:p>
                  </a:txBody>
                  <a:tcPr/>
                </a:tc>
                <a:tc>
                  <a:txBody>
                    <a:bodyPr/>
                    <a:lstStyle/>
                    <a:p>
                      <a:pPr algn="r"/>
                      <a:r>
                        <a:rPr lang="en-US" sz="3200" noProof="0" dirty="0"/>
                        <a:t>2</a:t>
                      </a:r>
                    </a:p>
                  </a:txBody>
                  <a:tcPr/>
                </a:tc>
                <a:extLst>
                  <a:ext uri="{0D108BD9-81ED-4DB2-BD59-A6C34878D82A}">
                    <a16:rowId xmlns:a16="http://schemas.microsoft.com/office/drawing/2014/main" val="1839601657"/>
                  </a:ext>
                </a:extLst>
              </a:tr>
              <a:tr h="607999">
                <a:tc>
                  <a:txBody>
                    <a:bodyPr/>
                    <a:lstStyle/>
                    <a:p>
                      <a:pPr algn="r"/>
                      <a:r>
                        <a:rPr lang="en-US" sz="2800" noProof="0" dirty="0"/>
                        <a:t>Education</a:t>
                      </a:r>
                    </a:p>
                  </a:txBody>
                  <a:tcPr/>
                </a:tc>
                <a:tc>
                  <a:txBody>
                    <a:bodyPr/>
                    <a:lstStyle/>
                    <a:p>
                      <a:pPr algn="r"/>
                      <a:r>
                        <a:rPr lang="en-US" sz="2800" noProof="0" dirty="0"/>
                        <a:t>43</a:t>
                      </a:r>
                    </a:p>
                  </a:txBody>
                  <a:tcPr/>
                </a:tc>
                <a:tc>
                  <a:txBody>
                    <a:bodyPr/>
                    <a:lstStyle/>
                    <a:p>
                      <a:pPr algn="r"/>
                      <a:r>
                        <a:rPr lang="en-US" sz="2800" noProof="0" dirty="0"/>
                        <a:t>1</a:t>
                      </a:r>
                    </a:p>
                  </a:txBody>
                  <a:tcPr/>
                </a:tc>
                <a:extLst>
                  <a:ext uri="{0D108BD9-81ED-4DB2-BD59-A6C34878D82A}">
                    <a16:rowId xmlns:a16="http://schemas.microsoft.com/office/drawing/2014/main" val="1131638657"/>
                  </a:ext>
                </a:extLst>
              </a:tr>
            </a:tbl>
          </a:graphicData>
        </a:graphic>
      </p:graphicFrame>
    </p:spTree>
    <p:extLst>
      <p:ext uri="{BB962C8B-B14F-4D97-AF65-F5344CB8AC3E}">
        <p14:creationId xmlns:p14="http://schemas.microsoft.com/office/powerpoint/2010/main" val="2884681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B5839-7CC1-506C-48E0-C8EC1157D902}"/>
            </a:ext>
          </a:extLst>
        </p:cNvPr>
        <p:cNvGrpSpPr/>
        <p:nvPr/>
      </p:nvGrpSpPr>
      <p:grpSpPr>
        <a:xfrm>
          <a:off x="0" y="0"/>
          <a:ext cx="0" cy="0"/>
          <a:chOff x="0" y="0"/>
          <a:chExt cx="0" cy="0"/>
        </a:xfrm>
      </p:grpSpPr>
      <p:pic>
        <p:nvPicPr>
          <p:cNvPr id="8" name="Picture 7" descr="A sticker of a state with a person and leaves&#10;&#10;AI-generated content may be incorrect.">
            <a:extLst>
              <a:ext uri="{FF2B5EF4-FFF2-40B4-BE49-F238E27FC236}">
                <a16:creationId xmlns:a16="http://schemas.microsoft.com/office/drawing/2014/main" id="{73B5DDE3-451B-69A3-4444-D45567281230}"/>
              </a:ext>
            </a:extLst>
          </p:cNvPr>
          <p:cNvPicPr>
            <a:picLocks noChangeAspect="1"/>
          </p:cNvPicPr>
          <p:nvPr/>
        </p:nvPicPr>
        <p:blipFill>
          <a:blip r:embed="rId2"/>
          <a:stretch>
            <a:fillRect/>
          </a:stretch>
        </p:blipFill>
        <p:spPr>
          <a:xfrm>
            <a:off x="4833411" y="2014009"/>
            <a:ext cx="2525178" cy="2525178"/>
          </a:xfrm>
          <a:prstGeom prst="rect">
            <a:avLst/>
          </a:prstGeom>
        </p:spPr>
      </p:pic>
      <p:sp>
        <p:nvSpPr>
          <p:cNvPr id="2" name="Picture Placeholder 12">
            <a:extLst>
              <a:ext uri="{FF2B5EF4-FFF2-40B4-BE49-F238E27FC236}">
                <a16:creationId xmlns:a16="http://schemas.microsoft.com/office/drawing/2014/main" id="{8162BB1A-F98F-A14D-8329-C6FF11D1EC39}"/>
              </a:ext>
            </a:extLst>
          </p:cNvPr>
          <p:cNvSpPr>
            <a:spLocks noGrp="1"/>
          </p:cNvSpPr>
          <p:nvPr>
            <p:ph type="pic" sz="quarter" idx="13"/>
          </p:nvPr>
        </p:nvSpPr>
        <p:spPr>
          <a:xfrm>
            <a:off x="4997" y="0"/>
            <a:ext cx="5777552" cy="6858000"/>
          </a:xfrm>
        </p:spPr>
        <p:txBody>
          <a:bodyPr>
            <a:normAutofit/>
          </a:bodyPr>
          <a:lstStyle/>
          <a:p>
            <a:pPr marL="0" indent="0" algn="ctr">
              <a:buNone/>
            </a:pPr>
            <a:endParaRPr lang="en-US" sz="5400" b="1" dirty="0"/>
          </a:p>
          <a:p>
            <a:pPr marL="0" indent="0" algn="ctr">
              <a:buNone/>
            </a:pPr>
            <a:endParaRPr lang="en-US" sz="5400" b="1" dirty="0"/>
          </a:p>
          <a:p>
            <a:pPr marL="0" indent="0" algn="ctr">
              <a:buNone/>
            </a:pPr>
            <a:endParaRPr lang="en-US" sz="5400" b="1" dirty="0"/>
          </a:p>
          <a:p>
            <a:pPr marL="0" indent="0" algn="ctr">
              <a:buNone/>
            </a:pPr>
            <a:r>
              <a:rPr lang="en-US" sz="5400" b="1" dirty="0"/>
              <a:t>Discussion Questions</a:t>
            </a:r>
            <a:endParaRPr lang="en-US" sz="5400" b="1" noProof="0" dirty="0"/>
          </a:p>
        </p:txBody>
      </p:sp>
      <p:sp>
        <p:nvSpPr>
          <p:cNvPr id="3" name="Picture Placeholder 12">
            <a:extLst>
              <a:ext uri="{FF2B5EF4-FFF2-40B4-BE49-F238E27FC236}">
                <a16:creationId xmlns:a16="http://schemas.microsoft.com/office/drawing/2014/main" id="{B630A165-93AF-4CAC-54E4-FCD76967F4A7}"/>
              </a:ext>
            </a:extLst>
          </p:cNvPr>
          <p:cNvSpPr txBox="1">
            <a:spLocks/>
          </p:cNvSpPr>
          <p:nvPr/>
        </p:nvSpPr>
        <p:spPr>
          <a:xfrm>
            <a:off x="7358588" y="0"/>
            <a:ext cx="4859191"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r>
              <a:rPr lang="en-US" dirty="0"/>
              <a:t>Do LEAF findings match your experiences? </a:t>
            </a:r>
            <a:br>
              <a:rPr lang="en-US" dirty="0"/>
            </a:br>
            <a:br>
              <a:rPr lang="en-US" dirty="0"/>
            </a:br>
            <a:r>
              <a:rPr lang="en-US" dirty="0"/>
              <a:t>Do you find that in general the landowners you work with end up completing post-wildfire restoration work?</a:t>
            </a:r>
          </a:p>
        </p:txBody>
      </p:sp>
    </p:spTree>
    <p:extLst>
      <p:ext uri="{BB962C8B-B14F-4D97-AF65-F5344CB8AC3E}">
        <p14:creationId xmlns:p14="http://schemas.microsoft.com/office/powerpoint/2010/main" val="4057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DC03-6292-98DE-406E-361F82FF84AE}"/>
            </a:ext>
          </a:extLst>
        </p:cNvPr>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F19386E-6529-3E5F-2A96-791EC1D1C0DD}"/>
              </a:ext>
            </a:extLst>
          </p:cNvPr>
          <p:cNvSpPr>
            <a:spLocks noGrp="1"/>
          </p:cNvSpPr>
          <p:nvPr>
            <p:ph type="pic" sz="quarter" idx="14"/>
          </p:nvPr>
        </p:nvSpPr>
        <p:spPr/>
        <p:txBody>
          <a:bodyPr/>
          <a:lstStyle/>
          <a:p>
            <a:pPr marL="0" indent="0">
              <a:buNone/>
            </a:pPr>
            <a:r>
              <a:rPr lang="en-US" noProof="0" dirty="0"/>
              <a:t>Who will use it?</a:t>
            </a:r>
          </a:p>
        </p:txBody>
      </p:sp>
      <p:sp>
        <p:nvSpPr>
          <p:cNvPr id="23" name="Picture Placeholder 22">
            <a:extLst>
              <a:ext uri="{FF2B5EF4-FFF2-40B4-BE49-F238E27FC236}">
                <a16:creationId xmlns:a16="http://schemas.microsoft.com/office/drawing/2014/main" id="{054C02D5-A3C8-1947-D00A-6B32C11A7AB3}"/>
              </a:ext>
            </a:extLst>
          </p:cNvPr>
          <p:cNvSpPr>
            <a:spLocks noGrp="1"/>
          </p:cNvSpPr>
          <p:nvPr>
            <p:ph type="pic" sz="quarter" idx="15"/>
          </p:nvPr>
        </p:nvSpPr>
        <p:spPr>
          <a:xfrm>
            <a:off x="0" y="22860"/>
            <a:ext cx="5890138" cy="3123297"/>
          </a:xfrm>
        </p:spPr>
        <p:txBody>
          <a:bodyPr>
            <a:normAutofit fontScale="92500"/>
          </a:bodyPr>
          <a:lstStyle/>
          <a:p>
            <a:pPr marL="0" indent="0">
              <a:buNone/>
            </a:pPr>
            <a:r>
              <a:rPr lang="en-US" sz="3200" noProof="0" dirty="0"/>
              <a:t>Post-fire Site Assessment Template</a:t>
            </a:r>
          </a:p>
          <a:p>
            <a:pPr marL="285750" indent="-285750">
              <a:buFont typeface="Arial" panose="020F0502020204030204" pitchFamily="34" charset="0"/>
              <a:buChar char="•"/>
            </a:pPr>
            <a:r>
              <a:rPr lang="en-US" sz="2400" noProof="0" dirty="0">
                <a:solidFill>
                  <a:schemeClr val="tx1">
                    <a:lumMod val="75000"/>
                    <a:lumOff val="25000"/>
                  </a:schemeClr>
                </a:solidFill>
              </a:rPr>
              <a:t>Make starting post-wildfire restoration easier</a:t>
            </a:r>
            <a:endParaRPr lang="en-US" sz="2400" noProof="0" dirty="0">
              <a:solidFill>
                <a:schemeClr val="tx1">
                  <a:lumMod val="75000"/>
                  <a:lumOff val="25000"/>
                </a:schemeClr>
              </a:solidFill>
              <a:ea typeface="Calibri"/>
              <a:cs typeface="Calibri"/>
            </a:endParaRPr>
          </a:p>
          <a:p>
            <a:pPr marL="285750" indent="-285750">
              <a:buFont typeface="Arial" panose="020F0502020204030204" pitchFamily="34" charset="0"/>
              <a:buChar char="•"/>
            </a:pPr>
            <a:r>
              <a:rPr lang="en-US" sz="2400" noProof="0" dirty="0">
                <a:solidFill>
                  <a:schemeClr val="tx1">
                    <a:lumMod val="75000"/>
                    <a:lumOff val="25000"/>
                  </a:schemeClr>
                </a:solidFill>
                <a:ea typeface="Calibri"/>
                <a:cs typeface="Calibri"/>
              </a:rPr>
              <a:t>Identify and prioritize</a:t>
            </a:r>
          </a:p>
          <a:p>
            <a:pPr marL="285750" indent="-285750">
              <a:buFont typeface="Arial" panose="020F0502020204030204" pitchFamily="34" charset="0"/>
              <a:buChar char="•"/>
            </a:pPr>
            <a:r>
              <a:rPr lang="en-US" sz="2400" noProof="0" dirty="0">
                <a:solidFill>
                  <a:schemeClr val="tx1">
                    <a:lumMod val="75000"/>
                    <a:lumOff val="25000"/>
                  </a:schemeClr>
                </a:solidFill>
                <a:ea typeface="Calibri"/>
                <a:cs typeface="Calibri"/>
              </a:rPr>
              <a:t>Increase knowledge of resources by landowners</a:t>
            </a:r>
          </a:p>
          <a:p>
            <a:pPr marL="285750" indent="-285750">
              <a:buFont typeface="Arial" panose="020F0502020204030204" pitchFamily="34" charset="0"/>
              <a:buChar char="•"/>
            </a:pPr>
            <a:r>
              <a:rPr lang="en-US" sz="2400" noProof="0" dirty="0">
                <a:solidFill>
                  <a:schemeClr val="tx1">
                    <a:lumMod val="75000"/>
                    <a:lumOff val="25000"/>
                  </a:schemeClr>
                </a:solidFill>
                <a:ea typeface="Calibri"/>
                <a:cs typeface="Calibri"/>
              </a:rPr>
              <a:t>Start conversation about next steps</a:t>
            </a:r>
          </a:p>
          <a:p>
            <a:pPr marL="0" indent="0">
              <a:buNone/>
            </a:pPr>
            <a:endParaRPr lang="en-US" noProof="0" dirty="0"/>
          </a:p>
        </p:txBody>
      </p:sp>
      <p:pic>
        <p:nvPicPr>
          <p:cNvPr id="10" name="Picture 9" descr="A sticker of a state with a person and leaves&#10;&#10;AI-generated content may be incorrect.">
            <a:extLst>
              <a:ext uri="{FF2B5EF4-FFF2-40B4-BE49-F238E27FC236}">
                <a16:creationId xmlns:a16="http://schemas.microsoft.com/office/drawing/2014/main" id="{1594316C-E359-B3C6-E5F0-63CAE09D07F9}"/>
              </a:ext>
            </a:extLst>
          </p:cNvPr>
          <p:cNvPicPr>
            <a:picLocks noChangeAspect="1"/>
          </p:cNvPicPr>
          <p:nvPr/>
        </p:nvPicPr>
        <p:blipFill>
          <a:blip r:embed="rId3"/>
          <a:stretch>
            <a:fillRect/>
          </a:stretch>
        </p:blipFill>
        <p:spPr>
          <a:xfrm>
            <a:off x="4833411" y="2021575"/>
            <a:ext cx="2525178" cy="2525178"/>
          </a:xfrm>
          <a:prstGeom prst="rect">
            <a:avLst/>
          </a:prstGeom>
        </p:spPr>
      </p:pic>
      <p:pic>
        <p:nvPicPr>
          <p:cNvPr id="2" name="Picture 1" descr="A close up of a form&#10;&#10;AI-generated content may be incorrect.">
            <a:extLst>
              <a:ext uri="{FF2B5EF4-FFF2-40B4-BE49-F238E27FC236}">
                <a16:creationId xmlns:a16="http://schemas.microsoft.com/office/drawing/2014/main" id="{102AFD92-2470-0F11-04D4-5192E6B3C39A}"/>
              </a:ext>
            </a:extLst>
          </p:cNvPr>
          <p:cNvPicPr>
            <a:picLocks noChangeAspect="1"/>
          </p:cNvPicPr>
          <p:nvPr/>
        </p:nvPicPr>
        <p:blipFill>
          <a:blip r:embed="rId4"/>
          <a:stretch>
            <a:fillRect/>
          </a:stretch>
        </p:blipFill>
        <p:spPr>
          <a:xfrm>
            <a:off x="7358589" y="696829"/>
            <a:ext cx="4305584" cy="5464342"/>
          </a:xfrm>
          <a:prstGeom prst="rect">
            <a:avLst/>
          </a:prstGeom>
          <a:ln w="28575">
            <a:solidFill>
              <a:schemeClr val="tx1"/>
            </a:solidFill>
            <a:prstDash val="solid"/>
            <a:extLst>
              <a:ext uri="{C807C97D-BFC1-408E-A445-0C87EB9F89A2}">
                <ask:lineSketchStyleProps xmlns:ask="http://schemas.microsoft.com/office/drawing/2018/sketchyshapes" sd="3499211612">
                  <a:custGeom>
                    <a:avLst/>
                    <a:gdLst>
                      <a:gd name="connsiteX0" fmla="*/ 0 w 4305584"/>
                      <a:gd name="connsiteY0" fmla="*/ 0 h 5464342"/>
                      <a:gd name="connsiteX1" fmla="*/ 4305584 w 4305584"/>
                      <a:gd name="connsiteY1" fmla="*/ 0 h 5464342"/>
                      <a:gd name="connsiteX2" fmla="*/ 4305584 w 4305584"/>
                      <a:gd name="connsiteY2" fmla="*/ 5464342 h 5464342"/>
                      <a:gd name="connsiteX3" fmla="*/ 0 w 4305584"/>
                      <a:gd name="connsiteY3" fmla="*/ 5464342 h 5464342"/>
                      <a:gd name="connsiteX4" fmla="*/ 0 w 4305584"/>
                      <a:gd name="connsiteY4" fmla="*/ 0 h 546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584" h="5464342" fill="none" extrusionOk="0">
                        <a:moveTo>
                          <a:pt x="0" y="0"/>
                        </a:moveTo>
                        <a:cubicBezTo>
                          <a:pt x="1606436" y="-149972"/>
                          <a:pt x="2971912" y="85198"/>
                          <a:pt x="4305584" y="0"/>
                        </a:cubicBezTo>
                        <a:cubicBezTo>
                          <a:pt x="4474995" y="1118919"/>
                          <a:pt x="4391138" y="3017277"/>
                          <a:pt x="4305584" y="5464342"/>
                        </a:cubicBezTo>
                        <a:cubicBezTo>
                          <a:pt x="2248911" y="5555718"/>
                          <a:pt x="1828814" y="5458285"/>
                          <a:pt x="0" y="5464342"/>
                        </a:cubicBezTo>
                        <a:cubicBezTo>
                          <a:pt x="-92943" y="3944267"/>
                          <a:pt x="-168235" y="884896"/>
                          <a:pt x="0" y="0"/>
                        </a:cubicBezTo>
                        <a:close/>
                      </a:path>
                      <a:path w="4305584" h="5464342" stroke="0" extrusionOk="0">
                        <a:moveTo>
                          <a:pt x="0" y="0"/>
                        </a:moveTo>
                        <a:cubicBezTo>
                          <a:pt x="1798650" y="-113254"/>
                          <a:pt x="3176765" y="102601"/>
                          <a:pt x="4305584" y="0"/>
                        </a:cubicBezTo>
                        <a:cubicBezTo>
                          <a:pt x="4252759" y="630874"/>
                          <a:pt x="4428758" y="4021232"/>
                          <a:pt x="4305584" y="5464342"/>
                        </a:cubicBezTo>
                        <a:cubicBezTo>
                          <a:pt x="2670165" y="5520152"/>
                          <a:pt x="613613" y="5633300"/>
                          <a:pt x="0" y="5464342"/>
                        </a:cubicBezTo>
                        <a:cubicBezTo>
                          <a:pt x="-144930" y="3272905"/>
                          <a:pt x="-18259" y="2465769"/>
                          <a:pt x="0" y="0"/>
                        </a:cubicBezTo>
                        <a:close/>
                      </a:path>
                    </a:pathLst>
                  </a:custGeom>
                  <ask:type>
                    <ask:lineSketchNone/>
                  </ask:type>
                </ask:lineSketchStyleProps>
              </a:ext>
            </a:extLst>
          </a:ln>
        </p:spPr>
      </p:pic>
      <p:graphicFrame>
        <p:nvGraphicFramePr>
          <p:cNvPr id="3" name="Content Placeholder 2">
            <a:extLst>
              <a:ext uri="{FF2B5EF4-FFF2-40B4-BE49-F238E27FC236}">
                <a16:creationId xmlns:a16="http://schemas.microsoft.com/office/drawing/2014/main" id="{75D694CA-6061-A9DF-83F8-AC5AD77C3CA9}"/>
              </a:ext>
            </a:extLst>
          </p:cNvPr>
          <p:cNvGraphicFramePr>
            <a:graphicFrameLocks/>
          </p:cNvGraphicFramePr>
          <p:nvPr>
            <p:extLst>
              <p:ext uri="{D42A27DB-BD31-4B8C-83A1-F6EECF244321}">
                <p14:modId xmlns:p14="http://schemas.microsoft.com/office/powerpoint/2010/main" val="2147727901"/>
              </p:ext>
            </p:extLst>
          </p:nvPr>
        </p:nvGraphicFramePr>
        <p:xfrm>
          <a:off x="990174" y="3886200"/>
          <a:ext cx="3637375" cy="28841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7734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1762-FDDA-2761-B047-77BE2EC7E7A6}"/>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006D1F9-F74F-454E-8357-40C14824D841}"/>
              </a:ext>
            </a:extLst>
          </p:cNvPr>
          <p:cNvSpPr>
            <a:spLocks noGrp="1"/>
          </p:cNvSpPr>
          <p:nvPr>
            <p:ph type="pic" sz="quarter" idx="13"/>
          </p:nvPr>
        </p:nvSpPr>
        <p:spPr/>
        <p:txBody>
          <a:bodyPr/>
          <a:lstStyle/>
          <a:p>
            <a:pPr marL="0" indent="0">
              <a:buNone/>
            </a:pPr>
            <a:endParaRPr lang="en-US" noProof="0" dirty="0">
              <a:hlinkClick r:id="rId2"/>
            </a:endParaRPr>
          </a:p>
          <a:p>
            <a:pPr marL="0" indent="0">
              <a:buNone/>
            </a:pPr>
            <a:endParaRPr lang="en-US" noProof="0" dirty="0">
              <a:hlinkClick r:id="rId2"/>
            </a:endParaRPr>
          </a:p>
          <a:p>
            <a:pPr marL="0" indent="0">
              <a:buNone/>
            </a:pPr>
            <a:r>
              <a:rPr lang="en-US" noProof="0" dirty="0"/>
              <a:t>Newly Published! </a:t>
            </a:r>
            <a:r>
              <a:rPr lang="en-US" b="1" noProof="0" dirty="0"/>
              <a:t>EM 9605 </a:t>
            </a:r>
          </a:p>
          <a:p>
            <a:pPr marL="0" indent="0">
              <a:buNone/>
            </a:pPr>
            <a:endParaRPr lang="en-US" b="1" dirty="0"/>
          </a:p>
          <a:p>
            <a:pPr marL="0" indent="0">
              <a:buNone/>
            </a:pPr>
            <a:r>
              <a:rPr lang="en-US" b="1" noProof="0" dirty="0"/>
              <a:t>Digital product in the works</a:t>
            </a:r>
            <a:endParaRPr lang="en-US" noProof="0" dirty="0">
              <a:hlinkClick r:id="rId2"/>
            </a:endParaRPr>
          </a:p>
          <a:p>
            <a:pPr marL="0" indent="0">
              <a:buNone/>
            </a:pPr>
            <a:endParaRPr lang="en-US" noProof="0" dirty="0">
              <a:hlinkClick r:id="rId2"/>
            </a:endParaRPr>
          </a:p>
          <a:p>
            <a:pPr marL="0" indent="0">
              <a:buNone/>
            </a:pPr>
            <a:endParaRPr lang="en-US" noProof="0" dirty="0">
              <a:hlinkClick r:id="rId2"/>
            </a:endParaRPr>
          </a:p>
          <a:p>
            <a:pPr marL="0" indent="0">
              <a:buNone/>
            </a:pPr>
            <a:endParaRPr lang="en-US" noProof="0" dirty="0">
              <a:hlinkClick r:id="rId2"/>
            </a:endParaRPr>
          </a:p>
          <a:p>
            <a:pPr marL="0" indent="0">
              <a:buNone/>
            </a:pPr>
            <a:endParaRPr lang="en-US" noProof="0" dirty="0">
              <a:hlinkClick r:id="rId2"/>
            </a:endParaRPr>
          </a:p>
          <a:p>
            <a:pPr marL="0" indent="0">
              <a:buNone/>
            </a:pPr>
            <a:r>
              <a:rPr lang="en-US" noProof="0" dirty="0">
                <a:hlinkClick r:id="rId2"/>
              </a:rPr>
              <a:t>https://extension.oregonstate.edu/catalog/em-9605-postfire-follow-using-leaf-assessment-template</a:t>
            </a:r>
            <a:r>
              <a:rPr lang="en-US" noProof="0" dirty="0"/>
              <a:t> </a:t>
            </a:r>
          </a:p>
        </p:txBody>
      </p:sp>
      <p:pic>
        <p:nvPicPr>
          <p:cNvPr id="8" name="Picture 7" descr="A sticker of a state with a person and leaves&#10;&#10;AI-generated content may be incorrect.">
            <a:extLst>
              <a:ext uri="{FF2B5EF4-FFF2-40B4-BE49-F238E27FC236}">
                <a16:creationId xmlns:a16="http://schemas.microsoft.com/office/drawing/2014/main" id="{45B2F18F-B13B-5B98-47A8-427FF729D264}"/>
              </a:ext>
            </a:extLst>
          </p:cNvPr>
          <p:cNvPicPr>
            <a:picLocks noChangeAspect="1"/>
          </p:cNvPicPr>
          <p:nvPr/>
        </p:nvPicPr>
        <p:blipFill>
          <a:blip r:embed="rId3"/>
          <a:stretch>
            <a:fillRect/>
          </a:stretch>
        </p:blipFill>
        <p:spPr>
          <a:xfrm>
            <a:off x="4833411" y="2014009"/>
            <a:ext cx="2525178" cy="2525178"/>
          </a:xfrm>
          <a:prstGeom prst="rect">
            <a:avLst/>
          </a:prstGeom>
        </p:spPr>
      </p:pic>
      <p:graphicFrame>
        <p:nvGraphicFramePr>
          <p:cNvPr id="2" name="Content Placeholder 6">
            <a:extLst>
              <a:ext uri="{FF2B5EF4-FFF2-40B4-BE49-F238E27FC236}">
                <a16:creationId xmlns:a16="http://schemas.microsoft.com/office/drawing/2014/main" id="{9F3B81A2-AD4E-12E0-61D1-1E8FC9FE8BCD}"/>
              </a:ext>
            </a:extLst>
          </p:cNvPr>
          <p:cNvGraphicFramePr>
            <a:graphicFrameLocks noGrp="1"/>
          </p:cNvGraphicFramePr>
          <p:nvPr>
            <p:ph type="pic" sz="quarter" idx="14"/>
            <p:extLst>
              <p:ext uri="{D42A27DB-BD31-4B8C-83A1-F6EECF244321}">
                <p14:modId xmlns:p14="http://schemas.microsoft.com/office/powerpoint/2010/main" val="1973439746"/>
              </p:ext>
            </p:extLst>
          </p:nvPr>
        </p:nvGraphicFramePr>
        <p:xfrm>
          <a:off x="0" y="0"/>
          <a:ext cx="58039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0420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D7F0C-25EF-3734-DD68-D6A4766E641C}"/>
            </a:ext>
          </a:extLst>
        </p:cNvPr>
        <p:cNvGrpSpPr/>
        <p:nvPr/>
      </p:nvGrpSpPr>
      <p:grpSpPr>
        <a:xfrm>
          <a:off x="0" y="0"/>
          <a:ext cx="0" cy="0"/>
          <a:chOff x="0" y="0"/>
          <a:chExt cx="0" cy="0"/>
        </a:xfrm>
      </p:grpSpPr>
      <p:pic>
        <p:nvPicPr>
          <p:cNvPr id="8" name="Picture 7" descr="A sticker of a state with a person and leaves&#10;&#10;AI-generated content may be incorrect.">
            <a:extLst>
              <a:ext uri="{FF2B5EF4-FFF2-40B4-BE49-F238E27FC236}">
                <a16:creationId xmlns:a16="http://schemas.microsoft.com/office/drawing/2014/main" id="{CF03C133-E425-F9E5-C6C3-2824E9880441}"/>
              </a:ext>
            </a:extLst>
          </p:cNvPr>
          <p:cNvPicPr>
            <a:picLocks noChangeAspect="1"/>
          </p:cNvPicPr>
          <p:nvPr/>
        </p:nvPicPr>
        <p:blipFill>
          <a:blip r:embed="rId2"/>
          <a:stretch>
            <a:fillRect/>
          </a:stretch>
        </p:blipFill>
        <p:spPr>
          <a:xfrm>
            <a:off x="4833411" y="2014009"/>
            <a:ext cx="2525178" cy="2525178"/>
          </a:xfrm>
          <a:prstGeom prst="rect">
            <a:avLst/>
          </a:prstGeom>
        </p:spPr>
      </p:pic>
      <p:sp>
        <p:nvSpPr>
          <p:cNvPr id="2" name="Picture Placeholder 12">
            <a:extLst>
              <a:ext uri="{FF2B5EF4-FFF2-40B4-BE49-F238E27FC236}">
                <a16:creationId xmlns:a16="http://schemas.microsoft.com/office/drawing/2014/main" id="{11DE011D-42FF-4CD6-5522-FEEA78357755}"/>
              </a:ext>
            </a:extLst>
          </p:cNvPr>
          <p:cNvSpPr>
            <a:spLocks noGrp="1"/>
          </p:cNvSpPr>
          <p:nvPr>
            <p:ph type="pic" sz="quarter" idx="13"/>
          </p:nvPr>
        </p:nvSpPr>
        <p:spPr>
          <a:xfrm>
            <a:off x="4997" y="0"/>
            <a:ext cx="5777552" cy="6858000"/>
          </a:xfrm>
        </p:spPr>
        <p:txBody>
          <a:bodyPr>
            <a:normAutofit/>
          </a:bodyPr>
          <a:lstStyle/>
          <a:p>
            <a:pPr marL="0" indent="0" algn="ctr">
              <a:buNone/>
            </a:pPr>
            <a:endParaRPr lang="en-US" sz="5400" b="1" dirty="0"/>
          </a:p>
          <a:p>
            <a:pPr marL="0" indent="0" algn="ctr">
              <a:buNone/>
            </a:pPr>
            <a:endParaRPr lang="en-US" sz="5400" b="1" dirty="0"/>
          </a:p>
          <a:p>
            <a:pPr marL="0" indent="0" algn="ctr">
              <a:buNone/>
            </a:pPr>
            <a:endParaRPr lang="en-US" sz="5400" b="1" dirty="0"/>
          </a:p>
          <a:p>
            <a:pPr marL="0" indent="0" algn="ctr">
              <a:buNone/>
            </a:pPr>
            <a:r>
              <a:rPr lang="en-US" sz="5400" b="1" dirty="0"/>
              <a:t>Discussion Question</a:t>
            </a:r>
            <a:endParaRPr lang="en-US" sz="5400" b="1" noProof="0" dirty="0"/>
          </a:p>
        </p:txBody>
      </p:sp>
      <p:sp>
        <p:nvSpPr>
          <p:cNvPr id="3" name="Picture Placeholder 12">
            <a:extLst>
              <a:ext uri="{FF2B5EF4-FFF2-40B4-BE49-F238E27FC236}">
                <a16:creationId xmlns:a16="http://schemas.microsoft.com/office/drawing/2014/main" id="{ACB72F44-3F2C-95B7-9B6B-3DD32B2C4AFC}"/>
              </a:ext>
            </a:extLst>
          </p:cNvPr>
          <p:cNvSpPr txBox="1">
            <a:spLocks/>
          </p:cNvSpPr>
          <p:nvPr/>
        </p:nvSpPr>
        <p:spPr>
          <a:xfrm>
            <a:off x="7358588" y="0"/>
            <a:ext cx="4859191"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r>
              <a:rPr lang="en-US" dirty="0"/>
              <a:t>Would you find the LEAF Site Assessment Template to be a useful tool in initial post-wildfire conversations with your forest landowners?</a:t>
            </a:r>
          </a:p>
        </p:txBody>
      </p:sp>
    </p:spTree>
    <p:extLst>
      <p:ext uri="{BB962C8B-B14F-4D97-AF65-F5344CB8AC3E}">
        <p14:creationId xmlns:p14="http://schemas.microsoft.com/office/powerpoint/2010/main" val="294888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8560-1FF1-4260-3137-F8678FD0150D}"/>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B4E2BFA-63AC-EDE8-0053-53AB0E9EF768}"/>
              </a:ext>
            </a:extLst>
          </p:cNvPr>
          <p:cNvPicPr>
            <a:picLocks noGrp="1" noChangeAspect="1"/>
          </p:cNvPicPr>
          <p:nvPr>
            <p:ph type="pic" sz="quarter" idx="14"/>
          </p:nvPr>
        </p:nvPicPr>
        <p:blipFill>
          <a:blip r:embed="rId3"/>
          <a:srcRect l="18264" r="18264"/>
          <a:stretch/>
        </p:blipFill>
        <p:spPr/>
      </p:pic>
      <p:pic>
        <p:nvPicPr>
          <p:cNvPr id="7" name="Picture Placeholder 6" descr="A field with a fence in it&#10;&#10;AI-generated content may be incorrect.">
            <a:extLst>
              <a:ext uri="{FF2B5EF4-FFF2-40B4-BE49-F238E27FC236}">
                <a16:creationId xmlns:a16="http://schemas.microsoft.com/office/drawing/2014/main" id="{4E12012C-6E8B-66B7-E741-D2D453EC5313}"/>
              </a:ext>
            </a:extLst>
          </p:cNvPr>
          <p:cNvPicPr>
            <a:picLocks noGrp="1" noChangeAspect="1"/>
          </p:cNvPicPr>
          <p:nvPr>
            <p:ph type="pic" sz="quarter" idx="13"/>
          </p:nvPr>
        </p:nvPicPr>
        <p:blipFill>
          <a:blip r:embed="rId4"/>
          <a:srcRect t="5502" b="5502"/>
          <a:stretch>
            <a:fillRect/>
          </a:stretch>
        </p:blipFill>
        <p:spPr/>
      </p:pic>
      <p:pic>
        <p:nvPicPr>
          <p:cNvPr id="8" name="Picture 7" descr="A sticker of a state with a person and leaves&#10;&#10;AI-generated content may be incorrect.">
            <a:extLst>
              <a:ext uri="{FF2B5EF4-FFF2-40B4-BE49-F238E27FC236}">
                <a16:creationId xmlns:a16="http://schemas.microsoft.com/office/drawing/2014/main" id="{7A048271-5B8B-83AC-AAC7-AE3F5B093811}"/>
              </a:ext>
            </a:extLst>
          </p:cNvPr>
          <p:cNvPicPr>
            <a:picLocks noChangeAspect="1"/>
          </p:cNvPicPr>
          <p:nvPr/>
        </p:nvPicPr>
        <p:blipFill>
          <a:blip r:embed="rId5"/>
          <a:stretch>
            <a:fillRect/>
          </a:stretch>
        </p:blipFill>
        <p:spPr>
          <a:xfrm>
            <a:off x="4833411" y="2014009"/>
            <a:ext cx="2525178" cy="2525178"/>
          </a:xfrm>
          <a:prstGeom prst="rect">
            <a:avLst/>
          </a:prstGeom>
        </p:spPr>
      </p:pic>
      <p:sp>
        <p:nvSpPr>
          <p:cNvPr id="10" name="Title 1">
            <a:extLst>
              <a:ext uri="{FF2B5EF4-FFF2-40B4-BE49-F238E27FC236}">
                <a16:creationId xmlns:a16="http://schemas.microsoft.com/office/drawing/2014/main" id="{D3ECE514-C719-6579-C897-9F6E8F0C988E}"/>
              </a:ext>
            </a:extLst>
          </p:cNvPr>
          <p:cNvSpPr txBox="1">
            <a:spLocks/>
          </p:cNvSpPr>
          <p:nvPr/>
        </p:nvSpPr>
        <p:spPr>
          <a:xfrm>
            <a:off x="907213" y="6188787"/>
            <a:ext cx="12191716" cy="728817"/>
          </a:xfrm>
          <a:prstGeom prst="rect">
            <a:avLst/>
          </a:prstGeom>
        </p:spPr>
        <p:txBody>
          <a:bodyPr vert="horz" wrap="square" lIns="0" tIns="0" rIns="0" bIns="0" rtlCol="0" anchor="t" anchorCtr="0">
            <a:normAutofit fontScale="75000" lnSpcReduction="20000"/>
          </a:bodyPr>
          <a:lstStyle>
            <a:lvl1pPr algn="l" defTabSz="914400" rtl="0" eaLnBrk="1" latinLnBrk="0" hangingPunct="1">
              <a:lnSpc>
                <a:spcPct val="90000"/>
              </a:lnSpc>
              <a:spcBef>
                <a:spcPct val="0"/>
              </a:spcBef>
              <a:buNone/>
              <a:defRPr sz="8000" kern="1200" cap="all" baseline="0">
                <a:solidFill>
                  <a:srgbClr val="DC4404"/>
                </a:solidFill>
                <a:latin typeface="Stratum2 Bold" charset="0"/>
                <a:ea typeface="+mj-ea"/>
                <a:cs typeface="+mj-cs"/>
              </a:defRPr>
            </a:lvl1pPr>
          </a:lstStyle>
          <a:p>
            <a:r>
              <a:rPr lang="en-US" cap="none" dirty="0">
                <a:solidFill>
                  <a:schemeClr val="bg1"/>
                </a:solidFill>
                <a:highlight>
                  <a:srgbClr val="013B5C"/>
                </a:highlight>
              </a:rPr>
              <a:t>From forests to rangelands</a:t>
            </a:r>
          </a:p>
        </p:txBody>
      </p:sp>
    </p:spTree>
    <p:extLst>
      <p:ext uri="{BB962C8B-B14F-4D97-AF65-F5344CB8AC3E}">
        <p14:creationId xmlns:p14="http://schemas.microsoft.com/office/powerpoint/2010/main" val="30075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OREGON STATE UNIVERSITY</a:t>
            </a:r>
            <a:endParaRPr lang="en-US" dirty="0"/>
          </a:p>
        </p:txBody>
      </p:sp>
      <p:sp>
        <p:nvSpPr>
          <p:cNvPr id="3" name="Slide Number Placeholder 2"/>
          <p:cNvSpPr>
            <a:spLocks noGrp="1"/>
          </p:cNvSpPr>
          <p:nvPr>
            <p:ph type="sldNum" sz="quarter" idx="12"/>
          </p:nvPr>
        </p:nvSpPr>
        <p:spPr/>
        <p:txBody>
          <a:bodyPr/>
          <a:lstStyle/>
          <a:p>
            <a:fld id="{AAB6004F-53F9-E74D-AC89-56EA63355CB3}" type="slidenum">
              <a:rPr lang="en-US" smtClean="0"/>
              <a:pPr/>
              <a:t>17</a:t>
            </a:fld>
            <a:endParaRPr lang="en-US" dirty="0"/>
          </a:p>
        </p:txBody>
      </p:sp>
      <p:pic>
        <p:nvPicPr>
          <p:cNvPr id="8194" name="Picture 2" descr="d4ff44e5-badb-4480-a8dc-c1e1570f9126@NAMP22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26509"/>
            <a:ext cx="12411785" cy="864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96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OREGON STATE UNIVERSITY</a:t>
            </a:r>
            <a:endParaRPr lang="en-US" dirty="0"/>
          </a:p>
        </p:txBody>
      </p:sp>
      <p:sp>
        <p:nvSpPr>
          <p:cNvPr id="3" name="Slide Number Placeholder 2"/>
          <p:cNvSpPr>
            <a:spLocks noGrp="1"/>
          </p:cNvSpPr>
          <p:nvPr>
            <p:ph type="sldNum" sz="quarter" idx="12"/>
          </p:nvPr>
        </p:nvSpPr>
        <p:spPr/>
        <p:txBody>
          <a:bodyPr/>
          <a:lstStyle/>
          <a:p>
            <a:fld id="{AAB6004F-53F9-E74D-AC89-56EA63355CB3}" type="slidenum">
              <a:rPr lang="en-US" smtClean="0"/>
              <a:pPr/>
              <a:t>18</a:t>
            </a:fld>
            <a:endParaRPr lang="en-US" dirty="0"/>
          </a:p>
        </p:txBody>
      </p:sp>
      <p:pic>
        <p:nvPicPr>
          <p:cNvPr id="11266" name="Picture 2" descr="d5bb1df4-a3fc-4d20-8343-71bffb478375@NAMP2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2340"/>
            <a:ext cx="12192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850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810F-03C5-28EF-12D8-6645CA7D745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6A9BD12-68AB-FD16-03C7-4482A185E60A}"/>
              </a:ext>
            </a:extLst>
          </p:cNvPr>
          <p:cNvSpPr txBox="1">
            <a:spLocks/>
          </p:cNvSpPr>
          <p:nvPr/>
        </p:nvSpPr>
        <p:spPr>
          <a:xfrm>
            <a:off x="1473200" y="60960"/>
            <a:ext cx="10729102" cy="1605280"/>
          </a:xfrm>
          <a:prstGeom prst="rect">
            <a:avLst/>
          </a:prstGeom>
        </p:spPr>
        <p:txBody>
          <a:bodyPr vert="horz" wrap="square" lIns="0" tIns="0" rIns="0" bIns="0" rtlCol="0" anchor="t" anchorCtr="0">
            <a:normAutofit fontScale="60000" lnSpcReduction="20000"/>
          </a:bodyPr>
          <a:lstStyle>
            <a:lvl1pPr algn="l" defTabSz="914400" rtl="0" eaLnBrk="1" latinLnBrk="0" hangingPunct="1">
              <a:lnSpc>
                <a:spcPct val="90000"/>
              </a:lnSpc>
              <a:spcBef>
                <a:spcPct val="0"/>
              </a:spcBef>
              <a:buNone/>
              <a:defRPr sz="8000" kern="1200" cap="all" baseline="0">
                <a:solidFill>
                  <a:srgbClr val="DC4404"/>
                </a:solidFill>
                <a:latin typeface="Stratum2 Bold" charset="0"/>
                <a:ea typeface="+mj-ea"/>
                <a:cs typeface="+mj-cs"/>
              </a:defRPr>
            </a:lvl1pPr>
          </a:lstStyle>
          <a:p>
            <a:r>
              <a:rPr lang="en-US" b="1" dirty="0">
                <a:solidFill>
                  <a:schemeClr val="bg1"/>
                </a:solidFill>
              </a:rPr>
              <a:t>Threat-Based Strategic Conservation to inform post-fire planning</a:t>
            </a:r>
          </a:p>
        </p:txBody>
      </p:sp>
      <p:pic>
        <p:nvPicPr>
          <p:cNvPr id="8" name="Picture 7">
            <a:extLst>
              <a:ext uri="{FF2B5EF4-FFF2-40B4-BE49-F238E27FC236}">
                <a16:creationId xmlns:a16="http://schemas.microsoft.com/office/drawing/2014/main" id="{B3B27F94-F31A-A649-CFCC-C1D84A7CDC0D}"/>
              </a:ext>
            </a:extLst>
          </p:cNvPr>
          <p:cNvPicPr>
            <a:picLocks noChangeAspect="1"/>
          </p:cNvPicPr>
          <p:nvPr/>
        </p:nvPicPr>
        <p:blipFill>
          <a:blip r:embed="rId3"/>
          <a:stretch>
            <a:fillRect/>
          </a:stretch>
        </p:blipFill>
        <p:spPr>
          <a:xfrm>
            <a:off x="1473200" y="1500991"/>
            <a:ext cx="10718800" cy="6029325"/>
          </a:xfrm>
          <a:prstGeom prst="rect">
            <a:avLst/>
          </a:prstGeom>
        </p:spPr>
      </p:pic>
    </p:spTree>
    <p:extLst>
      <p:ext uri="{BB962C8B-B14F-4D97-AF65-F5344CB8AC3E}">
        <p14:creationId xmlns:p14="http://schemas.microsoft.com/office/powerpoint/2010/main" val="393749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25EF-ECB6-724F-B506-6DDAAAADDFEE}"/>
              </a:ext>
            </a:extLst>
          </p:cNvPr>
          <p:cNvSpPr>
            <a:spLocks noGrp="1"/>
          </p:cNvSpPr>
          <p:nvPr>
            <p:ph type="title"/>
          </p:nvPr>
        </p:nvSpPr>
        <p:spPr/>
        <p:txBody>
          <a:bodyPr/>
          <a:lstStyle/>
          <a:p>
            <a:pPr algn="ctr"/>
            <a:r>
              <a:rPr lang="en-US" b="1" dirty="0">
                <a:solidFill>
                  <a:srgbClr val="DC4405"/>
                </a:solidFill>
              </a:rPr>
              <a:t>Navigating a path to wildfire recovery</a:t>
            </a:r>
            <a:br>
              <a:rPr lang="en-US" b="1" dirty="0">
                <a:solidFill>
                  <a:srgbClr val="DC4405"/>
                </a:solidFill>
              </a:rPr>
            </a:br>
            <a:r>
              <a:rPr lang="en-US" b="1" dirty="0">
                <a:solidFill>
                  <a:srgbClr val="DC4405"/>
                </a:solidFill>
              </a:rPr>
              <a:t>Agenda</a:t>
            </a:r>
          </a:p>
        </p:txBody>
      </p:sp>
      <p:sp>
        <p:nvSpPr>
          <p:cNvPr id="3" name="Content Placeholder 2">
            <a:extLst>
              <a:ext uri="{FF2B5EF4-FFF2-40B4-BE49-F238E27FC236}">
                <a16:creationId xmlns:a16="http://schemas.microsoft.com/office/drawing/2014/main" id="{3378BEA6-1FBD-9C1C-6046-B18281B7D02D}"/>
              </a:ext>
            </a:extLst>
          </p:cNvPr>
          <p:cNvSpPr>
            <a:spLocks noGrp="1"/>
          </p:cNvSpPr>
          <p:nvPr>
            <p:ph idx="1"/>
          </p:nvPr>
        </p:nvSpPr>
        <p:spPr/>
        <p:txBody>
          <a:bodyPr>
            <a:normAutofit/>
          </a:bodyPr>
          <a:lstStyle/>
          <a:p>
            <a:r>
              <a:rPr lang="en-US" sz="3200" dirty="0"/>
              <a:t>OSU Extension – Landowner Experience After Fire (LEAF) Study results </a:t>
            </a:r>
          </a:p>
          <a:p>
            <a:r>
              <a:rPr lang="en-US" sz="3200" dirty="0"/>
              <a:t>LEAF implications for SWCD and other local providers</a:t>
            </a:r>
          </a:p>
          <a:p>
            <a:r>
              <a:rPr lang="en-US" sz="3200" dirty="0"/>
              <a:t>Importance of preparing for post-fire recovery before the fire</a:t>
            </a:r>
          </a:p>
          <a:p>
            <a:pPr lvl="1"/>
            <a:r>
              <a:rPr lang="en-US" sz="3200" dirty="0"/>
              <a:t>For collaborators in landowner assistance</a:t>
            </a:r>
          </a:p>
          <a:p>
            <a:pPr lvl="1"/>
            <a:r>
              <a:rPr lang="en-US" sz="3200" dirty="0"/>
              <a:t>For Landowners</a:t>
            </a:r>
          </a:p>
          <a:p>
            <a:r>
              <a:rPr lang="en-US" sz="3200" dirty="0"/>
              <a:t>Q&amp;A</a:t>
            </a:r>
          </a:p>
          <a:p>
            <a:pPr marL="457200" lvl="1" indent="0">
              <a:buNone/>
            </a:pPr>
            <a:endParaRPr lang="en-US" sz="3200" dirty="0"/>
          </a:p>
          <a:p>
            <a:pPr marL="0" indent="0">
              <a:buNone/>
            </a:pPr>
            <a:endParaRPr lang="en-US" sz="32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4068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DE1B-EDEB-40CE-0EA8-8A1C88AE1529}"/>
              </a:ext>
            </a:extLst>
          </p:cNvPr>
          <p:cNvSpPr>
            <a:spLocks noGrp="1"/>
          </p:cNvSpPr>
          <p:nvPr>
            <p:ph type="title"/>
          </p:nvPr>
        </p:nvSpPr>
        <p:spPr>
          <a:xfrm>
            <a:off x="836679" y="723898"/>
            <a:ext cx="6002110" cy="1495425"/>
          </a:xfrm>
        </p:spPr>
        <p:txBody>
          <a:bodyPr>
            <a:normAutofit/>
          </a:bodyPr>
          <a:lstStyle/>
          <a:p>
            <a:r>
              <a:rPr lang="en-US" sz="3200" dirty="0">
                <a:latin typeface="+mn-lt"/>
              </a:rPr>
              <a:t>Threat-Based Strategic Conservation (TBSC) program. post-fire planning framework</a:t>
            </a:r>
          </a:p>
        </p:txBody>
      </p:sp>
      <p:sp>
        <p:nvSpPr>
          <p:cNvPr id="3" name="Content Placeholder 2">
            <a:extLst>
              <a:ext uri="{FF2B5EF4-FFF2-40B4-BE49-F238E27FC236}">
                <a16:creationId xmlns:a16="http://schemas.microsoft.com/office/drawing/2014/main" id="{3A157E48-A30B-CF3D-53F6-393CE7505535}"/>
              </a:ext>
            </a:extLst>
          </p:cNvPr>
          <p:cNvSpPr>
            <a:spLocks noGrp="1"/>
          </p:cNvSpPr>
          <p:nvPr>
            <p:ph idx="1"/>
          </p:nvPr>
        </p:nvSpPr>
        <p:spPr>
          <a:xfrm>
            <a:off x="836680" y="2405067"/>
            <a:ext cx="5804752" cy="3729034"/>
          </a:xfrm>
        </p:spPr>
        <p:txBody>
          <a:bodyPr>
            <a:normAutofit/>
          </a:bodyPr>
          <a:lstStyle/>
          <a:p>
            <a:pPr marL="0" indent="0">
              <a:buNone/>
            </a:pPr>
            <a:r>
              <a:rPr lang="en-US" dirty="0"/>
              <a:t>Uses 5 categories to </a:t>
            </a:r>
            <a:r>
              <a:rPr lang="en-US" b="1" i="1" dirty="0">
                <a:solidFill>
                  <a:schemeClr val="accent3"/>
                </a:solidFill>
              </a:rPr>
              <a:t>make the decision space smaller</a:t>
            </a:r>
          </a:p>
          <a:p>
            <a:r>
              <a:rPr lang="en-US" sz="2400" dirty="0"/>
              <a:t>Anchor</a:t>
            </a:r>
          </a:p>
          <a:p>
            <a:r>
              <a:rPr lang="en-US" sz="2400" dirty="0"/>
              <a:t>Maintain</a:t>
            </a:r>
          </a:p>
          <a:p>
            <a:r>
              <a:rPr lang="en-US" sz="2400" dirty="0"/>
              <a:t>Improve</a:t>
            </a:r>
          </a:p>
          <a:p>
            <a:r>
              <a:rPr lang="en-US" sz="2400" dirty="0"/>
              <a:t>Contain</a:t>
            </a:r>
          </a:p>
          <a:p>
            <a:r>
              <a:rPr lang="en-US" sz="2400" dirty="0"/>
              <a:t>Monitor </a:t>
            </a:r>
          </a:p>
        </p:txBody>
      </p:sp>
      <p:pic>
        <p:nvPicPr>
          <p:cNvPr id="7" name="Picture 6">
            <a:extLst>
              <a:ext uri="{FF2B5EF4-FFF2-40B4-BE49-F238E27FC236}">
                <a16:creationId xmlns:a16="http://schemas.microsoft.com/office/drawing/2014/main" id="{30C124F0-0719-FCDE-3851-9744EAEB35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1991" y="0"/>
            <a:ext cx="5300010" cy="6858000"/>
          </a:xfrm>
          <a:prstGeom prst="rect">
            <a:avLst/>
          </a:prstGeom>
        </p:spPr>
      </p:pic>
      <p:sp>
        <p:nvSpPr>
          <p:cNvPr id="8" name="Right Brace 7">
            <a:extLst>
              <a:ext uri="{FF2B5EF4-FFF2-40B4-BE49-F238E27FC236}">
                <a16:creationId xmlns:a16="http://schemas.microsoft.com/office/drawing/2014/main" id="{0493CD72-7DF6-1A06-ADB5-D2A2A178049A}"/>
              </a:ext>
            </a:extLst>
          </p:cNvPr>
          <p:cNvSpPr/>
          <p:nvPr/>
        </p:nvSpPr>
        <p:spPr>
          <a:xfrm>
            <a:off x="2935705" y="3344779"/>
            <a:ext cx="360948" cy="2117558"/>
          </a:xfrm>
          <a:prstGeom prst="rightBrace">
            <a:avLst/>
          </a:prstGeom>
          <a:ln w="57150">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FD105D1-D0FE-C0CF-2DFE-7436C3F5F378}"/>
              </a:ext>
            </a:extLst>
          </p:cNvPr>
          <p:cNvSpPr txBox="1"/>
          <p:nvPr/>
        </p:nvSpPr>
        <p:spPr>
          <a:xfrm>
            <a:off x="3296653" y="4058450"/>
            <a:ext cx="2827421" cy="707886"/>
          </a:xfrm>
          <a:prstGeom prst="rect">
            <a:avLst/>
          </a:prstGeom>
          <a:noFill/>
        </p:spPr>
        <p:txBody>
          <a:bodyPr wrap="square" rtlCol="0">
            <a:spAutoFit/>
          </a:bodyPr>
          <a:lstStyle/>
          <a:p>
            <a:r>
              <a:rPr lang="en-US" sz="2000" dirty="0"/>
              <a:t>The “Why” behind a spatial strategy</a:t>
            </a:r>
          </a:p>
        </p:txBody>
      </p:sp>
      <p:sp>
        <p:nvSpPr>
          <p:cNvPr id="5" name="TextBox 4">
            <a:extLst>
              <a:ext uri="{FF2B5EF4-FFF2-40B4-BE49-F238E27FC236}">
                <a16:creationId xmlns:a16="http://schemas.microsoft.com/office/drawing/2014/main" id="{50E93906-C986-B9BF-9839-9365ECB64C3B}"/>
              </a:ext>
            </a:extLst>
          </p:cNvPr>
          <p:cNvSpPr txBox="1"/>
          <p:nvPr/>
        </p:nvSpPr>
        <p:spPr>
          <a:xfrm>
            <a:off x="1397833" y="5991342"/>
            <a:ext cx="6093500" cy="369332"/>
          </a:xfrm>
          <a:prstGeom prst="rect">
            <a:avLst/>
          </a:prstGeom>
          <a:noFill/>
        </p:spPr>
        <p:txBody>
          <a:bodyPr wrap="square">
            <a:spAutoFit/>
          </a:bodyPr>
          <a:lstStyle/>
          <a:p>
            <a:r>
              <a:rPr lang="es-US" dirty="0">
                <a:hlinkClick r:id="rId4"/>
              </a:rPr>
              <a:t>https://rangelands.app/</a:t>
            </a:r>
            <a:r>
              <a:rPr lang="es-US" dirty="0"/>
              <a:t> </a:t>
            </a:r>
          </a:p>
        </p:txBody>
      </p:sp>
    </p:spTree>
    <p:extLst>
      <p:ext uri="{BB962C8B-B14F-4D97-AF65-F5344CB8AC3E}">
        <p14:creationId xmlns:p14="http://schemas.microsoft.com/office/powerpoint/2010/main" val="939146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4304-FB75-17EF-51DE-A57964D9B9B9}"/>
            </a:ext>
          </a:extLst>
        </p:cNvPr>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65187C3-B56C-15E6-5DE3-D1FF1D2E5290}"/>
              </a:ext>
            </a:extLst>
          </p:cNvPr>
          <p:cNvSpPr/>
          <p:nvPr/>
        </p:nvSpPr>
        <p:spPr>
          <a:xfrm>
            <a:off x="901588" y="2552710"/>
            <a:ext cx="1387521" cy="1285855"/>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0F2485CB-C302-DADB-0F3F-40BBE4435760}"/>
              </a:ext>
            </a:extLst>
          </p:cNvPr>
          <p:cNvSpPr/>
          <p:nvPr/>
        </p:nvSpPr>
        <p:spPr>
          <a:xfrm>
            <a:off x="3953954" y="2552708"/>
            <a:ext cx="1387521" cy="1285855"/>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61772B31-537B-8C23-83E6-3A227B00C63E}"/>
              </a:ext>
            </a:extLst>
          </p:cNvPr>
          <p:cNvSpPr/>
          <p:nvPr/>
        </p:nvSpPr>
        <p:spPr>
          <a:xfrm>
            <a:off x="6987907" y="2552708"/>
            <a:ext cx="1387521" cy="1285855"/>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BB6D3668-4156-1A6B-C637-64E12BD1C759}"/>
              </a:ext>
            </a:extLst>
          </p:cNvPr>
          <p:cNvSpPr/>
          <p:nvPr/>
        </p:nvSpPr>
        <p:spPr>
          <a:xfrm>
            <a:off x="10030038" y="2552708"/>
            <a:ext cx="1387521" cy="1285855"/>
          </a:xfrm>
          <a:prstGeom prst="roundRect">
            <a:avLst/>
          </a:prstGeom>
          <a:solidFill>
            <a:srgbClr val="DC44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AC211BA8-71FA-428C-CA67-907AF831F1BA}"/>
              </a:ext>
            </a:extLst>
          </p:cNvPr>
          <p:cNvSpPr>
            <a:spLocks noGrp="1"/>
          </p:cNvSpPr>
          <p:nvPr>
            <p:ph type="body" sz="quarter" idx="18"/>
          </p:nvPr>
        </p:nvSpPr>
        <p:spPr/>
        <p:txBody>
          <a:bodyPr/>
          <a:lstStyle/>
          <a:p>
            <a:endParaRPr lang="en-US" dirty="0"/>
          </a:p>
        </p:txBody>
      </p:sp>
      <p:sp>
        <p:nvSpPr>
          <p:cNvPr id="8" name="Text Placeholder 7">
            <a:extLst>
              <a:ext uri="{FF2B5EF4-FFF2-40B4-BE49-F238E27FC236}">
                <a16:creationId xmlns:a16="http://schemas.microsoft.com/office/drawing/2014/main" id="{758BF9B6-888B-2BAC-AD8F-5E2B3AC870EA}"/>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8E093914-14E4-6E05-A326-E62C827E52CB}"/>
              </a:ext>
            </a:extLst>
          </p:cNvPr>
          <p:cNvSpPr>
            <a:spLocks noGrp="1"/>
          </p:cNvSpPr>
          <p:nvPr>
            <p:ph type="body" sz="quarter" idx="20"/>
          </p:nvPr>
        </p:nvSpPr>
        <p:spPr/>
        <p:txBody>
          <a:bodyPr/>
          <a:lstStyle/>
          <a:p>
            <a:endParaRPr lang="en-US" dirty="0"/>
          </a:p>
        </p:txBody>
      </p:sp>
      <p:sp>
        <p:nvSpPr>
          <p:cNvPr id="10" name="Text Placeholder 9">
            <a:extLst>
              <a:ext uri="{FF2B5EF4-FFF2-40B4-BE49-F238E27FC236}">
                <a16:creationId xmlns:a16="http://schemas.microsoft.com/office/drawing/2014/main" id="{DA95366A-C82A-69E7-D8A9-8CE983FD1644}"/>
              </a:ext>
            </a:extLst>
          </p:cNvPr>
          <p:cNvSpPr>
            <a:spLocks noGrp="1"/>
          </p:cNvSpPr>
          <p:nvPr>
            <p:ph type="body" sz="quarter" idx="21"/>
          </p:nvPr>
        </p:nvSpPr>
        <p:spPr/>
        <p:txBody>
          <a:bodyPr/>
          <a:lstStyle/>
          <a:p>
            <a:endParaRPr lang="en-US" dirty="0"/>
          </a:p>
        </p:txBody>
      </p:sp>
      <p:sp>
        <p:nvSpPr>
          <p:cNvPr id="11" name="Text Placeholder 10">
            <a:extLst>
              <a:ext uri="{FF2B5EF4-FFF2-40B4-BE49-F238E27FC236}">
                <a16:creationId xmlns:a16="http://schemas.microsoft.com/office/drawing/2014/main" id="{165E0CE8-5A0F-83AA-03E4-AB5808759F61}"/>
              </a:ext>
            </a:extLst>
          </p:cNvPr>
          <p:cNvSpPr>
            <a:spLocks noGrp="1"/>
          </p:cNvSpPr>
          <p:nvPr>
            <p:ph type="body" sz="quarter" idx="22"/>
          </p:nvPr>
        </p:nvSpPr>
        <p:spPr>
          <a:xfrm>
            <a:off x="976314" y="3889916"/>
            <a:ext cx="1731962" cy="620713"/>
          </a:xfrm>
        </p:spPr>
        <p:txBody>
          <a:bodyPr/>
          <a:lstStyle/>
          <a:p>
            <a:endParaRPr lang="en-US" dirty="0"/>
          </a:p>
        </p:txBody>
      </p:sp>
      <p:sp>
        <p:nvSpPr>
          <p:cNvPr id="12" name="Text Placeholder 11">
            <a:extLst>
              <a:ext uri="{FF2B5EF4-FFF2-40B4-BE49-F238E27FC236}">
                <a16:creationId xmlns:a16="http://schemas.microsoft.com/office/drawing/2014/main" id="{1155BD2D-B88C-727B-1CB4-507D95026B03}"/>
              </a:ext>
            </a:extLst>
          </p:cNvPr>
          <p:cNvSpPr>
            <a:spLocks noGrp="1"/>
          </p:cNvSpPr>
          <p:nvPr>
            <p:ph type="body" sz="quarter" idx="23"/>
          </p:nvPr>
        </p:nvSpPr>
        <p:spPr>
          <a:xfrm>
            <a:off x="4117489" y="3907387"/>
            <a:ext cx="1731962" cy="620713"/>
          </a:xfrm>
        </p:spPr>
        <p:txBody>
          <a:bodyPr/>
          <a:lstStyle/>
          <a:p>
            <a:endParaRPr lang="en-US" dirty="0"/>
          </a:p>
        </p:txBody>
      </p:sp>
      <p:sp>
        <p:nvSpPr>
          <p:cNvPr id="13" name="Text Placeholder 12">
            <a:extLst>
              <a:ext uri="{FF2B5EF4-FFF2-40B4-BE49-F238E27FC236}">
                <a16:creationId xmlns:a16="http://schemas.microsoft.com/office/drawing/2014/main" id="{255BD99B-4F88-471B-BA6F-D13A6C0CE6D7}"/>
              </a:ext>
            </a:extLst>
          </p:cNvPr>
          <p:cNvSpPr>
            <a:spLocks noGrp="1"/>
          </p:cNvSpPr>
          <p:nvPr>
            <p:ph type="body" sz="quarter" idx="24"/>
          </p:nvPr>
        </p:nvSpPr>
        <p:spPr>
          <a:xfrm>
            <a:off x="7083328" y="3889915"/>
            <a:ext cx="1731962" cy="620713"/>
          </a:xfrm>
        </p:spPr>
        <p:txBody>
          <a:bodyPr/>
          <a:lstStyle/>
          <a:p>
            <a:endParaRPr lang="en-US" dirty="0"/>
          </a:p>
        </p:txBody>
      </p:sp>
      <p:sp>
        <p:nvSpPr>
          <p:cNvPr id="14" name="Text Placeholder 13">
            <a:extLst>
              <a:ext uri="{FF2B5EF4-FFF2-40B4-BE49-F238E27FC236}">
                <a16:creationId xmlns:a16="http://schemas.microsoft.com/office/drawing/2014/main" id="{5F3AE675-1F8A-0803-A71D-8F90E6BFB85F}"/>
              </a:ext>
            </a:extLst>
          </p:cNvPr>
          <p:cNvSpPr>
            <a:spLocks noGrp="1"/>
          </p:cNvSpPr>
          <p:nvPr>
            <p:ph type="body" sz="quarter" idx="25"/>
          </p:nvPr>
        </p:nvSpPr>
        <p:spPr>
          <a:xfrm>
            <a:off x="10224503" y="3885140"/>
            <a:ext cx="1731962" cy="620713"/>
          </a:xfrm>
        </p:spPr>
        <p:txBody>
          <a:bodyPr/>
          <a:lstStyle/>
          <a:p>
            <a:endParaRPr lang="en-US" dirty="0"/>
          </a:p>
        </p:txBody>
      </p:sp>
      <p:sp>
        <p:nvSpPr>
          <p:cNvPr id="30" name="Picture Placeholder 29">
            <a:extLst>
              <a:ext uri="{FF2B5EF4-FFF2-40B4-BE49-F238E27FC236}">
                <a16:creationId xmlns:a16="http://schemas.microsoft.com/office/drawing/2014/main" id="{555D6788-848D-09F6-8FC6-447145B856D2}"/>
              </a:ext>
            </a:extLst>
          </p:cNvPr>
          <p:cNvSpPr>
            <a:spLocks noGrp="1"/>
          </p:cNvSpPr>
          <p:nvPr>
            <p:ph type="pic" sz="quarter" idx="10"/>
          </p:nvPr>
        </p:nvSpPr>
        <p:spPr/>
        <p:txBody>
          <a:bodyPr/>
          <a:lstStyle/>
          <a:p>
            <a:endParaRPr lang="en-US" dirty="0"/>
          </a:p>
        </p:txBody>
      </p:sp>
      <p:sp>
        <p:nvSpPr>
          <p:cNvPr id="32" name="Picture Placeholder 31">
            <a:extLst>
              <a:ext uri="{FF2B5EF4-FFF2-40B4-BE49-F238E27FC236}">
                <a16:creationId xmlns:a16="http://schemas.microsoft.com/office/drawing/2014/main" id="{4B43E05C-4C3B-1A17-569B-07783D2E5C2B}"/>
              </a:ext>
            </a:extLst>
          </p:cNvPr>
          <p:cNvSpPr>
            <a:spLocks noGrp="1"/>
          </p:cNvSpPr>
          <p:nvPr>
            <p:ph type="pic" sz="quarter" idx="11"/>
          </p:nvPr>
        </p:nvSpPr>
        <p:spPr/>
        <p:txBody>
          <a:bodyPr/>
          <a:lstStyle/>
          <a:p>
            <a:endParaRPr lang="en-US" dirty="0"/>
          </a:p>
        </p:txBody>
      </p:sp>
      <p:sp>
        <p:nvSpPr>
          <p:cNvPr id="34" name="Picture Placeholder 33">
            <a:extLst>
              <a:ext uri="{FF2B5EF4-FFF2-40B4-BE49-F238E27FC236}">
                <a16:creationId xmlns:a16="http://schemas.microsoft.com/office/drawing/2014/main" id="{64C713DA-4708-086D-E498-264BB85F1B07}"/>
              </a:ext>
            </a:extLst>
          </p:cNvPr>
          <p:cNvSpPr>
            <a:spLocks noGrp="1"/>
          </p:cNvSpPr>
          <p:nvPr>
            <p:ph type="pic" sz="quarter" idx="12"/>
          </p:nvPr>
        </p:nvSpPr>
        <p:spPr/>
        <p:txBody>
          <a:bodyPr/>
          <a:lstStyle/>
          <a:p>
            <a:endParaRPr lang="en-US" dirty="0"/>
          </a:p>
        </p:txBody>
      </p:sp>
      <p:sp>
        <p:nvSpPr>
          <p:cNvPr id="36" name="Picture Placeholder 35">
            <a:extLst>
              <a:ext uri="{FF2B5EF4-FFF2-40B4-BE49-F238E27FC236}">
                <a16:creationId xmlns:a16="http://schemas.microsoft.com/office/drawing/2014/main" id="{BF3E3EAE-C950-EB5A-F437-9AEC26DCB035}"/>
              </a:ext>
            </a:extLst>
          </p:cNvPr>
          <p:cNvSpPr>
            <a:spLocks noGrp="1"/>
          </p:cNvSpPr>
          <p:nvPr>
            <p:ph type="pic" sz="quarter" idx="13"/>
          </p:nvPr>
        </p:nvSpPr>
        <p:spPr/>
        <p:txBody>
          <a:bodyPr/>
          <a:lstStyle/>
          <a:p>
            <a:endParaRPr lang="en-US" dirty="0"/>
          </a:p>
        </p:txBody>
      </p:sp>
      <p:sp>
        <p:nvSpPr>
          <p:cNvPr id="38" name="Picture Placeholder 37">
            <a:extLst>
              <a:ext uri="{FF2B5EF4-FFF2-40B4-BE49-F238E27FC236}">
                <a16:creationId xmlns:a16="http://schemas.microsoft.com/office/drawing/2014/main" id="{8CEFC656-22E9-F371-FA72-8A3D3731E4C5}"/>
              </a:ext>
            </a:extLst>
          </p:cNvPr>
          <p:cNvSpPr>
            <a:spLocks noGrp="1"/>
          </p:cNvSpPr>
          <p:nvPr>
            <p:ph type="pic" sz="quarter" idx="14"/>
          </p:nvPr>
        </p:nvSpPr>
        <p:spPr/>
        <p:txBody>
          <a:bodyPr/>
          <a:lstStyle/>
          <a:p>
            <a:endParaRPr lang="en-US" dirty="0"/>
          </a:p>
        </p:txBody>
      </p:sp>
      <p:pic>
        <p:nvPicPr>
          <p:cNvPr id="3" name="Picture 2">
            <a:extLst>
              <a:ext uri="{FF2B5EF4-FFF2-40B4-BE49-F238E27FC236}">
                <a16:creationId xmlns:a16="http://schemas.microsoft.com/office/drawing/2014/main" id="{7CC972D2-A056-0BBA-3EA9-A4D4442DFB06}"/>
              </a:ext>
            </a:extLst>
          </p:cNvPr>
          <p:cNvPicPr>
            <a:picLocks noChangeAspect="1"/>
          </p:cNvPicPr>
          <p:nvPr/>
        </p:nvPicPr>
        <p:blipFill>
          <a:blip r:embed="rId3"/>
          <a:stretch>
            <a:fillRect/>
          </a:stretch>
        </p:blipFill>
        <p:spPr>
          <a:xfrm>
            <a:off x="-1" y="-1"/>
            <a:ext cx="12192001" cy="6858001"/>
          </a:xfrm>
          <a:prstGeom prst="rect">
            <a:avLst/>
          </a:prstGeom>
        </p:spPr>
      </p:pic>
    </p:spTree>
    <p:extLst>
      <p:ext uri="{BB962C8B-B14F-4D97-AF65-F5344CB8AC3E}">
        <p14:creationId xmlns:p14="http://schemas.microsoft.com/office/powerpoint/2010/main" val="195461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0931D4-115A-0ED5-5034-DA7FC7DA8EE8}"/>
              </a:ext>
            </a:extLst>
          </p:cNvPr>
          <p:cNvSpPr>
            <a:spLocks noGrp="1"/>
          </p:cNvSpPr>
          <p:nvPr>
            <p:ph type="title"/>
          </p:nvPr>
        </p:nvSpPr>
        <p:spPr>
          <a:xfrm>
            <a:off x="640080" y="325369"/>
            <a:ext cx="4368602" cy="1956841"/>
          </a:xfrm>
        </p:spPr>
        <p:txBody>
          <a:bodyPr anchor="b">
            <a:normAutofit fontScale="90000"/>
          </a:bodyPr>
          <a:lstStyle/>
          <a:p>
            <a:r>
              <a:rPr lang="en-US" sz="3600" b="1" dirty="0">
                <a:ea typeface="+mn-lt"/>
                <a:cs typeface="+mn-lt"/>
              </a:rPr>
              <a:t>Rapid Response capacity</a:t>
            </a:r>
            <a:r>
              <a:rPr lang="en-US" sz="3600" dirty="0">
                <a:ea typeface="+mn-lt"/>
                <a:cs typeface="+mn-lt"/>
              </a:rPr>
              <a:t> Identify affected landowners and local partner capacity</a:t>
            </a: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0E7F0A-1B61-D205-B6FD-A163E6181A28}"/>
              </a:ext>
            </a:extLst>
          </p:cNvPr>
          <p:cNvSpPr>
            <a:spLocks noGrp="1"/>
          </p:cNvSpPr>
          <p:nvPr>
            <p:ph idx="1"/>
          </p:nvPr>
        </p:nvSpPr>
        <p:spPr>
          <a:xfrm>
            <a:off x="640080" y="2872899"/>
            <a:ext cx="4243589" cy="3320668"/>
          </a:xfrm>
        </p:spPr>
        <p:txBody>
          <a:bodyPr vert="horz" lIns="91440" tIns="45720" rIns="91440" bIns="45720" rtlCol="0">
            <a:normAutofit/>
          </a:bodyPr>
          <a:lstStyle/>
          <a:p>
            <a:r>
              <a:rPr lang="en-US" dirty="0">
                <a:ea typeface="+mn-lt"/>
                <a:cs typeface="+mn-lt"/>
              </a:rPr>
              <a:t>Fire footprint &amp; BAER data </a:t>
            </a:r>
          </a:p>
          <a:p>
            <a:r>
              <a:rPr lang="en-US" dirty="0" err="1">
                <a:ea typeface="+mn-lt"/>
                <a:cs typeface="+mn-lt"/>
              </a:rPr>
              <a:t>Taxlot</a:t>
            </a:r>
            <a:r>
              <a:rPr lang="en-US" dirty="0">
                <a:ea typeface="+mn-lt"/>
                <a:cs typeface="+mn-lt"/>
              </a:rPr>
              <a:t> data</a:t>
            </a:r>
          </a:p>
          <a:p>
            <a:r>
              <a:rPr lang="en-US" dirty="0">
                <a:ea typeface="+mn-lt"/>
                <a:cs typeface="+mn-lt"/>
              </a:rPr>
              <a:t>Vegetation data </a:t>
            </a:r>
          </a:p>
          <a:p>
            <a:r>
              <a:rPr lang="en-US" dirty="0">
                <a:ea typeface="+mn-lt"/>
                <a:cs typeface="+mn-lt"/>
              </a:rPr>
              <a:t>Take stock of local partner capacities, form local working groups</a:t>
            </a:r>
          </a:p>
        </p:txBody>
      </p:sp>
      <p:pic>
        <p:nvPicPr>
          <p:cNvPr id="5" name="Picture 4">
            <a:extLst>
              <a:ext uri="{FF2B5EF4-FFF2-40B4-BE49-F238E27FC236}">
                <a16:creationId xmlns:a16="http://schemas.microsoft.com/office/drawing/2014/main" id="{215FB726-06E0-5953-2EC6-2F61F122F693}"/>
              </a:ext>
            </a:extLst>
          </p:cNvPr>
          <p:cNvPicPr>
            <a:picLocks noChangeAspect="1"/>
          </p:cNvPicPr>
          <p:nvPr/>
        </p:nvPicPr>
        <p:blipFill>
          <a:blip r:embed="rId3"/>
          <a:srcRect l="-379" t="-7987" r="37115" b="-1158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295BB279-6E8A-1105-29AF-8E051800E842}"/>
              </a:ext>
            </a:extLst>
          </p:cNvPr>
          <p:cNvSpPr txBox="1"/>
          <p:nvPr/>
        </p:nvSpPr>
        <p:spPr>
          <a:xfrm>
            <a:off x="6309057" y="6015005"/>
            <a:ext cx="6093912" cy="646331"/>
          </a:xfrm>
          <a:prstGeom prst="rect">
            <a:avLst/>
          </a:prstGeom>
          <a:noFill/>
        </p:spPr>
        <p:txBody>
          <a:bodyPr wrap="square">
            <a:spAutoFit/>
          </a:bodyPr>
          <a:lstStyle/>
          <a:p>
            <a:endParaRPr lang="en-US" sz="1800" dirty="0">
              <a:ea typeface="+mn-lt"/>
              <a:cs typeface="+mn-lt"/>
            </a:endParaRPr>
          </a:p>
          <a:p>
            <a:r>
              <a:rPr lang="en-US" sz="1800" dirty="0">
                <a:ea typeface="+mn-lt"/>
                <a:cs typeface="+mn-lt"/>
                <a:hlinkClick r:id="rId4"/>
              </a:rPr>
              <a:t>https://burnseverity.cr.usgs.gov/viewer/?product=BAER</a:t>
            </a:r>
            <a:endParaRPr lang="en-US" sz="1800" dirty="0">
              <a:ea typeface="Calibri" panose="020F0502020204030204"/>
              <a:cs typeface="Calibri" panose="020F0502020204030204"/>
            </a:endParaRPr>
          </a:p>
        </p:txBody>
      </p:sp>
    </p:spTree>
    <p:extLst>
      <p:ext uri="{BB962C8B-B14F-4D97-AF65-F5344CB8AC3E}">
        <p14:creationId xmlns:p14="http://schemas.microsoft.com/office/powerpoint/2010/main" val="258425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FC4A3-37F4-F1DB-41D6-EA7D2109EE4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D1B52D4-0934-3C34-C92B-8268D3BC9F12}"/>
              </a:ext>
            </a:extLst>
          </p:cNvPr>
          <p:cNvSpPr>
            <a:spLocks noGrp="1"/>
          </p:cNvSpPr>
          <p:nvPr>
            <p:ph type="body" sz="quarter" idx="17"/>
          </p:nvPr>
        </p:nvSpPr>
        <p:spPr>
          <a:xfrm>
            <a:off x="1878725" y="380353"/>
            <a:ext cx="9480155" cy="836612"/>
          </a:xfrm>
        </p:spPr>
        <p:txBody>
          <a:bodyPr/>
          <a:lstStyle/>
          <a:p>
            <a:r>
              <a:rPr lang="en-US" sz="4000" dirty="0">
                <a:solidFill>
                  <a:schemeClr val="bg1"/>
                </a:solidFill>
              </a:rPr>
              <a:t>What to expect when you aren’t expecting (wildfire)</a:t>
            </a:r>
          </a:p>
        </p:txBody>
      </p:sp>
      <p:pic>
        <p:nvPicPr>
          <p:cNvPr id="9" name="Picture 8" descr="A sticker of a state with a person and leaves&#10;&#10;AI-generated content may be incorrect.">
            <a:extLst>
              <a:ext uri="{FF2B5EF4-FFF2-40B4-BE49-F238E27FC236}">
                <a16:creationId xmlns:a16="http://schemas.microsoft.com/office/drawing/2014/main" id="{3BDE2195-5387-857C-E98B-92B7E8ED9ED8}"/>
              </a:ext>
            </a:extLst>
          </p:cNvPr>
          <p:cNvPicPr>
            <a:picLocks noChangeAspect="1"/>
          </p:cNvPicPr>
          <p:nvPr/>
        </p:nvPicPr>
        <p:blipFill>
          <a:blip r:embed="rId3"/>
          <a:stretch>
            <a:fillRect/>
          </a:stretch>
        </p:blipFill>
        <p:spPr>
          <a:xfrm>
            <a:off x="0" y="5406683"/>
            <a:ext cx="1451317" cy="1451317"/>
          </a:xfrm>
          <a:prstGeom prst="rect">
            <a:avLst/>
          </a:prstGeom>
        </p:spPr>
      </p:pic>
      <p:graphicFrame>
        <p:nvGraphicFramePr>
          <p:cNvPr id="3" name="Content Placeholder 2">
            <a:extLst>
              <a:ext uri="{FF2B5EF4-FFF2-40B4-BE49-F238E27FC236}">
                <a16:creationId xmlns:a16="http://schemas.microsoft.com/office/drawing/2014/main" id="{7EFBCA43-BE04-8807-F43D-7939BC6426A4}"/>
              </a:ext>
            </a:extLst>
          </p:cNvPr>
          <p:cNvGraphicFramePr>
            <a:graphicFrameLocks/>
          </p:cNvGraphicFramePr>
          <p:nvPr/>
        </p:nvGraphicFramePr>
        <p:xfrm>
          <a:off x="1542733" y="17556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icture Placeholder 18">
            <a:extLst>
              <a:ext uri="{FF2B5EF4-FFF2-40B4-BE49-F238E27FC236}">
                <a16:creationId xmlns:a16="http://schemas.microsoft.com/office/drawing/2014/main" id="{777AA7A9-E89B-1E25-3CE5-84099CE9A8DC}"/>
              </a:ext>
            </a:extLst>
          </p:cNvPr>
          <p:cNvSpPr txBox="1">
            <a:spLocks/>
          </p:cNvSpPr>
          <p:nvPr/>
        </p:nvSpPr>
        <p:spPr>
          <a:xfrm>
            <a:off x="1625600" y="1929008"/>
            <a:ext cx="10066949" cy="444368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1"/>
                </a:solidFill>
              </a:rPr>
              <a:t>Deliver post-fire education before the fire</a:t>
            </a:r>
          </a:p>
          <a:p>
            <a:r>
              <a:rPr lang="en-US" dirty="0">
                <a:solidFill>
                  <a:schemeClr val="tx1"/>
                </a:solidFill>
              </a:rPr>
              <a:t>Include post-fire plan in</a:t>
            </a:r>
            <a:r>
              <a:rPr lang="en-US" noProof="0" dirty="0">
                <a:solidFill>
                  <a:schemeClr val="tx1"/>
                </a:solidFill>
              </a:rPr>
              <a:t> Forest Management Plans</a:t>
            </a:r>
          </a:p>
          <a:p>
            <a:r>
              <a:rPr lang="en-US" dirty="0">
                <a:solidFill>
                  <a:schemeClr val="tx1"/>
                </a:solidFill>
              </a:rPr>
              <a:t>Add post-wildfire language to your technical assistance conversations pre-wildfire , i.e.</a:t>
            </a:r>
          </a:p>
          <a:p>
            <a:pPr lvl="1"/>
            <a:r>
              <a:rPr lang="en-US" dirty="0">
                <a:solidFill>
                  <a:schemeClr val="tx1"/>
                </a:solidFill>
              </a:rPr>
              <a:t>“What do you see for this forest if it were to burn?” </a:t>
            </a:r>
          </a:p>
          <a:p>
            <a:pPr lvl="1"/>
            <a:r>
              <a:rPr lang="en-US" dirty="0">
                <a:solidFill>
                  <a:schemeClr val="tx1"/>
                </a:solidFill>
              </a:rPr>
              <a:t>“Even if you wouldn’t do a timber harvest now, would you salvage log?”</a:t>
            </a:r>
          </a:p>
          <a:p>
            <a:r>
              <a:rPr lang="en-US" noProof="0" dirty="0">
                <a:solidFill>
                  <a:schemeClr val="tx1"/>
                </a:solidFill>
              </a:rPr>
              <a:t>Get landowners familiar with programs and funding sources that can help them post-wildfire</a:t>
            </a:r>
          </a:p>
        </p:txBody>
      </p:sp>
    </p:spTree>
    <p:extLst>
      <p:ext uri="{BB962C8B-B14F-4D97-AF65-F5344CB8AC3E}">
        <p14:creationId xmlns:p14="http://schemas.microsoft.com/office/powerpoint/2010/main" val="263740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2838-5C3E-9509-642D-AD4291A6A577}"/>
            </a:ext>
          </a:extLst>
        </p:cNvPr>
        <p:cNvGrpSpPr/>
        <p:nvPr/>
      </p:nvGrpSpPr>
      <p:grpSpPr>
        <a:xfrm>
          <a:off x="0" y="0"/>
          <a:ext cx="0" cy="0"/>
          <a:chOff x="0" y="0"/>
          <a:chExt cx="0" cy="0"/>
        </a:xfrm>
      </p:grpSpPr>
      <p:pic>
        <p:nvPicPr>
          <p:cNvPr id="8" name="Picture 7" descr="A sticker of a state with a person and leaves&#10;&#10;AI-generated content may be incorrect.">
            <a:extLst>
              <a:ext uri="{FF2B5EF4-FFF2-40B4-BE49-F238E27FC236}">
                <a16:creationId xmlns:a16="http://schemas.microsoft.com/office/drawing/2014/main" id="{F3C90646-2633-DE6D-6088-27B4D16D88DF}"/>
              </a:ext>
            </a:extLst>
          </p:cNvPr>
          <p:cNvPicPr>
            <a:picLocks noChangeAspect="1"/>
          </p:cNvPicPr>
          <p:nvPr/>
        </p:nvPicPr>
        <p:blipFill>
          <a:blip r:embed="rId2"/>
          <a:stretch>
            <a:fillRect/>
          </a:stretch>
        </p:blipFill>
        <p:spPr>
          <a:xfrm>
            <a:off x="4833411" y="2014009"/>
            <a:ext cx="2525178" cy="2525178"/>
          </a:xfrm>
          <a:prstGeom prst="rect">
            <a:avLst/>
          </a:prstGeom>
        </p:spPr>
      </p:pic>
      <p:sp>
        <p:nvSpPr>
          <p:cNvPr id="2" name="Picture Placeholder 12">
            <a:extLst>
              <a:ext uri="{FF2B5EF4-FFF2-40B4-BE49-F238E27FC236}">
                <a16:creationId xmlns:a16="http://schemas.microsoft.com/office/drawing/2014/main" id="{621723A9-EAD7-840C-CDA0-5C44194A4D9B}"/>
              </a:ext>
            </a:extLst>
          </p:cNvPr>
          <p:cNvSpPr>
            <a:spLocks noGrp="1"/>
          </p:cNvSpPr>
          <p:nvPr>
            <p:ph type="pic" sz="quarter" idx="13"/>
          </p:nvPr>
        </p:nvSpPr>
        <p:spPr>
          <a:xfrm>
            <a:off x="4997" y="0"/>
            <a:ext cx="5777552" cy="6858000"/>
          </a:xfrm>
        </p:spPr>
        <p:txBody>
          <a:bodyPr>
            <a:normAutofit/>
          </a:bodyPr>
          <a:lstStyle/>
          <a:p>
            <a:pPr marL="0" indent="0" algn="ctr">
              <a:buNone/>
            </a:pPr>
            <a:endParaRPr lang="en-US" sz="5400" b="1" dirty="0"/>
          </a:p>
          <a:p>
            <a:pPr marL="0" indent="0" algn="ctr">
              <a:buNone/>
            </a:pPr>
            <a:endParaRPr lang="en-US" sz="5400" b="1" dirty="0"/>
          </a:p>
          <a:p>
            <a:pPr marL="0" indent="0" algn="ctr">
              <a:buNone/>
            </a:pPr>
            <a:endParaRPr lang="en-US" sz="5400" b="1" dirty="0"/>
          </a:p>
          <a:p>
            <a:pPr marL="0" indent="0" algn="ctr">
              <a:buNone/>
            </a:pPr>
            <a:r>
              <a:rPr lang="en-US" sz="5400" b="1" dirty="0"/>
              <a:t>Discussion Question</a:t>
            </a:r>
            <a:endParaRPr lang="en-US" sz="5400" b="1" noProof="0" dirty="0"/>
          </a:p>
        </p:txBody>
      </p:sp>
      <p:sp>
        <p:nvSpPr>
          <p:cNvPr id="3" name="Picture Placeholder 12">
            <a:extLst>
              <a:ext uri="{FF2B5EF4-FFF2-40B4-BE49-F238E27FC236}">
                <a16:creationId xmlns:a16="http://schemas.microsoft.com/office/drawing/2014/main" id="{9CB68D5E-056B-E85D-59F7-5E27B1176C51}"/>
              </a:ext>
            </a:extLst>
          </p:cNvPr>
          <p:cNvSpPr txBox="1">
            <a:spLocks/>
          </p:cNvSpPr>
          <p:nvPr/>
        </p:nvSpPr>
        <p:spPr>
          <a:xfrm>
            <a:off x="7358588" y="0"/>
            <a:ext cx="4859191"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endParaRPr lang="en-US" dirty="0">
              <a:hlinkClick r:id="rId3"/>
            </a:endParaRPr>
          </a:p>
          <a:p>
            <a:pPr marL="0" indent="0">
              <a:buFont typeface="Arial" panose="020B0604020202020204" pitchFamily="34" charset="0"/>
              <a:buNone/>
            </a:pPr>
            <a:r>
              <a:rPr lang="en-US" dirty="0"/>
              <a:t>Do you have connections with the organizations you think would need to be involved in post-wildfire prioritization?</a:t>
            </a:r>
          </a:p>
        </p:txBody>
      </p:sp>
    </p:spTree>
    <p:extLst>
      <p:ext uri="{BB962C8B-B14F-4D97-AF65-F5344CB8AC3E}">
        <p14:creationId xmlns:p14="http://schemas.microsoft.com/office/powerpoint/2010/main" val="4202149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66617-433C-A7E8-9249-3DF615E6C83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55D2CEE-D6C5-9BD4-7D73-641535E9F34A}"/>
              </a:ext>
            </a:extLst>
          </p:cNvPr>
          <p:cNvSpPr>
            <a:spLocks noGrp="1"/>
          </p:cNvSpPr>
          <p:nvPr>
            <p:ph type="body" sz="quarter" idx="17"/>
          </p:nvPr>
        </p:nvSpPr>
        <p:spPr>
          <a:xfrm>
            <a:off x="1878725" y="380353"/>
            <a:ext cx="9480155" cy="836612"/>
          </a:xfrm>
        </p:spPr>
        <p:txBody>
          <a:bodyPr/>
          <a:lstStyle/>
          <a:p>
            <a:r>
              <a:rPr lang="en-US" noProof="0" dirty="0">
                <a:solidFill>
                  <a:schemeClr val="bg1"/>
                </a:solidFill>
              </a:rPr>
              <a:t>The Role of Education</a:t>
            </a:r>
          </a:p>
        </p:txBody>
      </p:sp>
      <p:pic>
        <p:nvPicPr>
          <p:cNvPr id="9" name="Picture 8" descr="A sticker of a state with a person and leaves&#10;&#10;AI-generated content may be incorrect.">
            <a:extLst>
              <a:ext uri="{FF2B5EF4-FFF2-40B4-BE49-F238E27FC236}">
                <a16:creationId xmlns:a16="http://schemas.microsoft.com/office/drawing/2014/main" id="{1FD31A93-FCA4-9C6F-AE68-11052CB513FE}"/>
              </a:ext>
            </a:extLst>
          </p:cNvPr>
          <p:cNvPicPr>
            <a:picLocks noChangeAspect="1"/>
          </p:cNvPicPr>
          <p:nvPr/>
        </p:nvPicPr>
        <p:blipFill>
          <a:blip r:embed="rId3"/>
          <a:stretch>
            <a:fillRect/>
          </a:stretch>
        </p:blipFill>
        <p:spPr>
          <a:xfrm>
            <a:off x="0" y="5406683"/>
            <a:ext cx="1451317" cy="1451317"/>
          </a:xfrm>
          <a:prstGeom prst="rect">
            <a:avLst/>
          </a:prstGeom>
        </p:spPr>
      </p:pic>
      <p:graphicFrame>
        <p:nvGraphicFramePr>
          <p:cNvPr id="3" name="Content Placeholder 2">
            <a:extLst>
              <a:ext uri="{FF2B5EF4-FFF2-40B4-BE49-F238E27FC236}">
                <a16:creationId xmlns:a16="http://schemas.microsoft.com/office/drawing/2014/main" id="{5CCC3DCC-A878-3E57-866A-66699789AC43}"/>
              </a:ext>
            </a:extLst>
          </p:cNvPr>
          <p:cNvGraphicFramePr>
            <a:graphicFrameLocks/>
          </p:cNvGraphicFramePr>
          <p:nvPr/>
        </p:nvGraphicFramePr>
        <p:xfrm>
          <a:off x="1542733" y="17556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49FEE682-8B78-68B6-9E14-3D1269845EF8}"/>
              </a:ext>
            </a:extLst>
          </p:cNvPr>
          <p:cNvPicPr>
            <a:picLocks noChangeAspect="1"/>
          </p:cNvPicPr>
          <p:nvPr/>
        </p:nvPicPr>
        <p:blipFill>
          <a:blip r:embed="rId9"/>
          <a:stretch>
            <a:fillRect/>
          </a:stretch>
        </p:blipFill>
        <p:spPr>
          <a:xfrm>
            <a:off x="1542732" y="1568540"/>
            <a:ext cx="7438707" cy="4195799"/>
          </a:xfrm>
          <a:prstGeom prst="rect">
            <a:avLst/>
          </a:prstGeom>
        </p:spPr>
      </p:pic>
      <p:sp>
        <p:nvSpPr>
          <p:cNvPr id="5" name="Picture Placeholder 18">
            <a:extLst>
              <a:ext uri="{FF2B5EF4-FFF2-40B4-BE49-F238E27FC236}">
                <a16:creationId xmlns:a16="http://schemas.microsoft.com/office/drawing/2014/main" id="{6CE091DE-4AE5-B0D4-7958-B4CBD6917308}"/>
              </a:ext>
            </a:extLst>
          </p:cNvPr>
          <p:cNvSpPr txBox="1">
            <a:spLocks/>
          </p:cNvSpPr>
          <p:nvPr/>
        </p:nvSpPr>
        <p:spPr>
          <a:xfrm>
            <a:off x="9144000" y="2097455"/>
            <a:ext cx="2905760"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noProof="0" dirty="0">
                <a:solidFill>
                  <a:schemeClr val="tx1"/>
                </a:solidFill>
              </a:rPr>
              <a:t>OSU Resources on Post-wildfire Education</a:t>
            </a:r>
          </a:p>
        </p:txBody>
      </p:sp>
    </p:spTree>
    <p:extLst>
      <p:ext uri="{BB962C8B-B14F-4D97-AF65-F5344CB8AC3E}">
        <p14:creationId xmlns:p14="http://schemas.microsoft.com/office/powerpoint/2010/main" val="186220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67A8-775B-9933-EDC0-0E42D5784E6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A33031-D236-FF90-7BEA-0310786192B5}"/>
              </a:ext>
            </a:extLst>
          </p:cNvPr>
          <p:cNvSpPr>
            <a:spLocks noGrp="1"/>
          </p:cNvSpPr>
          <p:nvPr>
            <p:ph type="body" sz="quarter" idx="17"/>
          </p:nvPr>
        </p:nvSpPr>
        <p:spPr>
          <a:xfrm>
            <a:off x="1542733" y="267618"/>
            <a:ext cx="10649267" cy="1548655"/>
          </a:xfrm>
        </p:spPr>
        <p:txBody>
          <a:bodyPr/>
          <a:lstStyle/>
          <a:p>
            <a:r>
              <a:rPr lang="en-US" sz="4000" dirty="0">
                <a:solidFill>
                  <a:schemeClr val="bg1"/>
                </a:solidFill>
              </a:rPr>
              <a:t>OSU Extension Forestry and Natural Resources Post-fire Recovery &amp; Reforestation - Next steps</a:t>
            </a:r>
          </a:p>
        </p:txBody>
      </p:sp>
      <p:pic>
        <p:nvPicPr>
          <p:cNvPr id="9" name="Picture 8" descr="A sticker of a state with a person and leaves&#10;&#10;AI-generated content may be incorrect.">
            <a:extLst>
              <a:ext uri="{FF2B5EF4-FFF2-40B4-BE49-F238E27FC236}">
                <a16:creationId xmlns:a16="http://schemas.microsoft.com/office/drawing/2014/main" id="{ED69C7DF-D3B6-45ED-3F4C-AFE94A930868}"/>
              </a:ext>
            </a:extLst>
          </p:cNvPr>
          <p:cNvPicPr>
            <a:picLocks noChangeAspect="1"/>
          </p:cNvPicPr>
          <p:nvPr/>
        </p:nvPicPr>
        <p:blipFill>
          <a:blip r:embed="rId3"/>
          <a:stretch>
            <a:fillRect/>
          </a:stretch>
        </p:blipFill>
        <p:spPr>
          <a:xfrm>
            <a:off x="0" y="5406683"/>
            <a:ext cx="1451317" cy="1451317"/>
          </a:xfrm>
          <a:prstGeom prst="rect">
            <a:avLst/>
          </a:prstGeom>
        </p:spPr>
      </p:pic>
      <p:graphicFrame>
        <p:nvGraphicFramePr>
          <p:cNvPr id="3" name="Content Placeholder 2">
            <a:extLst>
              <a:ext uri="{FF2B5EF4-FFF2-40B4-BE49-F238E27FC236}">
                <a16:creationId xmlns:a16="http://schemas.microsoft.com/office/drawing/2014/main" id="{6AE3897E-AC69-5D4C-8382-BBE67AF7E11B}"/>
              </a:ext>
            </a:extLst>
          </p:cNvPr>
          <p:cNvGraphicFramePr>
            <a:graphicFrameLocks/>
          </p:cNvGraphicFramePr>
          <p:nvPr/>
        </p:nvGraphicFramePr>
        <p:xfrm>
          <a:off x="1542733" y="17556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icture Placeholder 18">
            <a:extLst>
              <a:ext uri="{FF2B5EF4-FFF2-40B4-BE49-F238E27FC236}">
                <a16:creationId xmlns:a16="http://schemas.microsoft.com/office/drawing/2014/main" id="{571C9A22-88F9-43AB-A66F-7021FE159332}"/>
              </a:ext>
            </a:extLst>
          </p:cNvPr>
          <p:cNvSpPr txBox="1">
            <a:spLocks/>
          </p:cNvSpPr>
          <p:nvPr/>
        </p:nvSpPr>
        <p:spPr>
          <a:xfrm>
            <a:off x="1625600" y="1929008"/>
            <a:ext cx="10066949" cy="444368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noProof="0" dirty="0">
                <a:solidFill>
                  <a:schemeClr val="tx1"/>
                </a:solidFill>
              </a:rPr>
              <a:t>Publication - </a:t>
            </a:r>
            <a:r>
              <a:rPr lang="en-US" sz="3200" i="1" noProof="0" dirty="0">
                <a:solidFill>
                  <a:schemeClr val="tx1"/>
                </a:solidFill>
              </a:rPr>
              <a:t>Navigating a path to wildfire recovery</a:t>
            </a:r>
          </a:p>
          <a:p>
            <a:r>
              <a:rPr lang="en-US" sz="3200" noProof="0" dirty="0">
                <a:solidFill>
                  <a:schemeClr val="tx1"/>
                </a:solidFill>
              </a:rPr>
              <a:t>Update OSU Extension “After the Wildfire” education resources – online resources, videos, workshops. </a:t>
            </a:r>
          </a:p>
          <a:p>
            <a:r>
              <a:rPr lang="en-US" sz="3200" noProof="0" dirty="0">
                <a:solidFill>
                  <a:schemeClr val="tx1"/>
                </a:solidFill>
              </a:rPr>
              <a:t>Facilitate local and Statewide partnerships and collaboration for effective landowner assistance with fire-recovery and reforestation.</a:t>
            </a:r>
          </a:p>
          <a:p>
            <a:r>
              <a:rPr lang="en-US" sz="3200" noProof="0" dirty="0">
                <a:solidFill>
                  <a:schemeClr val="tx1"/>
                </a:solidFill>
              </a:rPr>
              <a:t>Work with Sustainable Northwest and American Forests on the Pacific Northwest Reforestation Network</a:t>
            </a:r>
          </a:p>
          <a:p>
            <a:pPr marL="0" indent="0">
              <a:buFont typeface="Arial" panose="020B0604020202020204" pitchFamily="34" charset="0"/>
              <a:buNone/>
            </a:pPr>
            <a:endParaRPr lang="en-US" noProof="0" dirty="0">
              <a:solidFill>
                <a:schemeClr val="tx1"/>
              </a:solidFill>
            </a:endParaRPr>
          </a:p>
        </p:txBody>
      </p:sp>
    </p:spTree>
    <p:extLst>
      <p:ext uri="{BB962C8B-B14F-4D97-AF65-F5344CB8AC3E}">
        <p14:creationId xmlns:p14="http://schemas.microsoft.com/office/powerpoint/2010/main" val="308542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6FE06-FB61-958A-85E5-47541588AD95}"/>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8646B5D-35E3-C1A9-E79B-3C0EB7C22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2245"/>
            <a:ext cx="12927379" cy="96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580792D-3112-AAC4-70F3-666B2740FADE}"/>
              </a:ext>
            </a:extLst>
          </p:cNvPr>
          <p:cNvSpPr txBox="1"/>
          <p:nvPr/>
        </p:nvSpPr>
        <p:spPr>
          <a:xfrm>
            <a:off x="2096022" y="679615"/>
            <a:ext cx="5912285" cy="1200329"/>
          </a:xfrm>
          <a:prstGeom prst="rect">
            <a:avLst/>
          </a:prstGeom>
          <a:noFill/>
        </p:spPr>
        <p:txBody>
          <a:bodyPr wrap="square" rtlCol="0">
            <a:spAutoFit/>
          </a:bodyPr>
          <a:lstStyle/>
          <a:p>
            <a:r>
              <a:rPr lang="en-US" sz="7200" dirty="0"/>
              <a:t>Questions</a:t>
            </a:r>
          </a:p>
        </p:txBody>
      </p:sp>
    </p:spTree>
    <p:extLst>
      <p:ext uri="{BB962C8B-B14F-4D97-AF65-F5344CB8AC3E}">
        <p14:creationId xmlns:p14="http://schemas.microsoft.com/office/powerpoint/2010/main" val="1999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0"/>
            <a:ext cx="9143999" cy="6858000"/>
          </a:xfrm>
          <a:prstGeom prst="rect">
            <a:avLst/>
          </a:prstGeom>
        </p:spPr>
      </p:pic>
      <p:sp>
        <p:nvSpPr>
          <p:cNvPr id="3" name="Rectangle 2"/>
          <p:cNvSpPr/>
          <p:nvPr/>
        </p:nvSpPr>
        <p:spPr>
          <a:xfrm>
            <a:off x="2175605" y="291605"/>
            <a:ext cx="7527647" cy="1225464"/>
          </a:xfrm>
          <a:prstGeom prst="rect">
            <a:avLst/>
          </a:prstGeom>
        </p:spPr>
        <p:txBody>
          <a:bodyPr wrap="square">
            <a:spAutoFit/>
          </a:bodyPr>
          <a:lstStyle/>
          <a:p>
            <a:pPr defTabSz="457200" fontAlgn="base">
              <a:lnSpc>
                <a:spcPct val="107000"/>
              </a:lnSpc>
              <a:spcAft>
                <a:spcPts val="800"/>
              </a:spcAft>
              <a:defRPr/>
            </a:pPr>
            <a:r>
              <a:rPr lang="en-US" sz="3200" dirty="0">
                <a:solidFill>
                  <a:srgbClr val="00040C"/>
                </a:solidFill>
                <a:latin typeface="Calibri" panose="020F0502020204030204" pitchFamily="34" charset="0"/>
                <a:ea typeface="Calibri" panose="020F0502020204030204" pitchFamily="34" charset="0"/>
                <a:cs typeface="Times New Roman" panose="02020603050405020304" pitchFamily="18" charset="0"/>
              </a:rPr>
              <a:t> </a:t>
            </a:r>
          </a:p>
          <a:p>
            <a:pPr defTabSz="457200" fontAlgn="base">
              <a:lnSpc>
                <a:spcPct val="107000"/>
              </a:lnSpc>
              <a:spcAft>
                <a:spcPts val="800"/>
              </a:spcAft>
              <a:defRPr/>
            </a:pPr>
            <a:endParaRPr lang="en-US" sz="3200" dirty="0">
              <a:solidFill>
                <a:srgbClr val="00040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p:cNvSpPr>
            <a:spLocks noChangeArrowheads="1"/>
          </p:cNvSpPr>
          <p:nvPr/>
        </p:nvSpPr>
        <p:spPr bwMode="auto">
          <a:xfrm>
            <a:off x="3465496" y="538164"/>
            <a:ext cx="5649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2020 Labor Day Fires - Acres </a:t>
            </a:r>
          </a:p>
        </p:txBody>
      </p:sp>
      <p:graphicFrame>
        <p:nvGraphicFramePr>
          <p:cNvPr id="6" name="Table 5"/>
          <p:cNvGraphicFramePr>
            <a:graphicFrameLocks noGrp="1"/>
          </p:cNvGraphicFramePr>
          <p:nvPr/>
        </p:nvGraphicFramePr>
        <p:xfrm>
          <a:off x="2175604" y="1275337"/>
          <a:ext cx="8229600" cy="1329183"/>
        </p:xfrm>
        <a:graphic>
          <a:graphicData uri="http://schemas.openxmlformats.org/drawingml/2006/table">
            <a:tbl>
              <a:tblPr firstRow="1" firstCol="1" bandRow="1"/>
              <a:tblGrid>
                <a:gridCol w="1371600">
                  <a:extLst>
                    <a:ext uri="{9D8B030D-6E8A-4147-A177-3AD203B41FA5}">
                      <a16:colId xmlns:a16="http://schemas.microsoft.com/office/drawing/2014/main" val="1339934215"/>
                    </a:ext>
                  </a:extLst>
                </a:gridCol>
                <a:gridCol w="1371600">
                  <a:extLst>
                    <a:ext uri="{9D8B030D-6E8A-4147-A177-3AD203B41FA5}">
                      <a16:colId xmlns:a16="http://schemas.microsoft.com/office/drawing/2014/main" val="1905206819"/>
                    </a:ext>
                  </a:extLst>
                </a:gridCol>
                <a:gridCol w="1371600">
                  <a:extLst>
                    <a:ext uri="{9D8B030D-6E8A-4147-A177-3AD203B41FA5}">
                      <a16:colId xmlns:a16="http://schemas.microsoft.com/office/drawing/2014/main" val="1376175571"/>
                    </a:ext>
                  </a:extLst>
                </a:gridCol>
                <a:gridCol w="1371600">
                  <a:extLst>
                    <a:ext uri="{9D8B030D-6E8A-4147-A177-3AD203B41FA5}">
                      <a16:colId xmlns:a16="http://schemas.microsoft.com/office/drawing/2014/main" val="2748202294"/>
                    </a:ext>
                  </a:extLst>
                </a:gridCol>
                <a:gridCol w="1371600">
                  <a:extLst>
                    <a:ext uri="{9D8B030D-6E8A-4147-A177-3AD203B41FA5}">
                      <a16:colId xmlns:a16="http://schemas.microsoft.com/office/drawing/2014/main" val="3678647404"/>
                    </a:ext>
                  </a:extLst>
                </a:gridCol>
                <a:gridCol w="1371600">
                  <a:extLst>
                    <a:ext uri="{9D8B030D-6E8A-4147-A177-3AD203B41FA5}">
                      <a16:colId xmlns:a16="http://schemas.microsoft.com/office/drawing/2014/main" val="2722117945"/>
                    </a:ext>
                  </a:extLst>
                </a:gridCol>
              </a:tblGrid>
              <a:tr h="0">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USFS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BLM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State</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Private Industry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Small Private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36435"/>
                  </a:ext>
                </a:extLst>
              </a:tr>
              <a:tr h="0">
                <a:tc>
                  <a:txBody>
                    <a:bodyPr/>
                    <a:lstStyle/>
                    <a:p>
                      <a:pPr marL="0" marR="0" algn="ctr">
                        <a:lnSpc>
                          <a:spcPct val="107000"/>
                        </a:lnSpc>
                        <a:spcBef>
                          <a:spcPts val="0"/>
                        </a:spcBef>
                        <a:spcAft>
                          <a:spcPts val="0"/>
                        </a:spcAft>
                      </a:pPr>
                      <a:r>
                        <a:rPr lang="en-US" sz="2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364,300</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129,300</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25,200</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271,400</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180,700</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970,900</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233321"/>
                  </a:ext>
                </a:extLst>
              </a:tr>
            </a:tbl>
          </a:graphicData>
        </a:graphic>
      </p:graphicFrame>
    </p:spTree>
    <p:extLst>
      <p:ext uri="{BB962C8B-B14F-4D97-AF65-F5344CB8AC3E}">
        <p14:creationId xmlns:p14="http://schemas.microsoft.com/office/powerpoint/2010/main" val="74717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000" y="0"/>
            <a:ext cx="9193694"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10401874"/>
              </p:ext>
            </p:extLst>
          </p:nvPr>
        </p:nvGraphicFramePr>
        <p:xfrm>
          <a:off x="1524000" y="62631"/>
          <a:ext cx="9193694" cy="2342365"/>
        </p:xfrm>
        <a:graphic>
          <a:graphicData uri="http://schemas.openxmlformats.org/drawingml/2006/table">
            <a:tbl>
              <a:tblPr firstRow="1" firstCol="1" bandRow="1"/>
              <a:tblGrid>
                <a:gridCol w="2043043">
                  <a:extLst>
                    <a:ext uri="{9D8B030D-6E8A-4147-A177-3AD203B41FA5}">
                      <a16:colId xmlns:a16="http://schemas.microsoft.com/office/drawing/2014/main" val="1055131877"/>
                    </a:ext>
                  </a:extLst>
                </a:gridCol>
                <a:gridCol w="2188974">
                  <a:extLst>
                    <a:ext uri="{9D8B030D-6E8A-4147-A177-3AD203B41FA5}">
                      <a16:colId xmlns:a16="http://schemas.microsoft.com/office/drawing/2014/main" val="4057355666"/>
                    </a:ext>
                  </a:extLst>
                </a:gridCol>
                <a:gridCol w="2772703">
                  <a:extLst>
                    <a:ext uri="{9D8B030D-6E8A-4147-A177-3AD203B41FA5}">
                      <a16:colId xmlns:a16="http://schemas.microsoft.com/office/drawing/2014/main" val="827119559"/>
                    </a:ext>
                  </a:extLst>
                </a:gridCol>
                <a:gridCol w="2188974">
                  <a:extLst>
                    <a:ext uri="{9D8B030D-6E8A-4147-A177-3AD203B41FA5}">
                      <a16:colId xmlns:a16="http://schemas.microsoft.com/office/drawing/2014/main" val="802583345"/>
                    </a:ext>
                  </a:extLst>
                </a:gridCol>
              </a:tblGrid>
              <a:tr h="949855">
                <a:tc>
                  <a:txBody>
                    <a:bodyPr/>
                    <a:lstStyle/>
                    <a:p>
                      <a:pPr marL="0" marR="0">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Forest (acres)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2020 fires (acres)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Percent burned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6979958"/>
                  </a:ext>
                </a:extLst>
              </a:tr>
              <a:tr h="464170">
                <a:tc>
                  <a:txBody>
                    <a:bodyPr/>
                    <a:lstStyle/>
                    <a:p>
                      <a:pPr marL="0" marR="0">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Clackamas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832,000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176,400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21.2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4055942"/>
                  </a:ext>
                </a:extLst>
              </a:tr>
              <a:tr h="464170">
                <a:tc>
                  <a:txBody>
                    <a:bodyPr/>
                    <a:lstStyle/>
                    <a:p>
                      <a:pPr marL="0" marR="0">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Marion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401,000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211,900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52.8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254366"/>
                  </a:ext>
                </a:extLst>
              </a:tr>
              <a:tr h="464170">
                <a:tc>
                  <a:txBody>
                    <a:bodyPr/>
                    <a:lstStyle/>
                    <a:p>
                      <a:pPr marL="0" marR="0">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1,233,000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388,300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7524786"/>
                  </a:ext>
                </a:extLst>
              </a:tr>
            </a:tbl>
          </a:graphicData>
        </a:graphic>
      </p:graphicFrame>
    </p:spTree>
    <p:extLst>
      <p:ext uri="{BB962C8B-B14F-4D97-AF65-F5344CB8AC3E}">
        <p14:creationId xmlns:p14="http://schemas.microsoft.com/office/powerpoint/2010/main" val="202596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6ED067-A001-109E-0F2E-18FEBF8F238B}"/>
              </a:ext>
            </a:extLst>
          </p:cNvPr>
          <p:cNvSpPr>
            <a:spLocks noGrp="1"/>
          </p:cNvSpPr>
          <p:nvPr>
            <p:ph type="ctrTitle"/>
          </p:nvPr>
        </p:nvSpPr>
        <p:spPr/>
        <p:txBody>
          <a:bodyPr/>
          <a:lstStyle/>
          <a:p>
            <a:r>
              <a:rPr lang="en-US" noProof="0" dirty="0"/>
              <a:t>What is LEAF?</a:t>
            </a:r>
          </a:p>
        </p:txBody>
      </p:sp>
      <p:pic>
        <p:nvPicPr>
          <p:cNvPr id="28" name="Picture 27" descr="A sticker of a state with a person and leaves&#10;&#10;AI-generated content may be incorrect.">
            <a:extLst>
              <a:ext uri="{FF2B5EF4-FFF2-40B4-BE49-F238E27FC236}">
                <a16:creationId xmlns:a16="http://schemas.microsoft.com/office/drawing/2014/main" id="{B201A873-46CD-E37F-6F32-1651D6DB126D}"/>
              </a:ext>
            </a:extLst>
          </p:cNvPr>
          <p:cNvPicPr>
            <a:picLocks noChangeAspect="1"/>
          </p:cNvPicPr>
          <p:nvPr/>
        </p:nvPicPr>
        <p:blipFill>
          <a:blip r:embed="rId3"/>
          <a:stretch>
            <a:fillRect/>
          </a:stretch>
        </p:blipFill>
        <p:spPr>
          <a:xfrm>
            <a:off x="0" y="5408762"/>
            <a:ext cx="1449238" cy="1449238"/>
          </a:xfrm>
          <a:prstGeom prst="rect">
            <a:avLst/>
          </a:prstGeom>
        </p:spPr>
      </p:pic>
      <p:sp>
        <p:nvSpPr>
          <p:cNvPr id="30" name="Text Placeholder 29">
            <a:extLst>
              <a:ext uri="{FF2B5EF4-FFF2-40B4-BE49-F238E27FC236}">
                <a16:creationId xmlns:a16="http://schemas.microsoft.com/office/drawing/2014/main" id="{F4B475C2-06CC-ED2D-A791-21789028C548}"/>
              </a:ext>
            </a:extLst>
          </p:cNvPr>
          <p:cNvSpPr>
            <a:spLocks noGrp="1"/>
          </p:cNvSpPr>
          <p:nvPr>
            <p:ph type="body" sz="quarter" idx="17"/>
          </p:nvPr>
        </p:nvSpPr>
        <p:spPr>
          <a:xfrm>
            <a:off x="4820301" y="1996334"/>
            <a:ext cx="3076794" cy="454792"/>
          </a:xfrm>
        </p:spPr>
        <p:txBody>
          <a:bodyPr/>
          <a:lstStyle/>
          <a:p>
            <a:r>
              <a:rPr lang="en-US" sz="2000" b="1" noProof="0" dirty="0"/>
              <a:t>Statewide survey of wildfire-impacted woodland landowners about restoration (2024 -223 responses)</a:t>
            </a:r>
          </a:p>
        </p:txBody>
      </p:sp>
      <p:sp>
        <p:nvSpPr>
          <p:cNvPr id="32" name="Text Placeholder 31">
            <a:extLst>
              <a:ext uri="{FF2B5EF4-FFF2-40B4-BE49-F238E27FC236}">
                <a16:creationId xmlns:a16="http://schemas.microsoft.com/office/drawing/2014/main" id="{C8C3BCFD-58AB-502C-D3C8-607D0F528FEF}"/>
              </a:ext>
            </a:extLst>
          </p:cNvPr>
          <p:cNvSpPr>
            <a:spLocks noGrp="1"/>
          </p:cNvSpPr>
          <p:nvPr>
            <p:ph type="body" sz="quarter" idx="18"/>
          </p:nvPr>
        </p:nvSpPr>
        <p:spPr>
          <a:xfrm>
            <a:off x="9075082" y="2075281"/>
            <a:ext cx="1784984" cy="347690"/>
          </a:xfrm>
        </p:spPr>
        <p:txBody>
          <a:bodyPr/>
          <a:lstStyle/>
          <a:p>
            <a:r>
              <a:rPr lang="en-US" sz="2000" b="1" noProof="0" dirty="0"/>
              <a:t>Objective #1</a:t>
            </a:r>
          </a:p>
        </p:txBody>
      </p:sp>
      <p:sp>
        <p:nvSpPr>
          <p:cNvPr id="34" name="Text Placeholder 33">
            <a:extLst>
              <a:ext uri="{FF2B5EF4-FFF2-40B4-BE49-F238E27FC236}">
                <a16:creationId xmlns:a16="http://schemas.microsoft.com/office/drawing/2014/main" id="{804CF6F6-3BB5-9130-82ED-582D1F119A53}"/>
              </a:ext>
            </a:extLst>
          </p:cNvPr>
          <p:cNvSpPr>
            <a:spLocks noGrp="1"/>
          </p:cNvSpPr>
          <p:nvPr>
            <p:ph type="body" sz="quarter" idx="20"/>
          </p:nvPr>
        </p:nvSpPr>
        <p:spPr>
          <a:xfrm>
            <a:off x="9183805" y="3781848"/>
            <a:ext cx="1851625" cy="355600"/>
          </a:xfrm>
        </p:spPr>
        <p:txBody>
          <a:bodyPr/>
          <a:lstStyle/>
          <a:p>
            <a:r>
              <a:rPr lang="en-US" sz="2000" b="1" noProof="0" dirty="0"/>
              <a:t>Objective #3</a:t>
            </a:r>
          </a:p>
        </p:txBody>
      </p:sp>
      <p:sp>
        <p:nvSpPr>
          <p:cNvPr id="36" name="Text Placeholder 35">
            <a:extLst>
              <a:ext uri="{FF2B5EF4-FFF2-40B4-BE49-F238E27FC236}">
                <a16:creationId xmlns:a16="http://schemas.microsoft.com/office/drawing/2014/main" id="{309BE60B-7736-9FA1-F039-D3F36898BC93}"/>
              </a:ext>
            </a:extLst>
          </p:cNvPr>
          <p:cNvSpPr>
            <a:spLocks noGrp="1"/>
          </p:cNvSpPr>
          <p:nvPr>
            <p:ph type="body" sz="quarter" idx="19"/>
          </p:nvPr>
        </p:nvSpPr>
        <p:spPr>
          <a:xfrm>
            <a:off x="5579293" y="3781848"/>
            <a:ext cx="1968122" cy="355600"/>
          </a:xfrm>
        </p:spPr>
        <p:txBody>
          <a:bodyPr/>
          <a:lstStyle/>
          <a:p>
            <a:r>
              <a:rPr lang="en-US" sz="2000" b="1" noProof="0" dirty="0"/>
              <a:t>Objective #2</a:t>
            </a:r>
          </a:p>
        </p:txBody>
      </p:sp>
      <p:sp>
        <p:nvSpPr>
          <p:cNvPr id="40" name="Content Placeholder 39">
            <a:extLst>
              <a:ext uri="{FF2B5EF4-FFF2-40B4-BE49-F238E27FC236}">
                <a16:creationId xmlns:a16="http://schemas.microsoft.com/office/drawing/2014/main" id="{18618211-78D8-F59F-D856-23E6519976B0}"/>
              </a:ext>
            </a:extLst>
          </p:cNvPr>
          <p:cNvSpPr>
            <a:spLocks noGrp="1"/>
          </p:cNvSpPr>
          <p:nvPr>
            <p:ph sz="quarter" idx="23"/>
          </p:nvPr>
        </p:nvSpPr>
        <p:spPr>
          <a:xfrm>
            <a:off x="4946071" y="4333046"/>
            <a:ext cx="3145743" cy="794707"/>
          </a:xfrm>
        </p:spPr>
        <p:txBody>
          <a:bodyPr>
            <a:noAutofit/>
          </a:bodyPr>
          <a:lstStyle/>
          <a:p>
            <a:r>
              <a:rPr lang="en-US" sz="2000" b="1" noProof="0" dirty="0"/>
              <a:t>Identify useful resources and pathways to success</a:t>
            </a:r>
          </a:p>
        </p:txBody>
      </p:sp>
      <p:sp>
        <p:nvSpPr>
          <p:cNvPr id="42" name="Content Placeholder 41">
            <a:extLst>
              <a:ext uri="{FF2B5EF4-FFF2-40B4-BE49-F238E27FC236}">
                <a16:creationId xmlns:a16="http://schemas.microsoft.com/office/drawing/2014/main" id="{E1E2608C-AAC8-43EB-1425-383AF55251B7}"/>
              </a:ext>
            </a:extLst>
          </p:cNvPr>
          <p:cNvSpPr>
            <a:spLocks noGrp="1"/>
          </p:cNvSpPr>
          <p:nvPr>
            <p:ph sz="quarter" idx="22"/>
          </p:nvPr>
        </p:nvSpPr>
        <p:spPr>
          <a:xfrm>
            <a:off x="8492647" y="2543149"/>
            <a:ext cx="3181611" cy="885851"/>
          </a:xfrm>
        </p:spPr>
        <p:txBody>
          <a:bodyPr>
            <a:noAutofit/>
          </a:bodyPr>
          <a:lstStyle/>
          <a:p>
            <a:r>
              <a:rPr lang="en-US" sz="2000" b="1" noProof="0" dirty="0"/>
              <a:t>Determine challenges and obstacles to restoration </a:t>
            </a:r>
          </a:p>
        </p:txBody>
      </p:sp>
      <p:sp>
        <p:nvSpPr>
          <p:cNvPr id="44" name="Content Placeholder 43">
            <a:extLst>
              <a:ext uri="{FF2B5EF4-FFF2-40B4-BE49-F238E27FC236}">
                <a16:creationId xmlns:a16="http://schemas.microsoft.com/office/drawing/2014/main" id="{E1979D96-EA06-CE7D-51F9-21F958A1032B}"/>
              </a:ext>
            </a:extLst>
          </p:cNvPr>
          <p:cNvSpPr>
            <a:spLocks noGrp="1"/>
          </p:cNvSpPr>
          <p:nvPr>
            <p:ph sz="quarter" idx="24"/>
          </p:nvPr>
        </p:nvSpPr>
        <p:spPr>
          <a:xfrm>
            <a:off x="8492648" y="4207522"/>
            <a:ext cx="3048190" cy="1057323"/>
          </a:xfrm>
        </p:spPr>
        <p:txBody>
          <a:bodyPr>
            <a:normAutofit/>
          </a:bodyPr>
          <a:lstStyle/>
          <a:p>
            <a:r>
              <a:rPr lang="en-US" sz="2000" b="1" noProof="0" dirty="0"/>
              <a:t>Determine with whom  fire-impacted woodland owners are working</a:t>
            </a:r>
          </a:p>
        </p:txBody>
      </p:sp>
      <p:sp>
        <p:nvSpPr>
          <p:cNvPr id="54" name="Picture Placeholder 53">
            <a:extLst>
              <a:ext uri="{FF2B5EF4-FFF2-40B4-BE49-F238E27FC236}">
                <a16:creationId xmlns:a16="http://schemas.microsoft.com/office/drawing/2014/main" id="{D4AD3717-BCB8-6923-AC56-C1C66F11837D}"/>
              </a:ext>
            </a:extLst>
          </p:cNvPr>
          <p:cNvSpPr>
            <a:spLocks noGrp="1"/>
          </p:cNvSpPr>
          <p:nvPr>
            <p:ph type="pic" sz="quarter" idx="12"/>
          </p:nvPr>
        </p:nvSpPr>
        <p:spPr/>
        <p:txBody>
          <a:bodyPr/>
          <a:lstStyle/>
          <a:p>
            <a:endParaRPr lang="en-US" noProof="0" dirty="0"/>
          </a:p>
        </p:txBody>
      </p:sp>
      <p:graphicFrame>
        <p:nvGraphicFramePr>
          <p:cNvPr id="2" name="Table 1">
            <a:extLst>
              <a:ext uri="{FF2B5EF4-FFF2-40B4-BE49-F238E27FC236}">
                <a16:creationId xmlns:a16="http://schemas.microsoft.com/office/drawing/2014/main" id="{E66654BC-902C-C3B9-5E90-3F29E62D431D}"/>
              </a:ext>
            </a:extLst>
          </p:cNvPr>
          <p:cNvGraphicFramePr>
            <a:graphicFrameLocks noGrp="1"/>
          </p:cNvGraphicFramePr>
          <p:nvPr>
            <p:extLst>
              <p:ext uri="{D42A27DB-BD31-4B8C-83A1-F6EECF244321}">
                <p14:modId xmlns:p14="http://schemas.microsoft.com/office/powerpoint/2010/main" val="1251052368"/>
              </p:ext>
            </p:extLst>
          </p:nvPr>
        </p:nvGraphicFramePr>
        <p:xfrm>
          <a:off x="91699" y="215579"/>
          <a:ext cx="4169137" cy="6426842"/>
        </p:xfrm>
        <a:graphic>
          <a:graphicData uri="http://schemas.openxmlformats.org/drawingml/2006/table">
            <a:tbl>
              <a:tblPr firstRow="1" firstCol="1" bandRow="1">
                <a:tableStyleId>{0660B408-B3CF-4A94-85FC-2B1E0A45F4A2}</a:tableStyleId>
              </a:tblPr>
              <a:tblGrid>
                <a:gridCol w="3102014">
                  <a:extLst>
                    <a:ext uri="{9D8B030D-6E8A-4147-A177-3AD203B41FA5}">
                      <a16:colId xmlns:a16="http://schemas.microsoft.com/office/drawing/2014/main" val="678815587"/>
                    </a:ext>
                  </a:extLst>
                </a:gridCol>
                <a:gridCol w="1067123">
                  <a:extLst>
                    <a:ext uri="{9D8B030D-6E8A-4147-A177-3AD203B41FA5}">
                      <a16:colId xmlns:a16="http://schemas.microsoft.com/office/drawing/2014/main" val="3804285205"/>
                    </a:ext>
                  </a:extLst>
                </a:gridCol>
              </a:tblGrid>
              <a:tr h="0">
                <a:tc>
                  <a:txBody>
                    <a:bodyPr/>
                    <a:lstStyle/>
                    <a:p>
                      <a:pPr marL="0" marR="0" algn="r">
                        <a:lnSpc>
                          <a:spcPct val="115000"/>
                        </a:lnSpc>
                        <a:spcBef>
                          <a:spcPts val="0"/>
                        </a:spcBef>
                        <a:spcAft>
                          <a:spcPts val="0"/>
                        </a:spcAft>
                      </a:pPr>
                      <a:r>
                        <a:rPr lang="en-US" sz="2400" b="1" kern="100" noProof="0" dirty="0">
                          <a:solidFill>
                            <a:srgbClr val="000000"/>
                          </a:solidFill>
                          <a:effectLst/>
                        </a:rPr>
                        <a:t>2020 Labor Day Fire Respondents</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1" kern="100" noProof="0" dirty="0">
                          <a:effectLst/>
                        </a:rPr>
                        <a:t> </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88289190"/>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Echo Mountain Complex</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2</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85601215"/>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Pike Road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2</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81954327"/>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Dowty Road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5</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67064623"/>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Wilhoit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1</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26616650"/>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Unger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1</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74704080"/>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Beachie Creek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56</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2809342"/>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Riverside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15</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43867894"/>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Lionshead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1</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23180281"/>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Holiday Farm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27</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76662545"/>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Archie Creek</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15</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52453957"/>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Obenchain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15</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40363818"/>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242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effectLst/>
                        </a:rPr>
                        <a:t>8</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38505089"/>
                  </a:ext>
                </a:extLst>
              </a:tr>
              <a:tr h="0">
                <a:tc>
                  <a:txBody>
                    <a:bodyPr/>
                    <a:lstStyle/>
                    <a:p>
                      <a:pPr marL="0" marR="0" algn="r">
                        <a:lnSpc>
                          <a:spcPct val="115000"/>
                        </a:lnSpc>
                        <a:spcBef>
                          <a:spcPts val="0"/>
                        </a:spcBef>
                        <a:spcAft>
                          <a:spcPts val="0"/>
                        </a:spcAft>
                      </a:pPr>
                      <a:r>
                        <a:rPr lang="en-US" sz="2400" kern="100" noProof="0" dirty="0">
                          <a:solidFill>
                            <a:srgbClr val="000000"/>
                          </a:solidFill>
                          <a:effectLst/>
                        </a:rPr>
                        <a:t>Slater Fire</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kern="100" noProof="0" dirty="0">
                          <a:solidFill>
                            <a:srgbClr val="000000"/>
                          </a:solidFill>
                          <a:effectLst/>
                        </a:rPr>
                        <a:t>1</a:t>
                      </a:r>
                      <a:endParaRPr lang="en-US" sz="2400" kern="100" noProof="0" dirty="0">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08340192"/>
                  </a:ext>
                </a:extLst>
              </a:tr>
            </a:tbl>
          </a:graphicData>
        </a:graphic>
      </p:graphicFrame>
    </p:spTree>
    <p:extLst>
      <p:ext uri="{BB962C8B-B14F-4D97-AF65-F5344CB8AC3E}">
        <p14:creationId xmlns:p14="http://schemas.microsoft.com/office/powerpoint/2010/main" val="189703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E826-31ED-8D34-2B72-8722E4A8842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D2FC35C-08AE-2FA6-BE16-753AA7258CF6}"/>
              </a:ext>
            </a:extLst>
          </p:cNvPr>
          <p:cNvSpPr>
            <a:spLocks noGrp="1"/>
          </p:cNvSpPr>
          <p:nvPr>
            <p:ph type="body" sz="quarter" idx="17"/>
          </p:nvPr>
        </p:nvSpPr>
        <p:spPr>
          <a:xfrm>
            <a:off x="1878725" y="380353"/>
            <a:ext cx="9480155" cy="836612"/>
          </a:xfrm>
        </p:spPr>
        <p:txBody>
          <a:bodyPr/>
          <a:lstStyle/>
          <a:p>
            <a:r>
              <a:rPr lang="en-US" noProof="0" dirty="0"/>
              <a:t>Findings of the LEAF Study</a:t>
            </a:r>
          </a:p>
        </p:txBody>
      </p:sp>
      <p:pic>
        <p:nvPicPr>
          <p:cNvPr id="9" name="Picture 8" descr="A sticker of a state with a person and leaves&#10;&#10;AI-generated content may be incorrect.">
            <a:extLst>
              <a:ext uri="{FF2B5EF4-FFF2-40B4-BE49-F238E27FC236}">
                <a16:creationId xmlns:a16="http://schemas.microsoft.com/office/drawing/2014/main" id="{B9A6E3D4-10D4-21A3-6A2A-275972EB29F9}"/>
              </a:ext>
            </a:extLst>
          </p:cNvPr>
          <p:cNvPicPr>
            <a:picLocks noChangeAspect="1"/>
          </p:cNvPicPr>
          <p:nvPr/>
        </p:nvPicPr>
        <p:blipFill>
          <a:blip r:embed="rId3"/>
          <a:stretch>
            <a:fillRect/>
          </a:stretch>
        </p:blipFill>
        <p:spPr>
          <a:xfrm>
            <a:off x="0" y="5406683"/>
            <a:ext cx="1451317" cy="1451317"/>
          </a:xfrm>
          <a:prstGeom prst="rect">
            <a:avLst/>
          </a:prstGeom>
        </p:spPr>
      </p:pic>
      <p:graphicFrame>
        <p:nvGraphicFramePr>
          <p:cNvPr id="3" name="Content Placeholder 2">
            <a:extLst>
              <a:ext uri="{FF2B5EF4-FFF2-40B4-BE49-F238E27FC236}">
                <a16:creationId xmlns:a16="http://schemas.microsoft.com/office/drawing/2014/main" id="{D731D451-7F5A-2E7E-A325-058228503117}"/>
              </a:ext>
            </a:extLst>
          </p:cNvPr>
          <p:cNvGraphicFramePr>
            <a:graphicFrameLocks/>
          </p:cNvGraphicFramePr>
          <p:nvPr>
            <p:extLst>
              <p:ext uri="{D42A27DB-BD31-4B8C-83A1-F6EECF244321}">
                <p14:modId xmlns:p14="http://schemas.microsoft.com/office/powerpoint/2010/main" val="3820204422"/>
              </p:ext>
            </p:extLst>
          </p:nvPr>
        </p:nvGraphicFramePr>
        <p:xfrm>
          <a:off x="1542732" y="1755614"/>
          <a:ext cx="10532357" cy="4469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321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156A-290E-F90C-2FD3-F555C4D8C459}"/>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44C55EC3-AC5A-A227-B1F1-46518114EAF9}"/>
              </a:ext>
            </a:extLst>
          </p:cNvPr>
          <p:cNvSpPr txBox="1">
            <a:spLocks/>
          </p:cNvSpPr>
          <p:nvPr/>
        </p:nvSpPr>
        <p:spPr>
          <a:xfrm>
            <a:off x="1617542" y="331233"/>
            <a:ext cx="8956915" cy="836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rgbClr val="DC4405"/>
                </a:solidFill>
                <a:latin typeface="Stratum2 Bold" panose="020B050603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noProof="0" dirty="0">
                <a:solidFill>
                  <a:schemeClr val="bg1"/>
                </a:solidFill>
              </a:rPr>
              <a:t>What do people want to do?</a:t>
            </a:r>
          </a:p>
        </p:txBody>
      </p:sp>
      <p:sp>
        <p:nvSpPr>
          <p:cNvPr id="3" name="TextBox 2">
            <a:extLst>
              <a:ext uri="{FF2B5EF4-FFF2-40B4-BE49-F238E27FC236}">
                <a16:creationId xmlns:a16="http://schemas.microsoft.com/office/drawing/2014/main" id="{65330179-B098-5480-1178-035C29A4774E}"/>
              </a:ext>
            </a:extLst>
          </p:cNvPr>
          <p:cNvSpPr txBox="1"/>
          <p:nvPr/>
        </p:nvSpPr>
        <p:spPr>
          <a:xfrm>
            <a:off x="2173265" y="2041546"/>
            <a:ext cx="8511435" cy="2991588"/>
          </a:xfrm>
          <a:prstGeom prst="rect">
            <a:avLst/>
          </a:prstGeom>
          <a:noFill/>
        </p:spPr>
        <p:txBody>
          <a:bodyPr wrap="square">
            <a:spAutoFit/>
          </a:bodyPr>
          <a:lstStyle/>
          <a:p>
            <a:pPr marL="0" marR="0">
              <a:lnSpc>
                <a:spcPct val="115000"/>
              </a:lnSpc>
              <a:spcAft>
                <a:spcPts val="800"/>
              </a:spcAft>
              <a:buNone/>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Top three actions already taken</a:t>
            </a: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Site preparation</a:t>
            </a: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Removing hazard trees</a:t>
            </a:r>
          </a:p>
          <a:p>
            <a:pPr marL="342900" marR="0" lvl="0" indent="-342900">
              <a:lnSpc>
                <a:spcPct val="115000"/>
              </a:lnSpc>
              <a:spcAft>
                <a:spcPts val="800"/>
              </a:spcAft>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Planting trees</a:t>
            </a:r>
          </a:p>
        </p:txBody>
      </p:sp>
    </p:spTree>
    <p:extLst>
      <p:ext uri="{BB962C8B-B14F-4D97-AF65-F5344CB8AC3E}">
        <p14:creationId xmlns:p14="http://schemas.microsoft.com/office/powerpoint/2010/main" val="91532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8587-6226-CC8E-570D-743AB9306F44}"/>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7E5840E2-2899-74C3-0BF9-F7EA1D039171}"/>
              </a:ext>
            </a:extLst>
          </p:cNvPr>
          <p:cNvSpPr txBox="1">
            <a:spLocks/>
          </p:cNvSpPr>
          <p:nvPr/>
        </p:nvSpPr>
        <p:spPr>
          <a:xfrm>
            <a:off x="1617542" y="331233"/>
            <a:ext cx="8956915" cy="836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rgbClr val="DC4405"/>
                </a:solidFill>
                <a:latin typeface="Stratum2 Bold" panose="020B050603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noProof="0" dirty="0">
                <a:solidFill>
                  <a:schemeClr val="bg1"/>
                </a:solidFill>
              </a:rPr>
              <a:t>What do people want to do?</a:t>
            </a:r>
          </a:p>
        </p:txBody>
      </p:sp>
      <p:sp>
        <p:nvSpPr>
          <p:cNvPr id="3" name="TextBox 2">
            <a:extLst>
              <a:ext uri="{FF2B5EF4-FFF2-40B4-BE49-F238E27FC236}">
                <a16:creationId xmlns:a16="http://schemas.microsoft.com/office/drawing/2014/main" id="{981EF5FE-DEDE-3EF0-1723-D092DB9EC0FC}"/>
              </a:ext>
            </a:extLst>
          </p:cNvPr>
          <p:cNvSpPr txBox="1"/>
          <p:nvPr/>
        </p:nvSpPr>
        <p:spPr>
          <a:xfrm>
            <a:off x="2173265" y="2041546"/>
            <a:ext cx="8511435" cy="2991588"/>
          </a:xfrm>
          <a:prstGeom prst="rect">
            <a:avLst/>
          </a:prstGeom>
          <a:noFill/>
        </p:spPr>
        <p:txBody>
          <a:bodyPr wrap="square">
            <a:spAutoFit/>
          </a:bodyPr>
          <a:lstStyle/>
          <a:p>
            <a:pPr marL="0" marR="0">
              <a:lnSpc>
                <a:spcPct val="115000"/>
              </a:lnSpc>
              <a:spcAft>
                <a:spcPts val="800"/>
              </a:spcAft>
              <a:buNone/>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Top three barriers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Tree seedling mortality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Lack of financial resources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Not sure who to turn to for help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491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F0E6-B9AE-93EA-38DF-15B54A9477AD}"/>
            </a:ext>
          </a:extLst>
        </p:cNvPr>
        <p:cNvGrpSpPr/>
        <p:nvPr/>
      </p:nvGrpSpPr>
      <p:grpSpPr>
        <a:xfrm>
          <a:off x="0" y="0"/>
          <a:ext cx="0" cy="0"/>
          <a:chOff x="0" y="0"/>
          <a:chExt cx="0" cy="0"/>
        </a:xfrm>
      </p:grpSpPr>
      <p:sp>
        <p:nvSpPr>
          <p:cNvPr id="5" name="Text Placeholder 6">
            <a:extLst>
              <a:ext uri="{FF2B5EF4-FFF2-40B4-BE49-F238E27FC236}">
                <a16:creationId xmlns:a16="http://schemas.microsoft.com/office/drawing/2014/main" id="{7626335D-C1DE-95EB-1AED-794FE93A9912}"/>
              </a:ext>
            </a:extLst>
          </p:cNvPr>
          <p:cNvSpPr txBox="1">
            <a:spLocks/>
          </p:cNvSpPr>
          <p:nvPr/>
        </p:nvSpPr>
        <p:spPr>
          <a:xfrm>
            <a:off x="1617542" y="331233"/>
            <a:ext cx="8956915" cy="836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rgbClr val="DC4405"/>
                </a:solidFill>
                <a:latin typeface="Stratum2 Bold" panose="020B050603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noProof="0" dirty="0">
                <a:solidFill>
                  <a:schemeClr val="bg1"/>
                </a:solidFill>
              </a:rPr>
              <a:t>What do people want to do?</a:t>
            </a:r>
          </a:p>
        </p:txBody>
      </p:sp>
      <p:sp>
        <p:nvSpPr>
          <p:cNvPr id="3" name="TextBox 2">
            <a:extLst>
              <a:ext uri="{FF2B5EF4-FFF2-40B4-BE49-F238E27FC236}">
                <a16:creationId xmlns:a16="http://schemas.microsoft.com/office/drawing/2014/main" id="{A972B2CA-6DF1-B7B9-2221-50D04E22DC08}"/>
              </a:ext>
            </a:extLst>
          </p:cNvPr>
          <p:cNvSpPr txBox="1"/>
          <p:nvPr/>
        </p:nvSpPr>
        <p:spPr>
          <a:xfrm>
            <a:off x="2173265" y="2041546"/>
            <a:ext cx="8511435" cy="3699474"/>
          </a:xfrm>
          <a:prstGeom prst="rect">
            <a:avLst/>
          </a:prstGeom>
          <a:noFill/>
        </p:spPr>
        <p:txBody>
          <a:bodyPr wrap="square">
            <a:spAutoFit/>
          </a:bodyPr>
          <a:lstStyle/>
          <a:p>
            <a:pPr marL="0" marR="0">
              <a:lnSpc>
                <a:spcPct val="115000"/>
              </a:lnSpc>
              <a:spcAft>
                <a:spcPts val="800"/>
              </a:spcAft>
              <a:buNone/>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Top three actions landowners want to but unable to 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Planting native species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Invasive species removal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Erosion control plantings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2194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C Presentation Template 2025" id="{5150278E-E3F2-C34C-9D51-9A101AEC4CF8}" vid="{1BA09022-D785-B047-B479-840EC788D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16053</TotalTime>
  <Words>3786</Words>
  <Application>Microsoft Macintosh PowerPoint</Application>
  <PresentationFormat>Widescreen</PresentationFormat>
  <Paragraphs>315</Paragraphs>
  <Slides>27</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Calibri Light</vt:lpstr>
      <vt:lpstr>Georgia</vt:lpstr>
      <vt:lpstr>Kievit Offc</vt:lpstr>
      <vt:lpstr>Stratum2 Black</vt:lpstr>
      <vt:lpstr>Stratum2 Bold</vt:lpstr>
      <vt:lpstr>Symbol</vt:lpstr>
      <vt:lpstr>Office Theme</vt:lpstr>
      <vt:lpstr>Navigating A Path To Wildfire Recovery         September 30, 2025</vt:lpstr>
      <vt:lpstr>Navigating a path to wildfire recovery Agenda</vt:lpstr>
      <vt:lpstr>PowerPoint Presentation</vt:lpstr>
      <vt:lpstr>PowerPoint Presentation</vt:lpstr>
      <vt:lpstr>What is LEAF?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Threat-Based Strategic Conservation (TBSC) program. post-fire planning framework</vt:lpstr>
      <vt:lpstr>PowerPoint Presentation</vt:lpstr>
      <vt:lpstr>Rapid Response capacity Identify affected landowners and local partner capacity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Solario, Ada R</dc:creator>
  <cp:lastModifiedBy>Andrea Kreiner</cp:lastModifiedBy>
  <cp:revision>121</cp:revision>
  <dcterms:created xsi:type="dcterms:W3CDTF">2024-11-14T21:41:00Z</dcterms:created>
  <dcterms:modified xsi:type="dcterms:W3CDTF">2025-10-22T02:41:43Z</dcterms:modified>
</cp:coreProperties>
</file>