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18288000" cy="10287000"/>
  <p:notesSz cx="6858000" cy="9144000"/>
  <p:embeddedFontLst>
    <p:embeddedFont>
      <p:font typeface="Poppins Bold" charset="1" panose="00000800000000000000"/>
      <p:regular r:id="rId29"/>
    </p:embeddedFont>
    <p:embeddedFont>
      <p:font typeface="Poppins" charset="1" panose="00000500000000000000"/>
      <p:regular r:id="rId30"/>
    </p:embeddedFont>
    <p:embeddedFont>
      <p:font typeface="Poppins Italics" charset="1" panose="00000500000000000000"/>
      <p:regular r:id="rId37"/>
    </p:embeddedFont>
    <p:embeddedFont>
      <p:font typeface="Poppins Bold Italics" charset="1" panose="0000080000000000000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notesMasters/notesMaster1.xml" Type="http://schemas.openxmlformats.org/officeDocument/2006/relationships/notesMaster"/><Relationship Id="rId27" Target="theme/theme2.xml" Type="http://schemas.openxmlformats.org/officeDocument/2006/relationships/theme"/><Relationship Id="rId28" Target="notesSlides/notesSlide1.xml" Type="http://schemas.openxmlformats.org/officeDocument/2006/relationships/notesSlide"/><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notesSlides/notesSlide2.xml" Type="http://schemas.openxmlformats.org/officeDocument/2006/relationships/notesSlide"/><Relationship Id="rId32" Target="notesSlides/notesSlide3.xml" Type="http://schemas.openxmlformats.org/officeDocument/2006/relationships/notesSlide"/><Relationship Id="rId33" Target="notesSlides/notesSlide4.xml" Type="http://schemas.openxmlformats.org/officeDocument/2006/relationships/notesSlide"/><Relationship Id="rId34" Target="notesSlides/notesSlide5.xml" Type="http://schemas.openxmlformats.org/officeDocument/2006/relationships/notesSlide"/><Relationship Id="rId35" Target="notesSlides/notesSlide6.xml" Type="http://schemas.openxmlformats.org/officeDocument/2006/relationships/notesSlide"/><Relationship Id="rId36" Target="notesSlides/notesSlide7.xml" Type="http://schemas.openxmlformats.org/officeDocument/2006/relationships/notesSlide"/><Relationship Id="rId37" Target="fonts/font37.fntdata" Type="http://schemas.openxmlformats.org/officeDocument/2006/relationships/font"/><Relationship Id="rId38" Target="notesSlides/notesSlide8.xml" Type="http://schemas.openxmlformats.org/officeDocument/2006/relationships/notesSlide"/><Relationship Id="rId39" Target="notesSlides/notesSlide9.xml" Type="http://schemas.openxmlformats.org/officeDocument/2006/relationships/notesSlide"/><Relationship Id="rId4" Target="theme/theme1.xml" Type="http://schemas.openxmlformats.org/officeDocument/2006/relationships/theme"/><Relationship Id="rId40" Target="notesSlides/notesSlide10.xml" Type="http://schemas.openxmlformats.org/officeDocument/2006/relationships/notesSlide"/><Relationship Id="rId41" Target="notesSlides/notesSlide11.xml" Type="http://schemas.openxmlformats.org/officeDocument/2006/relationships/notesSlide"/><Relationship Id="rId42" Target="fonts/font42.fntdata" Type="http://schemas.openxmlformats.org/officeDocument/2006/relationships/font"/><Relationship Id="rId43" Target="notesSlides/notesSlide12.xml" Type="http://schemas.openxmlformats.org/officeDocument/2006/relationships/note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Read the room: who is familiar with our work?</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We haven't really done anything yet. We do have money under oda to do soup testing but have not really rolled this out due to multiple factors including staffing and government shutdown. </a:t>
            </a:r>
          </a:p>
          <a:p>
            <a:r>
              <a:rPr lang="en-US"/>
              <a:t/>
            </a:r>
          </a:p>
          <a:p>
            <a:r>
              <a:rPr lang="en-US"/>
              <a:t>2. Soil is in our title and Harney has not done that much over the 6 years I have worked for the agency. It's a important part of how habitat is built and might have been over looked in our past work. The need to learn more and improve our results likely comes back to the soil condition and understand that and what can be done to improve our projects. </a:t>
            </a:r>
          </a:p>
          <a:p>
            <a:r>
              <a:rPr lang="en-US"/>
              <a:t/>
            </a:r>
          </a:p>
          <a:p>
            <a:r>
              <a:rPr lang="en-US"/>
              <a:t>3. Staff able to id issues and come up with a plan to address/improve soil quality. Help landowner improve their operations improving local economics while providing better habitat and water quality for all.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Spread the word: let your district know about the programming.</a:t>
            </a:r>
          </a:p>
          <a:p>
            <a:r>
              <a:rPr lang="en-US"/>
              <a:t/>
            </a:r>
          </a:p>
          <a:p>
            <a:r>
              <a:rPr lang="en-US"/>
              <a:t>Get involved: contact me, fill out the network survey</a:t>
            </a:r>
          </a:p>
          <a:p>
            <a:r>
              <a:rPr lang="en-US"/>
              <a:t/>
            </a:r>
          </a:p>
          <a:p>
            <a:r>
              <a:rPr lang="en-US"/>
              <a:t>Provide input: Advisory board, set up a meeting with me. Especially around larger regions.</a:t>
            </a:r>
          </a:p>
          <a:p>
            <a:r>
              <a:rPr lang="en-US"/>
              <a:t/>
            </a:r>
          </a:p>
          <a:p>
            <a:r>
              <a:rPr lang="en-US"/>
              <a:t>Share funding: Important to collaborate! Letters of support, share funding opportunities so we can support the network the best we can.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Declined</a:t>
            </a:r>
          </a:p>
          <a:p>
            <a:r>
              <a:rPr lang="en-US"/>
              <a:t>$40k from Wright for some RHLs</a:t>
            </a:r>
          </a:p>
          <a:p>
            <a:r>
              <a:rPr lang="en-US"/>
              <a:t/>
            </a:r>
          </a:p>
          <a:p>
            <a:r>
              <a:rPr lang="en-US"/>
              <a:t>Pending</a:t>
            </a:r>
          </a:p>
          <a:p>
            <a:r>
              <a:rPr lang="en-US"/>
              <a:t>$15k from Roundhouse for rural RHLs</a:t>
            </a:r>
          </a:p>
          <a:p>
            <a:r>
              <a:rPr lang="en-US"/>
              <a:t>$18k OCF for ASOs</a:t>
            </a:r>
          </a:p>
          <a:p>
            <a:r>
              <a:rPr lang="en-US"/>
              <a:t> $40k from MMT for engaging historically underserved producers in SHN and listening to their needs </a:t>
            </a:r>
          </a:p>
          <a:p>
            <a:r>
              <a:rPr lang="en-US"/>
              <a:t>$75k from Thriving Comms </a:t>
            </a:r>
          </a:p>
          <a:p>
            <a:r>
              <a:rPr lang="en-US"/>
              <a:t/>
            </a:r>
          </a:p>
          <a:p>
            <a:r>
              <a:rPr lang="en-US"/>
              <a:t>Secured</a:t>
            </a:r>
          </a:p>
          <a:p>
            <a:r>
              <a:rPr lang="en-US"/>
              <a:t>$5k for CFWWC</a:t>
            </a:r>
          </a:p>
          <a:p>
            <a:r>
              <a:rPr lang="en-US"/>
              <a:t/>
            </a:r>
          </a:p>
          <a:p>
            <a:r>
              <a:rPr lang="en-US"/>
              <a:t>Planned/strategy</a:t>
            </a:r>
          </a:p>
          <a:p>
            <a:r>
              <a:rPr lang="en-US"/>
              <a:t>Up to $35k for Marion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healthy soil builds climate resilience by:</a:t>
            </a:r>
          </a:p>
          <a:p>
            <a:r>
              <a:rPr lang="en-US"/>
              <a:t>-improving water infiltration</a:t>
            </a:r>
          </a:p>
          <a:p>
            <a:r>
              <a:rPr lang="en-US"/>
              <a:t>-water holding capacity</a:t>
            </a:r>
          </a:p>
          <a:p>
            <a:r>
              <a:rPr lang="en-US"/>
              <a:t>-biodiversity, </a:t>
            </a:r>
          </a:p>
          <a:p>
            <a:r>
              <a:rPr lang="en-US"/>
              <a:t>-plant health and productivity</a:t>
            </a:r>
          </a:p>
          <a:p>
            <a:r>
              <a:rPr lang="en-US"/>
              <a:t>-reducing fire fuels, </a:t>
            </a:r>
          </a:p>
          <a:p>
            <a:r>
              <a:rPr lang="en-US"/>
              <a:t/>
            </a:r>
          </a:p>
          <a:p>
            <a:r>
              <a:rPr lang="en-US"/>
              <a:t>all creating resilience to extreme weather, pests, and diseases.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we work to promote soil health and climate resilience, we are committed to honoring the leadership, knowledge, and sovereignty of Indigenous communities across Oregon.</a:t>
            </a:r>
          </a:p>
          <a:p>
            <a:r>
              <a:rPr lang="en-US"/>
              <a:t/>
            </a:r>
          </a:p>
          <a:p>
            <a:r>
              <a:rPr lang="en-US"/>
              <a:t>We acknowledge that all of our work takes place on the ancestral lands of Oregon’s Tribal nations. We recognize the leadership of Indigenous communities in land stewardship and soil health practices, and we are committed to honoring these contributions through intentional relationship-building, collaboration, and representation in our work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From January-May 2024, twenty-five Oregonians worked together to clarify the structure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we recently engaged our network. Who attended?</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day before the summit, we hosted the Key Partners Gathering, including many of the network leads. Here's what we took away from the gathering,</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Who?</a:t>
            </a:r>
          </a:p>
          <a:p>
            <a:r>
              <a:rPr lang="en-US"/>
              <a:t>Network Coordinator, Oregon Climate and Agriculture Network (OrCAN): Stewards the overall Network, coordinates RHLs and ASOs, and maintains statewide connections</a:t>
            </a:r>
          </a:p>
          <a:p>
            <a:r>
              <a:rPr lang="en-US"/>
              <a:t>Regional Hub Leads (RHLs): Go-to people in each region for soil health support and referrals on the ground</a:t>
            </a:r>
          </a:p>
          <a:p>
            <a:r>
              <a:rPr lang="en-US"/>
              <a:t>Culturally-Specific Support Organizations (CSSOs): Provides culturally-specific support, referrals, and specialized expertise for BIPOC producers</a:t>
            </a:r>
          </a:p>
          <a:p>
            <a:r>
              <a:rPr lang="en-US"/>
              <a:t>Statewide Resource People: Those with technical and/or institutional expertise, tools, and resources on soil health practices</a:t>
            </a:r>
          </a:p>
          <a:p>
            <a:r>
              <a:rPr lang="en-US"/>
              <a:t>Producers: Farmers, ranchers, or farmworkers interested in maintaining or improving their soil health</a:t>
            </a:r>
          </a:p>
          <a:p>
            <a:r>
              <a:rPr lang="en-US"/>
              <a:t>Other Farm Service Providers (FSPs): Those providing technical assistance, resources, education, or other services to producers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We have partnered with Cairnspring Mills, a new flour mill in our area, to better align regional management with cultural values. </a:t>
            </a:r>
          </a:p>
          <a:p>
            <a:r>
              <a:rPr lang="en-US"/>
              <a:t>We have started a soil health baseline with each of our participating growers to track the trend over time as they shift management. </a:t>
            </a:r>
          </a:p>
          <a:p>
            <a:r>
              <a:rPr lang="en-US"/>
              <a:t>We hope to share what we learn in this journey and maybe assist others in adopting approaches within their given context.</a:t>
            </a:r>
          </a:p>
          <a:p>
            <a:r>
              <a:rPr lang="en-US"/>
              <a:t/>
            </a:r>
          </a:p>
          <a:p>
            <a:r>
              <a:rPr lang="en-US"/>
              <a:t>2. It takes a village! Part of the success that we have seen is in community, locally and regionally. This allows ideas and information to be quickly shared and projects to be more rounded when developed from many perspectives. With so much information out there, it is nice to have a place/group to fall back on to weed out the facts and how to best provide those to land stewards. </a:t>
            </a:r>
          </a:p>
          <a:p>
            <a:r>
              <a:rPr lang="en-US"/>
              <a:t/>
            </a:r>
          </a:p>
          <a:p>
            <a:r>
              <a:rPr lang="en-US"/>
              <a:t>3. Knowledge, connection, and (hopefully) funding!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7.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31.png" Type="http://schemas.openxmlformats.org/officeDocument/2006/relationships/image"/><Relationship Id="rId6" Target="../media/image32.svg" Type="http://schemas.openxmlformats.org/officeDocument/2006/relationships/image"/><Relationship Id="rId7" Target="../media/image33.png" Type="http://schemas.openxmlformats.org/officeDocument/2006/relationships/image"/><Relationship Id="rId8" Target="../media/image34.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20.png" Type="http://schemas.openxmlformats.org/officeDocument/2006/relationships/image"/><Relationship Id="rId4" Target="../media/image21.sv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 Id="rId7" Target="../media/image37.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20.png" Type="http://schemas.openxmlformats.org/officeDocument/2006/relationships/image"/><Relationship Id="rId4" Target="../media/image21.sv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 Id="rId7" Target="../media/image3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20.png" Type="http://schemas.openxmlformats.org/officeDocument/2006/relationships/image"/><Relationship Id="rId4" Target="../media/image21.sv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 Id="rId7" Target="../media/image39.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40.jpeg" Type="http://schemas.openxmlformats.org/officeDocument/2006/relationships/image"/><Relationship Id="rId4" Target="../media/image41.png" Type="http://schemas.openxmlformats.org/officeDocument/2006/relationships/image"/><Relationship Id="rId5" Target="../media/image42.sv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43.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45.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46.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47.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8.jpe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48.png" Type="http://schemas.openxmlformats.org/officeDocument/2006/relationships/image"/><Relationship Id="rId4" Target="../media/image49.svg" Type="http://schemas.openxmlformats.org/officeDocument/2006/relationships/image"/><Relationship Id="rId5" Target="../media/image50.png" Type="http://schemas.openxmlformats.org/officeDocument/2006/relationships/image"/><Relationship Id="rId6" Target="../media/image51.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svg" Type="http://schemas.openxmlformats.org/officeDocument/2006/relationships/image"/><Relationship Id="rId2" Target="../notesSlides/notesSlide3.xml" Type="http://schemas.openxmlformats.org/officeDocument/2006/relationships/notesSlide"/><Relationship Id="rId3" Target="../media/image11.png" Type="http://schemas.openxmlformats.org/officeDocument/2006/relationships/image"/><Relationship Id="rId4" Target="../media/image12.sv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15.png" Type="http://schemas.openxmlformats.org/officeDocument/2006/relationships/image"/><Relationship Id="rId8" Target="../media/image16.svg" Type="http://schemas.openxmlformats.org/officeDocument/2006/relationships/image"/><Relationship Id="rId9" Target="../media/image1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9.jpe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20.png" Type="http://schemas.openxmlformats.org/officeDocument/2006/relationships/image"/><Relationship Id="rId4" Target="../media/image21.sv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 Id="rId9" Target="../media/image26.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20.png" Type="http://schemas.openxmlformats.org/officeDocument/2006/relationships/image"/><Relationship Id="rId4" Target="../media/image21.sv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 Id="rId7" Target="../media/image27.jpe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2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 Id="rId8" Target="../media/image3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3D5D30"/>
        </a:solidFill>
      </p:bgPr>
    </p:bg>
    <p:spTree>
      <p:nvGrpSpPr>
        <p:cNvPr id="1" name=""/>
        <p:cNvGrpSpPr/>
        <p:nvPr/>
      </p:nvGrpSpPr>
      <p:grpSpPr>
        <a:xfrm>
          <a:off x="0" y="0"/>
          <a:ext cx="0" cy="0"/>
          <a:chOff x="0" y="0"/>
          <a:chExt cx="0" cy="0"/>
        </a:xfrm>
      </p:grpSpPr>
      <p:sp>
        <p:nvSpPr>
          <p:cNvPr name="Freeform 2" id="2" descr="scribble"/>
          <p:cNvSpPr/>
          <p:nvPr/>
        </p:nvSpPr>
        <p:spPr>
          <a:xfrm flipH="false" flipV="false" rot="3570555">
            <a:off x="14513698" y="7469214"/>
            <a:ext cx="2712475" cy="1627485"/>
          </a:xfrm>
          <a:custGeom>
            <a:avLst/>
            <a:gdLst/>
            <a:ahLst/>
            <a:cxnLst/>
            <a:rect r="r" b="b" t="t" l="l"/>
            <a:pathLst>
              <a:path h="1627485" w="2712475">
                <a:moveTo>
                  <a:pt x="0" y="0"/>
                </a:moveTo>
                <a:lnTo>
                  <a:pt x="2712475" y="0"/>
                </a:lnTo>
                <a:lnTo>
                  <a:pt x="2712475" y="1627485"/>
                </a:lnTo>
                <a:lnTo>
                  <a:pt x="0" y="16274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descr="line"/>
          <p:cNvSpPr/>
          <p:nvPr/>
        </p:nvSpPr>
        <p:spPr>
          <a:xfrm flipH="false" flipV="false" rot="0">
            <a:off x="16493186" y="467030"/>
            <a:ext cx="2638946" cy="1725211"/>
          </a:xfrm>
          <a:custGeom>
            <a:avLst/>
            <a:gdLst/>
            <a:ahLst/>
            <a:cxnLst/>
            <a:rect r="r" b="b" t="t" l="l"/>
            <a:pathLst>
              <a:path h="1725211" w="2638946">
                <a:moveTo>
                  <a:pt x="0" y="0"/>
                </a:moveTo>
                <a:lnTo>
                  <a:pt x="2638946" y="0"/>
                </a:lnTo>
                <a:lnTo>
                  <a:pt x="2638946" y="1725211"/>
                </a:lnTo>
                <a:lnTo>
                  <a:pt x="0" y="17252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descr="Pink Zigzag Line"/>
          <p:cNvSpPr/>
          <p:nvPr/>
        </p:nvSpPr>
        <p:spPr>
          <a:xfrm flipH="false" flipV="false" rot="0">
            <a:off x="-1624515" y="-2785165"/>
            <a:ext cx="4054793" cy="4114800"/>
          </a:xfrm>
          <a:custGeom>
            <a:avLst/>
            <a:gdLst/>
            <a:ahLst/>
            <a:cxnLst/>
            <a:rect r="r" b="b" t="t" l="l"/>
            <a:pathLst>
              <a:path h="4114800" w="4054793">
                <a:moveTo>
                  <a:pt x="0" y="0"/>
                </a:moveTo>
                <a:lnTo>
                  <a:pt x="4054792" y="0"/>
                </a:lnTo>
                <a:lnTo>
                  <a:pt x="405479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5" id="5"/>
          <p:cNvGrpSpPr/>
          <p:nvPr/>
        </p:nvGrpSpPr>
        <p:grpSpPr>
          <a:xfrm rot="0">
            <a:off x="0" y="0"/>
            <a:ext cx="18288000" cy="10287000"/>
            <a:chOff x="0" y="0"/>
            <a:chExt cx="1444978" cy="812800"/>
          </a:xfrm>
        </p:grpSpPr>
        <p:sp>
          <p:nvSpPr>
            <p:cNvPr name="Freeform 6" id="6"/>
            <p:cNvSpPr/>
            <p:nvPr/>
          </p:nvSpPr>
          <p:spPr>
            <a:xfrm flipH="false" flipV="false" rot="0">
              <a:off x="0" y="0"/>
              <a:ext cx="1444978" cy="812800"/>
            </a:xfrm>
            <a:custGeom>
              <a:avLst/>
              <a:gdLst/>
              <a:ahLst/>
              <a:cxnLst/>
              <a:rect r="r" b="b" t="t" l="l"/>
              <a:pathLst>
                <a:path h="812800" w="1444978">
                  <a:moveTo>
                    <a:pt x="0" y="0"/>
                  </a:moveTo>
                  <a:lnTo>
                    <a:pt x="1444978" y="0"/>
                  </a:lnTo>
                  <a:lnTo>
                    <a:pt x="1444978" y="812800"/>
                  </a:lnTo>
                  <a:lnTo>
                    <a:pt x="0" y="812800"/>
                  </a:lnTo>
                  <a:close/>
                </a:path>
              </a:pathLst>
            </a:custGeom>
            <a:blipFill>
              <a:blip r:embed="rId9"/>
              <a:stretch>
                <a:fillRect l="0" t="-9151" r="0" b="-9151"/>
              </a:stretch>
            </a:blipFill>
          </p:spPr>
        </p:sp>
      </p:grpSp>
      <p:grpSp>
        <p:nvGrpSpPr>
          <p:cNvPr name="Group 7" id="7"/>
          <p:cNvGrpSpPr/>
          <p:nvPr/>
        </p:nvGrpSpPr>
        <p:grpSpPr>
          <a:xfrm rot="0">
            <a:off x="13338225" y="-1945747"/>
            <a:ext cx="10660254" cy="8771575"/>
            <a:chOff x="0" y="0"/>
            <a:chExt cx="14213673" cy="11695434"/>
          </a:xfrm>
        </p:grpSpPr>
        <p:grpSp>
          <p:nvGrpSpPr>
            <p:cNvPr name="Group 8" id="8"/>
            <p:cNvGrpSpPr/>
            <p:nvPr/>
          </p:nvGrpSpPr>
          <p:grpSpPr>
            <a:xfrm rot="-8181696">
              <a:off x="-994230" y="3597452"/>
              <a:ext cx="11042149" cy="1539448"/>
              <a:chOff x="0" y="0"/>
              <a:chExt cx="45756799" cy="6379210"/>
            </a:xfrm>
          </p:grpSpPr>
          <p:sp>
            <p:nvSpPr>
              <p:cNvPr name="Freeform 9" id="9"/>
              <p:cNvSpPr/>
              <p:nvPr/>
            </p:nvSpPr>
            <p:spPr>
              <a:xfrm flipH="false" flipV="false" rot="0">
                <a:off x="0" y="0"/>
                <a:ext cx="45756798" cy="6379210"/>
              </a:xfrm>
              <a:custGeom>
                <a:avLst/>
                <a:gdLst/>
                <a:ahLst/>
                <a:cxnLst/>
                <a:rect r="r" b="b" t="t" l="l"/>
                <a:pathLst>
                  <a:path h="6379210" w="45756798">
                    <a:moveTo>
                      <a:pt x="39027360" y="0"/>
                    </a:moveTo>
                    <a:lnTo>
                      <a:pt x="9057709" y="0"/>
                    </a:lnTo>
                    <a:lnTo>
                      <a:pt x="6810077" y="7620"/>
                    </a:lnTo>
                    <a:lnTo>
                      <a:pt x="0" y="6379210"/>
                    </a:lnTo>
                    <a:lnTo>
                      <a:pt x="39110890" y="6379210"/>
                    </a:lnTo>
                    <a:lnTo>
                      <a:pt x="45756798" y="0"/>
                    </a:lnTo>
                    <a:close/>
                  </a:path>
                </a:pathLst>
              </a:custGeom>
              <a:solidFill>
                <a:srgbClr val="557647"/>
              </a:solidFill>
            </p:spPr>
          </p:sp>
        </p:grpSp>
        <p:grpSp>
          <p:nvGrpSpPr>
            <p:cNvPr name="Group 10" id="10"/>
            <p:cNvGrpSpPr/>
            <p:nvPr/>
          </p:nvGrpSpPr>
          <p:grpSpPr>
            <a:xfrm rot="-8181696">
              <a:off x="2138984" y="5747096"/>
              <a:ext cx="13393786" cy="1539448"/>
              <a:chOff x="0" y="0"/>
              <a:chExt cx="55501582" cy="6379210"/>
            </a:xfrm>
          </p:grpSpPr>
          <p:sp>
            <p:nvSpPr>
              <p:cNvPr name="Freeform 11" id="11"/>
              <p:cNvSpPr/>
              <p:nvPr/>
            </p:nvSpPr>
            <p:spPr>
              <a:xfrm flipH="false" flipV="false" rot="0">
                <a:off x="0" y="0"/>
                <a:ext cx="55501580" cy="6379210"/>
              </a:xfrm>
              <a:custGeom>
                <a:avLst/>
                <a:gdLst/>
                <a:ahLst/>
                <a:cxnLst/>
                <a:rect r="r" b="b" t="t" l="l"/>
                <a:pathLst>
                  <a:path h="6379210" w="55501580">
                    <a:moveTo>
                      <a:pt x="48748516" y="0"/>
                    </a:moveTo>
                    <a:lnTo>
                      <a:pt x="9784029" y="0"/>
                    </a:lnTo>
                    <a:lnTo>
                      <a:pt x="6861811" y="7620"/>
                    </a:lnTo>
                    <a:lnTo>
                      <a:pt x="0" y="6379210"/>
                    </a:lnTo>
                    <a:lnTo>
                      <a:pt x="48855672" y="6379210"/>
                    </a:lnTo>
                    <a:lnTo>
                      <a:pt x="55501580" y="0"/>
                    </a:lnTo>
                    <a:close/>
                  </a:path>
                </a:pathLst>
              </a:custGeom>
              <a:solidFill>
                <a:srgbClr val="557647"/>
              </a:solidFill>
            </p:spPr>
          </p:sp>
        </p:grpSp>
      </p:grpSp>
      <p:grpSp>
        <p:nvGrpSpPr>
          <p:cNvPr name="Group 12" id="12"/>
          <p:cNvGrpSpPr/>
          <p:nvPr/>
        </p:nvGrpSpPr>
        <p:grpSpPr>
          <a:xfrm rot="-10800000">
            <a:off x="-2156204" y="7555615"/>
            <a:ext cx="17114084" cy="2024181"/>
            <a:chOff x="0" y="0"/>
            <a:chExt cx="53935058" cy="6379210"/>
          </a:xfrm>
        </p:grpSpPr>
        <p:sp>
          <p:nvSpPr>
            <p:cNvPr name="Freeform 13" id="13"/>
            <p:cNvSpPr/>
            <p:nvPr/>
          </p:nvSpPr>
          <p:spPr>
            <a:xfrm flipH="false" flipV="false" rot="0">
              <a:off x="0" y="0"/>
              <a:ext cx="53935058" cy="6379210"/>
            </a:xfrm>
            <a:custGeom>
              <a:avLst/>
              <a:gdLst/>
              <a:ahLst/>
              <a:cxnLst/>
              <a:rect r="r" b="b" t="t" l="l"/>
              <a:pathLst>
                <a:path h="6379210" w="53935058">
                  <a:moveTo>
                    <a:pt x="47185790" y="0"/>
                  </a:moveTo>
                  <a:lnTo>
                    <a:pt x="9667269" y="0"/>
                  </a:lnTo>
                  <a:lnTo>
                    <a:pt x="6853495" y="7620"/>
                  </a:lnTo>
                  <a:lnTo>
                    <a:pt x="0" y="6379210"/>
                  </a:lnTo>
                  <a:lnTo>
                    <a:pt x="47289148" y="6379210"/>
                  </a:lnTo>
                  <a:lnTo>
                    <a:pt x="53935058" y="0"/>
                  </a:lnTo>
                  <a:close/>
                </a:path>
              </a:pathLst>
            </a:custGeom>
            <a:solidFill>
              <a:srgbClr val="557647"/>
            </a:solidFill>
          </p:spPr>
        </p:sp>
      </p:grpSp>
      <p:sp>
        <p:nvSpPr>
          <p:cNvPr name="TextBox 14" id="14"/>
          <p:cNvSpPr txBox="true"/>
          <p:nvPr/>
        </p:nvSpPr>
        <p:spPr>
          <a:xfrm rot="0">
            <a:off x="1028700" y="2601966"/>
            <a:ext cx="14497849" cy="4443485"/>
          </a:xfrm>
          <a:prstGeom prst="rect">
            <a:avLst/>
          </a:prstGeom>
        </p:spPr>
        <p:txBody>
          <a:bodyPr anchor="t" rtlCol="false" tIns="0" lIns="0" bIns="0" rIns="0">
            <a:spAutoFit/>
          </a:bodyPr>
          <a:lstStyle/>
          <a:p>
            <a:pPr algn="l" marL="0" indent="0" lvl="0">
              <a:lnSpc>
                <a:spcPts val="11180"/>
              </a:lnSpc>
            </a:pPr>
            <a:r>
              <a:rPr lang="en-US" b="true" sz="11646">
                <a:solidFill>
                  <a:srgbClr val="FFFFFF"/>
                </a:solidFill>
                <a:latin typeface="Poppins Bold"/>
                <a:ea typeface="Poppins Bold"/>
                <a:cs typeface="Poppins Bold"/>
                <a:sym typeface="Poppins Bold"/>
              </a:rPr>
              <a:t>Oregon’s Statewide </a:t>
            </a:r>
            <a:r>
              <a:rPr lang="en-US" b="true" sz="11646">
                <a:solidFill>
                  <a:srgbClr val="FFFFFF"/>
                </a:solidFill>
                <a:latin typeface="Poppins Bold"/>
                <a:ea typeface="Poppins Bold"/>
                <a:cs typeface="Poppins Bold"/>
                <a:sym typeface="Poppins Bold"/>
              </a:rPr>
              <a:t>Soil Health Network </a:t>
            </a:r>
          </a:p>
        </p:txBody>
      </p:sp>
      <p:sp>
        <p:nvSpPr>
          <p:cNvPr name="TextBox 15" id="15"/>
          <p:cNvSpPr txBox="true"/>
          <p:nvPr/>
        </p:nvSpPr>
        <p:spPr>
          <a:xfrm rot="0">
            <a:off x="1028700" y="1468277"/>
            <a:ext cx="9406895" cy="723964"/>
          </a:xfrm>
          <a:prstGeom prst="rect">
            <a:avLst/>
          </a:prstGeom>
        </p:spPr>
        <p:txBody>
          <a:bodyPr anchor="t" rtlCol="false" tIns="0" lIns="0" bIns="0" rIns="0">
            <a:spAutoFit/>
          </a:bodyPr>
          <a:lstStyle/>
          <a:p>
            <a:pPr algn="l" marL="0" indent="0" lvl="0">
              <a:lnSpc>
                <a:spcPts val="5207"/>
              </a:lnSpc>
            </a:pPr>
            <a:r>
              <a:rPr lang="en-US" sz="4777">
                <a:solidFill>
                  <a:srgbClr val="FFFFFF"/>
                </a:solidFill>
                <a:latin typeface="Poppins"/>
                <a:ea typeface="Poppins"/>
                <a:cs typeface="Poppins"/>
                <a:sym typeface="Poppins"/>
              </a:rPr>
              <a:t>OACD 2025 annual conference</a:t>
            </a:r>
          </a:p>
        </p:txBody>
      </p:sp>
      <p:sp>
        <p:nvSpPr>
          <p:cNvPr name="TextBox 16" id="16"/>
          <p:cNvSpPr txBox="true"/>
          <p:nvPr/>
        </p:nvSpPr>
        <p:spPr>
          <a:xfrm rot="0">
            <a:off x="1028700" y="7877111"/>
            <a:ext cx="13160284" cy="1381189"/>
          </a:xfrm>
          <a:prstGeom prst="rect">
            <a:avLst/>
          </a:prstGeom>
        </p:spPr>
        <p:txBody>
          <a:bodyPr anchor="t" rtlCol="false" tIns="0" lIns="0" bIns="0" rIns="0">
            <a:spAutoFit/>
          </a:bodyPr>
          <a:lstStyle/>
          <a:p>
            <a:pPr algn="l">
              <a:lnSpc>
                <a:spcPts val="5207"/>
              </a:lnSpc>
            </a:pPr>
            <a:r>
              <a:rPr lang="en-US" sz="4777">
                <a:solidFill>
                  <a:srgbClr val="FFFFFF"/>
                </a:solidFill>
                <a:latin typeface="Poppins"/>
                <a:ea typeface="Poppins"/>
                <a:cs typeface="Poppins"/>
                <a:sym typeface="Poppins"/>
              </a:rPr>
              <a:t>Sage Fairman, Program Manager</a:t>
            </a:r>
          </a:p>
          <a:p>
            <a:pPr algn="l" marL="0" indent="0" lvl="0">
              <a:lnSpc>
                <a:spcPts val="5207"/>
              </a:lnSpc>
            </a:pPr>
            <a:r>
              <a:rPr lang="en-US" sz="4777">
                <a:solidFill>
                  <a:srgbClr val="FFFFFF"/>
                </a:solidFill>
                <a:latin typeface="Poppins"/>
                <a:ea typeface="Poppins"/>
                <a:cs typeface="Poppins"/>
                <a:sym typeface="Poppins"/>
              </a:rPr>
              <a:t>Oregon Climate &amp; Ag Network (OrCAN)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100000">
              <a:srgbClr val="F2F4E0">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1937128" y="0"/>
            <a:ext cx="7087700" cy="10631550"/>
          </a:xfrm>
          <a:custGeom>
            <a:avLst/>
            <a:gdLst/>
            <a:ahLst/>
            <a:cxnLst/>
            <a:rect r="r" b="b" t="t" l="l"/>
            <a:pathLst>
              <a:path h="10631550" w="7087700">
                <a:moveTo>
                  <a:pt x="0" y="0"/>
                </a:moveTo>
                <a:lnTo>
                  <a:pt x="7087700" y="0"/>
                </a:lnTo>
                <a:lnTo>
                  <a:pt x="7087700" y="10631550"/>
                </a:lnTo>
                <a:lnTo>
                  <a:pt x="0" y="10631550"/>
                </a:lnTo>
                <a:lnTo>
                  <a:pt x="0" y="0"/>
                </a:lnTo>
                <a:close/>
              </a:path>
            </a:pathLst>
          </a:custGeom>
          <a:blipFill>
            <a:blip r:embed="rId2"/>
            <a:stretch>
              <a:fillRect l="0" t="-31" r="0" b="-31"/>
            </a:stretch>
          </a:blipFill>
        </p:spPr>
      </p:sp>
      <p:grpSp>
        <p:nvGrpSpPr>
          <p:cNvPr name="Group 3" id="3"/>
          <p:cNvGrpSpPr/>
          <p:nvPr/>
        </p:nvGrpSpPr>
        <p:grpSpPr>
          <a:xfrm rot="0">
            <a:off x="0" y="0"/>
            <a:ext cx="12280438" cy="10334625"/>
            <a:chOff x="0" y="0"/>
            <a:chExt cx="3234354" cy="2721877"/>
          </a:xfrm>
        </p:grpSpPr>
        <p:sp>
          <p:nvSpPr>
            <p:cNvPr name="Freeform 4" id="4"/>
            <p:cNvSpPr/>
            <p:nvPr/>
          </p:nvSpPr>
          <p:spPr>
            <a:xfrm flipH="false" flipV="false" rot="0">
              <a:off x="0" y="0"/>
              <a:ext cx="3234354" cy="2721876"/>
            </a:xfrm>
            <a:custGeom>
              <a:avLst/>
              <a:gdLst/>
              <a:ahLst/>
              <a:cxnLst/>
              <a:rect r="r" b="b" t="t" l="l"/>
              <a:pathLst>
                <a:path h="2721876" w="3234354">
                  <a:moveTo>
                    <a:pt x="0" y="0"/>
                  </a:moveTo>
                  <a:lnTo>
                    <a:pt x="3234354" y="0"/>
                  </a:lnTo>
                  <a:lnTo>
                    <a:pt x="3234354" y="2721876"/>
                  </a:lnTo>
                  <a:lnTo>
                    <a:pt x="0" y="2721876"/>
                  </a:lnTo>
                  <a:close/>
                </a:path>
              </a:pathLst>
            </a:custGeom>
            <a:solidFill>
              <a:srgbClr val="578637"/>
            </a:solidFill>
          </p:spPr>
        </p:sp>
        <p:sp>
          <p:nvSpPr>
            <p:cNvPr name="TextBox 5" id="5"/>
            <p:cNvSpPr txBox="true"/>
            <p:nvPr/>
          </p:nvSpPr>
          <p:spPr>
            <a:xfrm>
              <a:off x="0" y="9525"/>
              <a:ext cx="3234354" cy="2712352"/>
            </a:xfrm>
            <a:prstGeom prst="rect">
              <a:avLst/>
            </a:prstGeom>
          </p:spPr>
          <p:txBody>
            <a:bodyPr anchor="ctr" rtlCol="false" tIns="50800" lIns="50800" bIns="50800" rIns="50800"/>
            <a:lstStyle/>
            <a:p>
              <a:pPr algn="ctr">
                <a:lnSpc>
                  <a:spcPts val="1890"/>
                </a:lnSpc>
              </a:pPr>
            </a:p>
          </p:txBody>
        </p:sp>
      </p:grpSp>
      <p:sp>
        <p:nvSpPr>
          <p:cNvPr name="Freeform 6" id="6"/>
          <p:cNvSpPr/>
          <p:nvPr/>
        </p:nvSpPr>
        <p:spPr>
          <a:xfrm flipH="false" flipV="false" rot="-112529">
            <a:off x="16661915" y="-497470"/>
            <a:ext cx="2340560" cy="1404336"/>
          </a:xfrm>
          <a:custGeom>
            <a:avLst/>
            <a:gdLst/>
            <a:ahLst/>
            <a:cxnLst/>
            <a:rect r="r" b="b" t="t" l="l"/>
            <a:pathLst>
              <a:path h="1404336" w="2340560">
                <a:moveTo>
                  <a:pt x="0" y="0"/>
                </a:moveTo>
                <a:lnTo>
                  <a:pt x="2340559" y="0"/>
                </a:lnTo>
                <a:lnTo>
                  <a:pt x="2340559" y="1404336"/>
                </a:lnTo>
                <a:lnTo>
                  <a:pt x="0" y="140433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526344" y="9258300"/>
            <a:ext cx="1272590" cy="824002"/>
          </a:xfrm>
          <a:custGeom>
            <a:avLst/>
            <a:gdLst/>
            <a:ahLst/>
            <a:cxnLst/>
            <a:rect r="r" b="b" t="t" l="l"/>
            <a:pathLst>
              <a:path h="824002" w="1272590">
                <a:moveTo>
                  <a:pt x="0" y="0"/>
                </a:moveTo>
                <a:lnTo>
                  <a:pt x="1272590" y="0"/>
                </a:lnTo>
                <a:lnTo>
                  <a:pt x="1272590" y="824002"/>
                </a:lnTo>
                <a:lnTo>
                  <a:pt x="0" y="82400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1756769" y="9161802"/>
            <a:ext cx="1174291" cy="1172823"/>
          </a:xfrm>
          <a:custGeom>
            <a:avLst/>
            <a:gdLst/>
            <a:ahLst/>
            <a:cxnLst/>
            <a:rect r="r" b="b" t="t" l="l"/>
            <a:pathLst>
              <a:path h="1172823" w="1174291">
                <a:moveTo>
                  <a:pt x="0" y="0"/>
                </a:moveTo>
                <a:lnTo>
                  <a:pt x="1174291" y="0"/>
                </a:lnTo>
                <a:lnTo>
                  <a:pt x="1174291" y="1172823"/>
                </a:lnTo>
                <a:lnTo>
                  <a:pt x="0" y="117282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746246" y="554525"/>
            <a:ext cx="6958887" cy="1278255"/>
          </a:xfrm>
          <a:prstGeom prst="rect">
            <a:avLst/>
          </a:prstGeom>
        </p:spPr>
        <p:txBody>
          <a:bodyPr anchor="t" rtlCol="false" tIns="0" lIns="0" bIns="0" rIns="0">
            <a:spAutoFit/>
          </a:bodyPr>
          <a:lstStyle/>
          <a:p>
            <a:pPr algn="l">
              <a:lnSpc>
                <a:spcPts val="5250"/>
              </a:lnSpc>
            </a:pPr>
            <a:r>
              <a:rPr lang="en-US" sz="5000" b="true">
                <a:solidFill>
                  <a:srgbClr val="FFFFFF"/>
                </a:solidFill>
                <a:latin typeface="Poppins Bold"/>
                <a:ea typeface="Poppins Bold"/>
                <a:cs typeface="Poppins Bold"/>
                <a:sym typeface="Poppins Bold"/>
              </a:rPr>
              <a:t>Pilot Year Goals </a:t>
            </a:r>
          </a:p>
          <a:p>
            <a:pPr algn="l">
              <a:lnSpc>
                <a:spcPts val="4410"/>
              </a:lnSpc>
            </a:pPr>
            <a:r>
              <a:rPr lang="en-US" sz="4200" i="true">
                <a:solidFill>
                  <a:srgbClr val="FFFFFF"/>
                </a:solidFill>
                <a:latin typeface="Poppins Italics"/>
                <a:ea typeface="Poppins Italics"/>
                <a:cs typeface="Poppins Italics"/>
                <a:sym typeface="Poppins Italics"/>
              </a:rPr>
              <a:t>July 2025- June 2026</a:t>
            </a:r>
          </a:p>
        </p:txBody>
      </p:sp>
      <p:sp>
        <p:nvSpPr>
          <p:cNvPr name="TextBox 10" id="10"/>
          <p:cNvSpPr txBox="true"/>
          <p:nvPr/>
        </p:nvSpPr>
        <p:spPr>
          <a:xfrm rot="0">
            <a:off x="746246" y="2055653"/>
            <a:ext cx="10728069" cy="7439407"/>
          </a:xfrm>
          <a:prstGeom prst="rect">
            <a:avLst/>
          </a:prstGeom>
        </p:spPr>
        <p:txBody>
          <a:bodyPr anchor="t" rtlCol="false" tIns="0" lIns="0" bIns="0" rIns="0">
            <a:spAutoFit/>
          </a:bodyPr>
          <a:lstStyle/>
          <a:p>
            <a:pPr algn="l">
              <a:lnSpc>
                <a:spcPts val="5147"/>
              </a:lnSpc>
            </a:pPr>
            <a:r>
              <a:rPr lang="en-US" sz="2599" spc="77" b="true">
                <a:solidFill>
                  <a:srgbClr val="FFFFFF"/>
                </a:solidFill>
                <a:latin typeface="Poppins Bold"/>
                <a:ea typeface="Poppins Bold"/>
                <a:cs typeface="Poppins Bold"/>
                <a:sym typeface="Poppins Bold"/>
              </a:rPr>
              <a:t>Foster connection and align efforts</a:t>
            </a:r>
          </a:p>
          <a:p>
            <a:pPr algn="l">
              <a:lnSpc>
                <a:spcPts val="4355"/>
              </a:lnSpc>
            </a:pPr>
            <a:r>
              <a:rPr lang="en-US" sz="2199" spc="65">
                <a:solidFill>
                  <a:srgbClr val="FFFFFF"/>
                </a:solidFill>
                <a:latin typeface="Poppins"/>
                <a:ea typeface="Poppins"/>
                <a:cs typeface="Poppins"/>
                <a:sym typeface="Poppins"/>
              </a:rPr>
              <a:t>Convene a statewide Soil Health Network of diverse farm service providers (FSPs) to share knowledge, strategies, and resources, fostering cross-regional learning and collaboration.</a:t>
            </a:r>
          </a:p>
          <a:p>
            <a:pPr algn="l">
              <a:lnSpc>
                <a:spcPts val="2178"/>
              </a:lnSpc>
            </a:pPr>
          </a:p>
          <a:p>
            <a:pPr algn="l">
              <a:lnSpc>
                <a:spcPts val="5147"/>
              </a:lnSpc>
            </a:pPr>
            <a:r>
              <a:rPr lang="en-US" sz="2599" spc="77" b="true">
                <a:solidFill>
                  <a:srgbClr val="FFFFFF"/>
                </a:solidFill>
                <a:latin typeface="Poppins Bold"/>
                <a:ea typeface="Poppins Bold"/>
                <a:cs typeface="Poppins Bold"/>
                <a:sym typeface="Poppins Bold"/>
              </a:rPr>
              <a:t>Strengthen farm service provider capacity</a:t>
            </a:r>
          </a:p>
          <a:p>
            <a:pPr algn="l">
              <a:lnSpc>
                <a:spcPts val="4355"/>
              </a:lnSpc>
            </a:pPr>
            <a:r>
              <a:rPr lang="en-US" sz="2199" spc="65">
                <a:solidFill>
                  <a:srgbClr val="FFFFFF"/>
                </a:solidFill>
                <a:latin typeface="Poppins"/>
                <a:ea typeface="Poppins"/>
                <a:cs typeface="Poppins"/>
                <a:sym typeface="Poppins"/>
              </a:rPr>
              <a:t>Partner with place-based and culturally specific FSPs, providing funding, connections, and resources. Provide trainings on soil health science and engagement strategies to help FSPs serve a wider range of producers.</a:t>
            </a:r>
          </a:p>
          <a:p>
            <a:pPr algn="l">
              <a:lnSpc>
                <a:spcPts val="2177"/>
              </a:lnSpc>
            </a:pPr>
          </a:p>
          <a:p>
            <a:pPr algn="l">
              <a:lnSpc>
                <a:spcPts val="5147"/>
              </a:lnSpc>
            </a:pPr>
            <a:r>
              <a:rPr lang="en-US" sz="2599" spc="77" b="true">
                <a:solidFill>
                  <a:srgbClr val="FFFFFF"/>
                </a:solidFill>
                <a:latin typeface="Poppins Bold"/>
                <a:ea typeface="Poppins Bold"/>
                <a:cs typeface="Poppins Bold"/>
                <a:sym typeface="Poppins Bold"/>
              </a:rPr>
              <a:t>Streamline Relevant Resources</a:t>
            </a:r>
          </a:p>
          <a:p>
            <a:pPr algn="l">
              <a:lnSpc>
                <a:spcPts val="4355"/>
              </a:lnSpc>
            </a:pPr>
            <a:r>
              <a:rPr lang="en-US" sz="2199" spc="65">
                <a:solidFill>
                  <a:srgbClr val="FFFFFF"/>
                </a:solidFill>
                <a:latin typeface="Poppins"/>
                <a:ea typeface="Poppins"/>
                <a:cs typeface="Poppins"/>
                <a:sym typeface="Poppins"/>
              </a:rPr>
              <a:t>Improve access to resources through OrCAN’s website, and leverage statewide connections to develop new materials </a:t>
            </a:r>
            <a:r>
              <a:rPr lang="en-US" sz="2199" spc="65">
                <a:solidFill>
                  <a:srgbClr val="FFFFFF"/>
                </a:solidFill>
                <a:latin typeface="Poppins"/>
                <a:ea typeface="Poppins"/>
                <a:cs typeface="Poppins"/>
                <a:sym typeface="Poppins"/>
              </a:rPr>
              <a:t>based on producer-identified needs.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100000">
              <a:srgbClr val="F2F4E0">
                <a:alpha val="100000"/>
              </a:srgbClr>
            </a:gs>
          </a:gsLst>
          <a:lin ang="0"/>
        </a:gradFill>
      </p:bgPr>
    </p:bg>
    <p:spTree>
      <p:nvGrpSpPr>
        <p:cNvPr id="1" name=""/>
        <p:cNvGrpSpPr/>
        <p:nvPr/>
      </p:nvGrpSpPr>
      <p:grpSpPr>
        <a:xfrm>
          <a:off x="0" y="0"/>
          <a:ext cx="0" cy="0"/>
          <a:chOff x="0" y="0"/>
          <a:chExt cx="0" cy="0"/>
        </a:xfrm>
      </p:grpSpPr>
      <p:sp>
        <p:nvSpPr>
          <p:cNvPr name="Freeform 2" id="2" descr="Dot Pattern"/>
          <p:cNvSpPr/>
          <p:nvPr/>
        </p:nvSpPr>
        <p:spPr>
          <a:xfrm flipH="false" flipV="false" rot="0">
            <a:off x="0" y="9571377"/>
            <a:ext cx="1174291" cy="1172823"/>
          </a:xfrm>
          <a:custGeom>
            <a:avLst/>
            <a:gdLst/>
            <a:ahLst/>
            <a:cxnLst/>
            <a:rect r="r" b="b" t="t" l="l"/>
            <a:pathLst>
              <a:path h="1172823" w="1174291">
                <a:moveTo>
                  <a:pt x="0" y="0"/>
                </a:moveTo>
                <a:lnTo>
                  <a:pt x="1174291" y="0"/>
                </a:lnTo>
                <a:lnTo>
                  <a:pt x="1174291" y="1172823"/>
                </a:lnTo>
                <a:lnTo>
                  <a:pt x="0" y="117282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descr="Pink Loop Line"/>
          <p:cNvSpPr/>
          <p:nvPr/>
        </p:nvSpPr>
        <p:spPr>
          <a:xfrm flipH="true" flipV="true" rot="0">
            <a:off x="16283749" y="8489730"/>
            <a:ext cx="4008501" cy="4114800"/>
          </a:xfrm>
          <a:custGeom>
            <a:avLst/>
            <a:gdLst/>
            <a:ahLst/>
            <a:cxnLst/>
            <a:rect r="r" b="b" t="t" l="l"/>
            <a:pathLst>
              <a:path h="4114800" w="4008501">
                <a:moveTo>
                  <a:pt x="4008501" y="4114800"/>
                </a:moveTo>
                <a:lnTo>
                  <a:pt x="0" y="4114800"/>
                </a:lnTo>
                <a:lnTo>
                  <a:pt x="0" y="0"/>
                </a:lnTo>
                <a:lnTo>
                  <a:pt x="4008501" y="0"/>
                </a:lnTo>
                <a:lnTo>
                  <a:pt x="4008501" y="411480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94717" y="-129212"/>
            <a:ext cx="9841358" cy="10287000"/>
            <a:chOff x="0" y="0"/>
            <a:chExt cx="1835461" cy="1918575"/>
          </a:xfrm>
        </p:grpSpPr>
        <p:sp>
          <p:nvSpPr>
            <p:cNvPr name="Freeform 5" id="5"/>
            <p:cNvSpPr/>
            <p:nvPr/>
          </p:nvSpPr>
          <p:spPr>
            <a:xfrm flipH="false" flipV="false" rot="0">
              <a:off x="0" y="0"/>
              <a:ext cx="1835460" cy="1918575"/>
            </a:xfrm>
            <a:custGeom>
              <a:avLst/>
              <a:gdLst/>
              <a:ahLst/>
              <a:cxnLst/>
              <a:rect r="r" b="b" t="t" l="l"/>
              <a:pathLst>
                <a:path h="1918575" w="1835460">
                  <a:moveTo>
                    <a:pt x="0" y="0"/>
                  </a:moveTo>
                  <a:lnTo>
                    <a:pt x="1835460" y="0"/>
                  </a:lnTo>
                  <a:lnTo>
                    <a:pt x="1835460" y="1918575"/>
                  </a:lnTo>
                  <a:lnTo>
                    <a:pt x="0" y="1918575"/>
                  </a:lnTo>
                  <a:close/>
                </a:path>
              </a:pathLst>
            </a:custGeom>
            <a:solidFill>
              <a:srgbClr val="FFFFFF"/>
            </a:solidFill>
          </p:spPr>
        </p:sp>
      </p:grpSp>
      <p:grpSp>
        <p:nvGrpSpPr>
          <p:cNvPr name="Group 6" id="6"/>
          <p:cNvGrpSpPr/>
          <p:nvPr/>
        </p:nvGrpSpPr>
        <p:grpSpPr>
          <a:xfrm rot="0">
            <a:off x="9387320" y="1284407"/>
            <a:ext cx="7871980" cy="7718186"/>
            <a:chOff x="0" y="0"/>
            <a:chExt cx="10495973" cy="10290915"/>
          </a:xfrm>
        </p:grpSpPr>
        <p:sp>
          <p:nvSpPr>
            <p:cNvPr name="TextBox 7" id="7"/>
            <p:cNvSpPr txBox="true"/>
            <p:nvPr/>
          </p:nvSpPr>
          <p:spPr>
            <a:xfrm rot="0">
              <a:off x="0" y="1519993"/>
              <a:ext cx="10495973" cy="3713249"/>
            </a:xfrm>
            <a:prstGeom prst="rect">
              <a:avLst/>
            </a:prstGeom>
          </p:spPr>
          <p:txBody>
            <a:bodyPr anchor="t" rtlCol="false" tIns="0" lIns="0" bIns="0" rIns="0">
              <a:spAutoFit/>
            </a:bodyPr>
            <a:lstStyle/>
            <a:p>
              <a:pPr algn="l" marL="495345" indent="-247672" lvl="1">
                <a:lnSpc>
                  <a:spcPts val="3212"/>
                </a:lnSpc>
                <a:spcBef>
                  <a:spcPct val="0"/>
                </a:spcBef>
                <a:buFont typeface="Arial"/>
                <a:buChar char="•"/>
              </a:pPr>
              <a:r>
                <a:rPr lang="en-US" sz="2294" spc="68" u="none">
                  <a:solidFill>
                    <a:srgbClr val="000000"/>
                  </a:solidFill>
                  <a:latin typeface="Poppins"/>
                  <a:ea typeface="Poppins"/>
                  <a:cs typeface="Poppins"/>
                  <a:sym typeface="Poppins"/>
                </a:rPr>
                <a:t>Align regional management with cultural values</a:t>
              </a:r>
            </a:p>
            <a:p>
              <a:pPr algn="l" marL="495345" indent="-247672" lvl="1">
                <a:lnSpc>
                  <a:spcPts val="3212"/>
                </a:lnSpc>
                <a:spcBef>
                  <a:spcPct val="0"/>
                </a:spcBef>
                <a:buFont typeface="Arial"/>
                <a:buChar char="•"/>
              </a:pPr>
              <a:r>
                <a:rPr lang="en-US" sz="2294" spc="68" u="none">
                  <a:solidFill>
                    <a:srgbClr val="000000"/>
                  </a:solidFill>
                  <a:latin typeface="Poppins"/>
                  <a:ea typeface="Poppins"/>
                  <a:cs typeface="Poppins"/>
                  <a:sym typeface="Poppins"/>
                </a:rPr>
                <a:t>Start a soil health baseline &amp; track shifting management practices</a:t>
              </a:r>
            </a:p>
            <a:p>
              <a:pPr algn="l" marL="495345" indent="-247672" lvl="1">
                <a:lnSpc>
                  <a:spcPts val="3212"/>
                </a:lnSpc>
                <a:spcBef>
                  <a:spcPct val="0"/>
                </a:spcBef>
                <a:buFont typeface="Arial"/>
                <a:buChar char="•"/>
              </a:pPr>
              <a:r>
                <a:rPr lang="en-US" sz="2294" spc="68" u="none">
                  <a:solidFill>
                    <a:srgbClr val="000000"/>
                  </a:solidFill>
                  <a:latin typeface="Poppins"/>
                  <a:ea typeface="Poppins"/>
                  <a:cs typeface="Poppins"/>
                  <a:sym typeface="Poppins"/>
                </a:rPr>
                <a:t>“Share what we learn in this journey and maybe assist others in adopting approaches within their given context”</a:t>
              </a:r>
            </a:p>
          </p:txBody>
        </p:sp>
        <p:sp>
          <p:nvSpPr>
            <p:cNvPr name="TextBox 8" id="8"/>
            <p:cNvSpPr txBox="true"/>
            <p:nvPr/>
          </p:nvSpPr>
          <p:spPr>
            <a:xfrm rot="0">
              <a:off x="0" y="-76200"/>
              <a:ext cx="10495973" cy="1348909"/>
            </a:xfrm>
            <a:prstGeom prst="rect">
              <a:avLst/>
            </a:prstGeom>
          </p:spPr>
          <p:txBody>
            <a:bodyPr anchor="t" rtlCol="false" tIns="0" lIns="0" bIns="0" rIns="0">
              <a:spAutoFit/>
            </a:bodyPr>
            <a:lstStyle/>
            <a:p>
              <a:pPr algn="l" marL="0" indent="0" lvl="0">
                <a:lnSpc>
                  <a:spcPts val="4088"/>
                </a:lnSpc>
                <a:spcBef>
                  <a:spcPct val="0"/>
                </a:spcBef>
              </a:pPr>
              <a:r>
                <a:rPr lang="en-US" b="true" sz="2920" u="none">
                  <a:solidFill>
                    <a:srgbClr val="000000"/>
                  </a:solidFill>
                  <a:latin typeface="Poppins Bold"/>
                  <a:ea typeface="Poppins Bold"/>
                  <a:cs typeface="Poppins Bold"/>
                  <a:sym typeface="Poppins Bold"/>
                </a:rPr>
                <a:t>Highlights of their Soil Health Network activities and what they hope to acheive:</a:t>
              </a:r>
            </a:p>
          </p:txBody>
        </p:sp>
        <p:sp>
          <p:nvSpPr>
            <p:cNvPr name="TextBox 9" id="9"/>
            <p:cNvSpPr txBox="true"/>
            <p:nvPr/>
          </p:nvSpPr>
          <p:spPr>
            <a:xfrm rot="0">
              <a:off x="0" y="6805968"/>
              <a:ext cx="10495973" cy="608370"/>
            </a:xfrm>
            <a:prstGeom prst="rect">
              <a:avLst/>
            </a:prstGeom>
          </p:spPr>
          <p:txBody>
            <a:bodyPr anchor="t" rtlCol="false" tIns="0" lIns="0" bIns="0" rIns="0">
              <a:spAutoFit/>
            </a:bodyPr>
            <a:lstStyle/>
            <a:p>
              <a:pPr algn="l" marL="0" indent="0" lvl="0">
                <a:lnSpc>
                  <a:spcPts val="3725"/>
                </a:lnSpc>
                <a:spcBef>
                  <a:spcPct val="0"/>
                </a:spcBef>
              </a:pPr>
              <a:r>
                <a:rPr lang="en-US" sz="2661" spc="79" u="none">
                  <a:solidFill>
                    <a:srgbClr val="000000"/>
                  </a:solidFill>
                  <a:latin typeface="Poppins"/>
                  <a:ea typeface="Poppins"/>
                  <a:cs typeface="Poppins"/>
                  <a:sym typeface="Poppins"/>
                </a:rPr>
                <a:t>“It takes a village!”</a:t>
              </a:r>
            </a:p>
          </p:txBody>
        </p:sp>
        <p:sp>
          <p:nvSpPr>
            <p:cNvPr name="TextBox 10" id="10"/>
            <p:cNvSpPr txBox="true"/>
            <p:nvPr/>
          </p:nvSpPr>
          <p:spPr>
            <a:xfrm rot="0">
              <a:off x="0" y="5914399"/>
              <a:ext cx="10495973" cy="663109"/>
            </a:xfrm>
            <a:prstGeom prst="rect">
              <a:avLst/>
            </a:prstGeom>
          </p:spPr>
          <p:txBody>
            <a:bodyPr anchor="t" rtlCol="false" tIns="0" lIns="0" bIns="0" rIns="0">
              <a:spAutoFit/>
            </a:bodyPr>
            <a:lstStyle/>
            <a:p>
              <a:pPr algn="l" marL="0" indent="0" lvl="0">
                <a:lnSpc>
                  <a:spcPts val="4088"/>
                </a:lnSpc>
                <a:spcBef>
                  <a:spcPct val="0"/>
                </a:spcBef>
              </a:pPr>
              <a:r>
                <a:rPr lang="en-US" b="true" sz="2920" u="none">
                  <a:solidFill>
                    <a:srgbClr val="000000"/>
                  </a:solidFill>
                  <a:latin typeface="Poppins Bold"/>
                  <a:ea typeface="Poppins Bold"/>
                  <a:cs typeface="Poppins Bold"/>
                  <a:sym typeface="Poppins Bold"/>
                </a:rPr>
                <a:t>Why they’re involved:</a:t>
              </a:r>
            </a:p>
          </p:txBody>
        </p:sp>
        <p:sp>
          <p:nvSpPr>
            <p:cNvPr name="TextBox 11" id="11"/>
            <p:cNvSpPr txBox="true"/>
            <p:nvPr/>
          </p:nvSpPr>
          <p:spPr>
            <a:xfrm rot="0">
              <a:off x="0" y="9682545"/>
              <a:ext cx="10495973" cy="608370"/>
            </a:xfrm>
            <a:prstGeom prst="rect">
              <a:avLst/>
            </a:prstGeom>
          </p:spPr>
          <p:txBody>
            <a:bodyPr anchor="t" rtlCol="false" tIns="0" lIns="0" bIns="0" rIns="0">
              <a:spAutoFit/>
            </a:bodyPr>
            <a:lstStyle/>
            <a:p>
              <a:pPr algn="l" marL="0" indent="0" lvl="0">
                <a:lnSpc>
                  <a:spcPts val="3725"/>
                </a:lnSpc>
                <a:spcBef>
                  <a:spcPct val="0"/>
                </a:spcBef>
              </a:pPr>
              <a:r>
                <a:rPr lang="en-US" sz="2661" spc="79" u="none">
                  <a:solidFill>
                    <a:srgbClr val="000000"/>
                  </a:solidFill>
                  <a:latin typeface="Poppins"/>
                  <a:ea typeface="Poppins"/>
                  <a:cs typeface="Poppins"/>
                  <a:sym typeface="Poppins"/>
                </a:rPr>
                <a:t>Knowledge, connection, funding</a:t>
              </a:r>
            </a:p>
          </p:txBody>
        </p:sp>
        <p:sp>
          <p:nvSpPr>
            <p:cNvPr name="TextBox 12" id="12"/>
            <p:cNvSpPr txBox="true"/>
            <p:nvPr/>
          </p:nvSpPr>
          <p:spPr>
            <a:xfrm rot="0">
              <a:off x="0" y="8105981"/>
              <a:ext cx="10495973" cy="1348909"/>
            </a:xfrm>
            <a:prstGeom prst="rect">
              <a:avLst/>
            </a:prstGeom>
          </p:spPr>
          <p:txBody>
            <a:bodyPr anchor="t" rtlCol="false" tIns="0" lIns="0" bIns="0" rIns="0">
              <a:spAutoFit/>
            </a:bodyPr>
            <a:lstStyle/>
            <a:p>
              <a:pPr algn="l" marL="0" indent="0" lvl="0">
                <a:lnSpc>
                  <a:spcPts val="4088"/>
                </a:lnSpc>
                <a:spcBef>
                  <a:spcPct val="0"/>
                </a:spcBef>
              </a:pPr>
              <a:r>
                <a:rPr lang="en-US" b="true" sz="2920" u="none">
                  <a:solidFill>
                    <a:srgbClr val="000000"/>
                  </a:solidFill>
                  <a:latin typeface="Poppins Bold"/>
                  <a:ea typeface="Poppins Bold"/>
                  <a:cs typeface="Poppins Bold"/>
                  <a:sym typeface="Poppins Bold"/>
                </a:rPr>
                <a:t>Something they are excited to gain from participation in the Network:</a:t>
              </a:r>
            </a:p>
          </p:txBody>
        </p:sp>
      </p:grpSp>
      <p:grpSp>
        <p:nvGrpSpPr>
          <p:cNvPr name="Group 13" id="13"/>
          <p:cNvGrpSpPr/>
          <p:nvPr/>
        </p:nvGrpSpPr>
        <p:grpSpPr>
          <a:xfrm rot="0">
            <a:off x="0" y="5743836"/>
            <a:ext cx="8446642" cy="4543164"/>
            <a:chOff x="0" y="0"/>
            <a:chExt cx="1511156" cy="812800"/>
          </a:xfrm>
        </p:grpSpPr>
        <p:sp>
          <p:nvSpPr>
            <p:cNvPr name="Freeform 14" id="14"/>
            <p:cNvSpPr/>
            <p:nvPr/>
          </p:nvSpPr>
          <p:spPr>
            <a:xfrm flipH="false" flipV="false" rot="0">
              <a:off x="0" y="0"/>
              <a:ext cx="1511156" cy="812800"/>
            </a:xfrm>
            <a:custGeom>
              <a:avLst/>
              <a:gdLst/>
              <a:ahLst/>
              <a:cxnLst/>
              <a:rect r="r" b="b" t="t" l="l"/>
              <a:pathLst>
                <a:path h="812800" w="1511156">
                  <a:moveTo>
                    <a:pt x="0" y="0"/>
                  </a:moveTo>
                  <a:lnTo>
                    <a:pt x="1511156" y="0"/>
                  </a:lnTo>
                  <a:lnTo>
                    <a:pt x="1511156" y="812800"/>
                  </a:lnTo>
                  <a:lnTo>
                    <a:pt x="0" y="812800"/>
                  </a:lnTo>
                  <a:close/>
                </a:path>
              </a:pathLst>
            </a:custGeom>
            <a:blipFill>
              <a:blip r:embed="rId7"/>
              <a:stretch>
                <a:fillRect l="-13652" t="0" r="-13652" b="0"/>
              </a:stretch>
            </a:blipFill>
          </p:spPr>
        </p:sp>
      </p:grpSp>
      <p:sp>
        <p:nvSpPr>
          <p:cNvPr name="TextBox 15" id="15"/>
          <p:cNvSpPr txBox="true"/>
          <p:nvPr/>
        </p:nvSpPr>
        <p:spPr>
          <a:xfrm rot="0">
            <a:off x="363725" y="1038225"/>
            <a:ext cx="7719191" cy="3678753"/>
          </a:xfrm>
          <a:prstGeom prst="rect">
            <a:avLst/>
          </a:prstGeom>
        </p:spPr>
        <p:txBody>
          <a:bodyPr anchor="t" rtlCol="false" tIns="0" lIns="0" bIns="0" rIns="0">
            <a:spAutoFit/>
          </a:bodyPr>
          <a:lstStyle/>
          <a:p>
            <a:pPr algn="l" marL="0" indent="0" lvl="0">
              <a:lnSpc>
                <a:spcPts val="9447"/>
              </a:lnSpc>
              <a:spcBef>
                <a:spcPct val="0"/>
              </a:spcBef>
            </a:pPr>
            <a:r>
              <a:rPr lang="en-US" b="true" sz="8589" u="none">
                <a:solidFill>
                  <a:srgbClr val="000000"/>
                </a:solidFill>
                <a:latin typeface="Poppins Bold"/>
                <a:ea typeface="Poppins Bold"/>
                <a:cs typeface="Poppins Bold"/>
                <a:sym typeface="Poppins Bold"/>
              </a:rPr>
              <a:t>Regional Hub Lead stories: Tiichám CD</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100000">
              <a:srgbClr val="F2F4E0">
                <a:alpha val="100000"/>
              </a:srgbClr>
            </a:gs>
          </a:gsLst>
          <a:lin ang="0"/>
        </a:gradFill>
      </p:bgPr>
    </p:bg>
    <p:spTree>
      <p:nvGrpSpPr>
        <p:cNvPr id="1" name=""/>
        <p:cNvGrpSpPr/>
        <p:nvPr/>
      </p:nvGrpSpPr>
      <p:grpSpPr>
        <a:xfrm>
          <a:off x="0" y="0"/>
          <a:ext cx="0" cy="0"/>
          <a:chOff x="0" y="0"/>
          <a:chExt cx="0" cy="0"/>
        </a:xfrm>
      </p:grpSpPr>
      <p:sp>
        <p:nvSpPr>
          <p:cNvPr name="Freeform 2" id="2" descr="Dot Pattern"/>
          <p:cNvSpPr/>
          <p:nvPr/>
        </p:nvSpPr>
        <p:spPr>
          <a:xfrm flipH="false" flipV="false" rot="0">
            <a:off x="0" y="9571377"/>
            <a:ext cx="1174291" cy="1172823"/>
          </a:xfrm>
          <a:custGeom>
            <a:avLst/>
            <a:gdLst/>
            <a:ahLst/>
            <a:cxnLst/>
            <a:rect r="r" b="b" t="t" l="l"/>
            <a:pathLst>
              <a:path h="1172823" w="1174291">
                <a:moveTo>
                  <a:pt x="0" y="0"/>
                </a:moveTo>
                <a:lnTo>
                  <a:pt x="1174291" y="0"/>
                </a:lnTo>
                <a:lnTo>
                  <a:pt x="1174291" y="1172823"/>
                </a:lnTo>
                <a:lnTo>
                  <a:pt x="0" y="117282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descr="Pink Loop Line"/>
          <p:cNvSpPr/>
          <p:nvPr/>
        </p:nvSpPr>
        <p:spPr>
          <a:xfrm flipH="true" flipV="true" rot="0">
            <a:off x="16283749" y="8489730"/>
            <a:ext cx="4008501" cy="4114800"/>
          </a:xfrm>
          <a:custGeom>
            <a:avLst/>
            <a:gdLst/>
            <a:ahLst/>
            <a:cxnLst/>
            <a:rect r="r" b="b" t="t" l="l"/>
            <a:pathLst>
              <a:path h="4114800" w="4008501">
                <a:moveTo>
                  <a:pt x="4008501" y="4114800"/>
                </a:moveTo>
                <a:lnTo>
                  <a:pt x="0" y="4114800"/>
                </a:lnTo>
                <a:lnTo>
                  <a:pt x="0" y="0"/>
                </a:lnTo>
                <a:lnTo>
                  <a:pt x="4008501" y="0"/>
                </a:lnTo>
                <a:lnTo>
                  <a:pt x="4008501" y="411480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94717" y="-129212"/>
            <a:ext cx="9841358" cy="10287000"/>
            <a:chOff x="0" y="0"/>
            <a:chExt cx="1835461" cy="1918575"/>
          </a:xfrm>
        </p:grpSpPr>
        <p:sp>
          <p:nvSpPr>
            <p:cNvPr name="Freeform 5" id="5"/>
            <p:cNvSpPr/>
            <p:nvPr/>
          </p:nvSpPr>
          <p:spPr>
            <a:xfrm flipH="false" flipV="false" rot="0">
              <a:off x="0" y="0"/>
              <a:ext cx="1835460" cy="1918575"/>
            </a:xfrm>
            <a:custGeom>
              <a:avLst/>
              <a:gdLst/>
              <a:ahLst/>
              <a:cxnLst/>
              <a:rect r="r" b="b" t="t" l="l"/>
              <a:pathLst>
                <a:path h="1918575" w="1835460">
                  <a:moveTo>
                    <a:pt x="0" y="0"/>
                  </a:moveTo>
                  <a:lnTo>
                    <a:pt x="1835460" y="0"/>
                  </a:lnTo>
                  <a:lnTo>
                    <a:pt x="1835460" y="1918575"/>
                  </a:lnTo>
                  <a:lnTo>
                    <a:pt x="0" y="1918575"/>
                  </a:lnTo>
                  <a:close/>
                </a:path>
              </a:pathLst>
            </a:custGeom>
            <a:solidFill>
              <a:srgbClr val="FFFFFF"/>
            </a:solidFill>
          </p:spPr>
        </p:sp>
      </p:grpSp>
      <p:grpSp>
        <p:nvGrpSpPr>
          <p:cNvPr name="Group 6" id="6"/>
          <p:cNvGrpSpPr/>
          <p:nvPr/>
        </p:nvGrpSpPr>
        <p:grpSpPr>
          <a:xfrm rot="0">
            <a:off x="0" y="5743836"/>
            <a:ext cx="8446642" cy="4543164"/>
            <a:chOff x="0" y="0"/>
            <a:chExt cx="1511156" cy="812800"/>
          </a:xfrm>
        </p:grpSpPr>
        <p:sp>
          <p:nvSpPr>
            <p:cNvPr name="Freeform 7" id="7"/>
            <p:cNvSpPr/>
            <p:nvPr/>
          </p:nvSpPr>
          <p:spPr>
            <a:xfrm flipH="false" flipV="false" rot="0">
              <a:off x="0" y="0"/>
              <a:ext cx="1511156" cy="812800"/>
            </a:xfrm>
            <a:custGeom>
              <a:avLst/>
              <a:gdLst/>
              <a:ahLst/>
              <a:cxnLst/>
              <a:rect r="r" b="b" t="t" l="l"/>
              <a:pathLst>
                <a:path h="812800" w="1511156">
                  <a:moveTo>
                    <a:pt x="0" y="0"/>
                  </a:moveTo>
                  <a:lnTo>
                    <a:pt x="1511156" y="0"/>
                  </a:lnTo>
                  <a:lnTo>
                    <a:pt x="1511156" y="812800"/>
                  </a:lnTo>
                  <a:lnTo>
                    <a:pt x="0" y="812800"/>
                  </a:lnTo>
                  <a:close/>
                </a:path>
              </a:pathLst>
            </a:custGeom>
            <a:blipFill>
              <a:blip r:embed="rId7"/>
              <a:stretch>
                <a:fillRect l="-7525" t="0" r="-7525" b="0"/>
              </a:stretch>
            </a:blipFill>
          </p:spPr>
        </p:sp>
      </p:grpSp>
      <p:grpSp>
        <p:nvGrpSpPr>
          <p:cNvPr name="Group 8" id="8"/>
          <p:cNvGrpSpPr/>
          <p:nvPr/>
        </p:nvGrpSpPr>
        <p:grpSpPr>
          <a:xfrm rot="0">
            <a:off x="9387320" y="1028700"/>
            <a:ext cx="7871980" cy="7242173"/>
            <a:chOff x="0" y="0"/>
            <a:chExt cx="10495973" cy="9656231"/>
          </a:xfrm>
        </p:grpSpPr>
        <p:sp>
          <p:nvSpPr>
            <p:cNvPr name="TextBox 9" id="9"/>
            <p:cNvSpPr txBox="true"/>
            <p:nvPr/>
          </p:nvSpPr>
          <p:spPr>
            <a:xfrm rot="0">
              <a:off x="0" y="1500943"/>
              <a:ext cx="10495973" cy="1230715"/>
            </a:xfrm>
            <a:prstGeom prst="rect">
              <a:avLst/>
            </a:prstGeom>
          </p:spPr>
          <p:txBody>
            <a:bodyPr anchor="t" rtlCol="false" tIns="0" lIns="0" bIns="0" rIns="0">
              <a:spAutoFit/>
            </a:bodyPr>
            <a:lstStyle/>
            <a:p>
              <a:pPr algn="l">
                <a:lnSpc>
                  <a:spcPts val="3724"/>
                </a:lnSpc>
                <a:spcBef>
                  <a:spcPct val="0"/>
                </a:spcBef>
              </a:pPr>
              <a:r>
                <a:rPr lang="en-US" sz="2660" spc="79">
                  <a:solidFill>
                    <a:srgbClr val="000000"/>
                  </a:solidFill>
                  <a:latin typeface="Poppins"/>
                  <a:ea typeface="Poppins"/>
                  <a:cs typeface="Poppins"/>
                  <a:sym typeface="Poppins"/>
                </a:rPr>
                <a:t>S</a:t>
              </a:r>
              <a:r>
                <a:rPr lang="en-US" sz="2660" spc="79" u="none">
                  <a:solidFill>
                    <a:srgbClr val="000000"/>
                  </a:solidFill>
                  <a:latin typeface="Poppins"/>
                  <a:ea typeface="Poppins"/>
                  <a:cs typeface="Poppins"/>
                  <a:sym typeface="Poppins"/>
                </a:rPr>
                <a:t>et up soil health monitoring and a robust outreach program</a:t>
              </a:r>
            </a:p>
          </p:txBody>
        </p:sp>
        <p:sp>
          <p:nvSpPr>
            <p:cNvPr name="TextBox 10" id="10"/>
            <p:cNvSpPr txBox="true"/>
            <p:nvPr/>
          </p:nvSpPr>
          <p:spPr>
            <a:xfrm rot="0">
              <a:off x="0" y="-76200"/>
              <a:ext cx="10495973" cy="1348909"/>
            </a:xfrm>
            <a:prstGeom prst="rect">
              <a:avLst/>
            </a:prstGeom>
          </p:spPr>
          <p:txBody>
            <a:bodyPr anchor="t" rtlCol="false" tIns="0" lIns="0" bIns="0" rIns="0">
              <a:spAutoFit/>
            </a:bodyPr>
            <a:lstStyle/>
            <a:p>
              <a:pPr algn="l" marL="0" indent="0" lvl="0">
                <a:lnSpc>
                  <a:spcPts val="4088"/>
                </a:lnSpc>
                <a:spcBef>
                  <a:spcPct val="0"/>
                </a:spcBef>
              </a:pPr>
              <a:r>
                <a:rPr lang="en-US" b="true" sz="2920" u="none">
                  <a:solidFill>
                    <a:srgbClr val="000000"/>
                  </a:solidFill>
                  <a:latin typeface="Poppins Bold"/>
                  <a:ea typeface="Poppins Bold"/>
                  <a:cs typeface="Poppins Bold"/>
                  <a:sym typeface="Poppins Bold"/>
                </a:rPr>
                <a:t>Highlights of their Soil Health Network activities and what they hope to acheive:</a:t>
              </a:r>
            </a:p>
          </p:txBody>
        </p:sp>
        <p:sp>
          <p:nvSpPr>
            <p:cNvPr name="TextBox 11" id="11"/>
            <p:cNvSpPr txBox="true"/>
            <p:nvPr/>
          </p:nvSpPr>
          <p:spPr>
            <a:xfrm rot="0">
              <a:off x="0" y="4304383"/>
              <a:ext cx="10495973" cy="1852970"/>
            </a:xfrm>
            <a:prstGeom prst="rect">
              <a:avLst/>
            </a:prstGeom>
          </p:spPr>
          <p:txBody>
            <a:bodyPr anchor="t" rtlCol="false" tIns="0" lIns="0" bIns="0" rIns="0">
              <a:spAutoFit/>
            </a:bodyPr>
            <a:lstStyle/>
            <a:p>
              <a:pPr algn="l" marL="0" indent="0" lvl="0">
                <a:lnSpc>
                  <a:spcPts val="3725"/>
                </a:lnSpc>
                <a:spcBef>
                  <a:spcPct val="0"/>
                </a:spcBef>
              </a:pPr>
              <a:r>
                <a:rPr lang="en-US" sz="2661" spc="79" u="none">
                  <a:solidFill>
                    <a:srgbClr val="000000"/>
                  </a:solidFill>
                  <a:latin typeface="Poppins"/>
                  <a:ea typeface="Poppins"/>
                  <a:cs typeface="Poppins"/>
                  <a:sym typeface="Poppins"/>
                </a:rPr>
                <a:t>I don't have the knowledge and the energy to do this on my own, even though I have some local partners</a:t>
              </a:r>
            </a:p>
          </p:txBody>
        </p:sp>
        <p:sp>
          <p:nvSpPr>
            <p:cNvPr name="TextBox 12" id="12"/>
            <p:cNvSpPr txBox="true"/>
            <p:nvPr/>
          </p:nvSpPr>
          <p:spPr>
            <a:xfrm rot="0">
              <a:off x="0" y="3412814"/>
              <a:ext cx="10495973" cy="663109"/>
            </a:xfrm>
            <a:prstGeom prst="rect">
              <a:avLst/>
            </a:prstGeom>
          </p:spPr>
          <p:txBody>
            <a:bodyPr anchor="t" rtlCol="false" tIns="0" lIns="0" bIns="0" rIns="0">
              <a:spAutoFit/>
            </a:bodyPr>
            <a:lstStyle/>
            <a:p>
              <a:pPr algn="l" marL="0" indent="0" lvl="0">
                <a:lnSpc>
                  <a:spcPts val="4088"/>
                </a:lnSpc>
                <a:spcBef>
                  <a:spcPct val="0"/>
                </a:spcBef>
              </a:pPr>
              <a:r>
                <a:rPr lang="en-US" b="true" sz="2920" u="none">
                  <a:solidFill>
                    <a:srgbClr val="000000"/>
                  </a:solidFill>
                  <a:latin typeface="Poppins Bold"/>
                  <a:ea typeface="Poppins Bold"/>
                  <a:cs typeface="Poppins Bold"/>
                  <a:sym typeface="Poppins Bold"/>
                </a:rPr>
                <a:t>Why they’re involved:</a:t>
              </a:r>
            </a:p>
          </p:txBody>
        </p:sp>
        <p:sp>
          <p:nvSpPr>
            <p:cNvPr name="TextBox 13" id="13"/>
            <p:cNvSpPr txBox="true"/>
            <p:nvPr/>
          </p:nvSpPr>
          <p:spPr>
            <a:xfrm rot="0">
              <a:off x="0" y="8425561"/>
              <a:ext cx="10495973" cy="1230670"/>
            </a:xfrm>
            <a:prstGeom prst="rect">
              <a:avLst/>
            </a:prstGeom>
          </p:spPr>
          <p:txBody>
            <a:bodyPr anchor="t" rtlCol="false" tIns="0" lIns="0" bIns="0" rIns="0">
              <a:spAutoFit/>
            </a:bodyPr>
            <a:lstStyle/>
            <a:p>
              <a:pPr algn="l" marL="0" indent="0" lvl="0">
                <a:lnSpc>
                  <a:spcPts val="3725"/>
                </a:lnSpc>
                <a:spcBef>
                  <a:spcPct val="0"/>
                </a:spcBef>
              </a:pPr>
              <a:r>
                <a:rPr lang="en-US" sz="2661" spc="79">
                  <a:solidFill>
                    <a:srgbClr val="000000"/>
                  </a:solidFill>
                  <a:latin typeface="Poppins"/>
                  <a:ea typeface="Poppins"/>
                  <a:cs typeface="Poppins"/>
                  <a:sym typeface="Poppins"/>
                </a:rPr>
                <a:t>Technical k</a:t>
              </a:r>
              <a:r>
                <a:rPr lang="en-US" sz="2661" spc="79" u="none">
                  <a:solidFill>
                    <a:srgbClr val="000000"/>
                  </a:solidFill>
                  <a:latin typeface="Poppins"/>
                  <a:ea typeface="Poppins"/>
                  <a:cs typeface="Poppins"/>
                  <a:sym typeface="Poppins"/>
                </a:rPr>
                <a:t>nowledge, ideas from partners, the feeling that I am part of a larger effort</a:t>
              </a:r>
            </a:p>
          </p:txBody>
        </p:sp>
        <p:sp>
          <p:nvSpPr>
            <p:cNvPr name="TextBox 14" id="14"/>
            <p:cNvSpPr txBox="true"/>
            <p:nvPr/>
          </p:nvSpPr>
          <p:spPr>
            <a:xfrm rot="0">
              <a:off x="0" y="6848997"/>
              <a:ext cx="10495973" cy="1348909"/>
            </a:xfrm>
            <a:prstGeom prst="rect">
              <a:avLst/>
            </a:prstGeom>
          </p:spPr>
          <p:txBody>
            <a:bodyPr anchor="t" rtlCol="false" tIns="0" lIns="0" bIns="0" rIns="0">
              <a:spAutoFit/>
            </a:bodyPr>
            <a:lstStyle/>
            <a:p>
              <a:pPr algn="l" marL="0" indent="0" lvl="0">
                <a:lnSpc>
                  <a:spcPts val="4088"/>
                </a:lnSpc>
                <a:spcBef>
                  <a:spcPct val="0"/>
                </a:spcBef>
              </a:pPr>
              <a:r>
                <a:rPr lang="en-US" b="true" sz="2920" u="none">
                  <a:solidFill>
                    <a:srgbClr val="000000"/>
                  </a:solidFill>
                  <a:latin typeface="Poppins Bold"/>
                  <a:ea typeface="Poppins Bold"/>
                  <a:cs typeface="Poppins Bold"/>
                  <a:sym typeface="Poppins Bold"/>
                </a:rPr>
                <a:t>Something they are excited to gain from participation in the Network:</a:t>
              </a:r>
            </a:p>
          </p:txBody>
        </p:sp>
      </p:grpSp>
      <p:sp>
        <p:nvSpPr>
          <p:cNvPr name="TextBox 15" id="15"/>
          <p:cNvSpPr txBox="true"/>
          <p:nvPr/>
        </p:nvSpPr>
        <p:spPr>
          <a:xfrm rot="0">
            <a:off x="363725" y="441692"/>
            <a:ext cx="7719191" cy="4871819"/>
          </a:xfrm>
          <a:prstGeom prst="rect">
            <a:avLst/>
          </a:prstGeom>
        </p:spPr>
        <p:txBody>
          <a:bodyPr anchor="t" rtlCol="false" tIns="0" lIns="0" bIns="0" rIns="0">
            <a:spAutoFit/>
          </a:bodyPr>
          <a:lstStyle/>
          <a:p>
            <a:pPr algn="l" marL="0" indent="0" lvl="0">
              <a:lnSpc>
                <a:spcPts val="9447"/>
              </a:lnSpc>
              <a:spcBef>
                <a:spcPct val="0"/>
              </a:spcBef>
            </a:pPr>
            <a:r>
              <a:rPr lang="en-US" b="true" sz="8589" u="none">
                <a:solidFill>
                  <a:srgbClr val="000000"/>
                </a:solidFill>
                <a:latin typeface="Poppins Bold"/>
                <a:ea typeface="Poppins Bold"/>
                <a:cs typeface="Poppins Bold"/>
                <a:sym typeface="Poppins Bold"/>
              </a:rPr>
              <a:t>Regional Hub Lead stories: Jefferson SWCD</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100000">
              <a:srgbClr val="F2F4E0">
                <a:alpha val="100000"/>
              </a:srgbClr>
            </a:gs>
          </a:gsLst>
          <a:lin ang="0"/>
        </a:gradFill>
      </p:bgPr>
    </p:bg>
    <p:spTree>
      <p:nvGrpSpPr>
        <p:cNvPr id="1" name=""/>
        <p:cNvGrpSpPr/>
        <p:nvPr/>
      </p:nvGrpSpPr>
      <p:grpSpPr>
        <a:xfrm>
          <a:off x="0" y="0"/>
          <a:ext cx="0" cy="0"/>
          <a:chOff x="0" y="0"/>
          <a:chExt cx="0" cy="0"/>
        </a:xfrm>
      </p:grpSpPr>
      <p:sp>
        <p:nvSpPr>
          <p:cNvPr name="Freeform 2" id="2" descr="Dot Pattern"/>
          <p:cNvSpPr/>
          <p:nvPr/>
        </p:nvSpPr>
        <p:spPr>
          <a:xfrm flipH="false" flipV="false" rot="0">
            <a:off x="0" y="9571377"/>
            <a:ext cx="1174291" cy="1172823"/>
          </a:xfrm>
          <a:custGeom>
            <a:avLst/>
            <a:gdLst/>
            <a:ahLst/>
            <a:cxnLst/>
            <a:rect r="r" b="b" t="t" l="l"/>
            <a:pathLst>
              <a:path h="1172823" w="1174291">
                <a:moveTo>
                  <a:pt x="0" y="0"/>
                </a:moveTo>
                <a:lnTo>
                  <a:pt x="1174291" y="0"/>
                </a:lnTo>
                <a:lnTo>
                  <a:pt x="1174291" y="1172823"/>
                </a:lnTo>
                <a:lnTo>
                  <a:pt x="0" y="117282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descr="Pink Loop Line"/>
          <p:cNvSpPr/>
          <p:nvPr/>
        </p:nvSpPr>
        <p:spPr>
          <a:xfrm flipH="true" flipV="true" rot="0">
            <a:off x="16283749" y="8489730"/>
            <a:ext cx="4008501" cy="4114800"/>
          </a:xfrm>
          <a:custGeom>
            <a:avLst/>
            <a:gdLst/>
            <a:ahLst/>
            <a:cxnLst/>
            <a:rect r="r" b="b" t="t" l="l"/>
            <a:pathLst>
              <a:path h="4114800" w="4008501">
                <a:moveTo>
                  <a:pt x="4008501" y="4114800"/>
                </a:moveTo>
                <a:lnTo>
                  <a:pt x="0" y="4114800"/>
                </a:lnTo>
                <a:lnTo>
                  <a:pt x="0" y="0"/>
                </a:lnTo>
                <a:lnTo>
                  <a:pt x="4008501" y="0"/>
                </a:lnTo>
                <a:lnTo>
                  <a:pt x="4008501" y="411480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94717" y="-129212"/>
            <a:ext cx="9841358" cy="10287000"/>
            <a:chOff x="0" y="0"/>
            <a:chExt cx="1835461" cy="1918575"/>
          </a:xfrm>
        </p:grpSpPr>
        <p:sp>
          <p:nvSpPr>
            <p:cNvPr name="Freeform 5" id="5"/>
            <p:cNvSpPr/>
            <p:nvPr/>
          </p:nvSpPr>
          <p:spPr>
            <a:xfrm flipH="false" flipV="false" rot="0">
              <a:off x="0" y="0"/>
              <a:ext cx="1835460" cy="1918575"/>
            </a:xfrm>
            <a:custGeom>
              <a:avLst/>
              <a:gdLst/>
              <a:ahLst/>
              <a:cxnLst/>
              <a:rect r="r" b="b" t="t" l="l"/>
              <a:pathLst>
                <a:path h="1918575" w="1835460">
                  <a:moveTo>
                    <a:pt x="0" y="0"/>
                  </a:moveTo>
                  <a:lnTo>
                    <a:pt x="1835460" y="0"/>
                  </a:lnTo>
                  <a:lnTo>
                    <a:pt x="1835460" y="1918575"/>
                  </a:lnTo>
                  <a:lnTo>
                    <a:pt x="0" y="1918575"/>
                  </a:lnTo>
                  <a:close/>
                </a:path>
              </a:pathLst>
            </a:custGeom>
            <a:solidFill>
              <a:srgbClr val="FFFFFF"/>
            </a:solidFill>
          </p:spPr>
        </p:sp>
      </p:grpSp>
      <p:grpSp>
        <p:nvGrpSpPr>
          <p:cNvPr name="Group 6" id="6"/>
          <p:cNvGrpSpPr/>
          <p:nvPr/>
        </p:nvGrpSpPr>
        <p:grpSpPr>
          <a:xfrm rot="0">
            <a:off x="0" y="5743836"/>
            <a:ext cx="8446642" cy="4543164"/>
            <a:chOff x="0" y="0"/>
            <a:chExt cx="1511156" cy="812800"/>
          </a:xfrm>
        </p:grpSpPr>
        <p:sp>
          <p:nvSpPr>
            <p:cNvPr name="Freeform 7" id="7"/>
            <p:cNvSpPr/>
            <p:nvPr/>
          </p:nvSpPr>
          <p:spPr>
            <a:xfrm flipH="false" flipV="false" rot="0">
              <a:off x="0" y="0"/>
              <a:ext cx="1511156" cy="812800"/>
            </a:xfrm>
            <a:custGeom>
              <a:avLst/>
              <a:gdLst/>
              <a:ahLst/>
              <a:cxnLst/>
              <a:rect r="r" b="b" t="t" l="l"/>
              <a:pathLst>
                <a:path h="812800" w="1511156">
                  <a:moveTo>
                    <a:pt x="0" y="0"/>
                  </a:moveTo>
                  <a:lnTo>
                    <a:pt x="1511156" y="0"/>
                  </a:lnTo>
                  <a:lnTo>
                    <a:pt x="1511156" y="812800"/>
                  </a:lnTo>
                  <a:lnTo>
                    <a:pt x="0" y="812800"/>
                  </a:lnTo>
                  <a:close/>
                </a:path>
              </a:pathLst>
            </a:custGeom>
            <a:blipFill>
              <a:blip r:embed="rId7"/>
              <a:stretch>
                <a:fillRect l="0" t="-19823" r="0" b="-19823"/>
              </a:stretch>
            </a:blipFill>
          </p:spPr>
        </p:sp>
      </p:grpSp>
      <p:grpSp>
        <p:nvGrpSpPr>
          <p:cNvPr name="Group 8" id="8"/>
          <p:cNvGrpSpPr/>
          <p:nvPr/>
        </p:nvGrpSpPr>
        <p:grpSpPr>
          <a:xfrm rot="0">
            <a:off x="9387320" y="795338"/>
            <a:ext cx="7871980" cy="7708898"/>
            <a:chOff x="0" y="0"/>
            <a:chExt cx="10495973" cy="10278531"/>
          </a:xfrm>
        </p:grpSpPr>
        <p:sp>
          <p:nvSpPr>
            <p:cNvPr name="TextBox 9" id="9"/>
            <p:cNvSpPr txBox="true"/>
            <p:nvPr/>
          </p:nvSpPr>
          <p:spPr>
            <a:xfrm rot="0">
              <a:off x="0" y="1500943"/>
              <a:ext cx="10495973" cy="608415"/>
            </a:xfrm>
            <a:prstGeom prst="rect">
              <a:avLst/>
            </a:prstGeom>
          </p:spPr>
          <p:txBody>
            <a:bodyPr anchor="t" rtlCol="false" tIns="0" lIns="0" bIns="0" rIns="0">
              <a:spAutoFit/>
            </a:bodyPr>
            <a:lstStyle/>
            <a:p>
              <a:pPr algn="l">
                <a:lnSpc>
                  <a:spcPts val="3724"/>
                </a:lnSpc>
                <a:spcBef>
                  <a:spcPct val="0"/>
                </a:spcBef>
              </a:pPr>
              <a:r>
                <a:rPr lang="en-US" sz="2660" spc="79">
                  <a:solidFill>
                    <a:srgbClr val="000000"/>
                  </a:solidFill>
                  <a:latin typeface="Poppins"/>
                  <a:ea typeface="Poppins"/>
                  <a:cs typeface="Poppins"/>
                  <a:sym typeface="Poppins"/>
                </a:rPr>
                <a:t>Just getting started.</a:t>
              </a:r>
            </a:p>
          </p:txBody>
        </p:sp>
        <p:sp>
          <p:nvSpPr>
            <p:cNvPr name="TextBox 10" id="10"/>
            <p:cNvSpPr txBox="true"/>
            <p:nvPr/>
          </p:nvSpPr>
          <p:spPr>
            <a:xfrm rot="0">
              <a:off x="0" y="-76200"/>
              <a:ext cx="10495973" cy="1348909"/>
            </a:xfrm>
            <a:prstGeom prst="rect">
              <a:avLst/>
            </a:prstGeom>
          </p:spPr>
          <p:txBody>
            <a:bodyPr anchor="t" rtlCol="false" tIns="0" lIns="0" bIns="0" rIns="0">
              <a:spAutoFit/>
            </a:bodyPr>
            <a:lstStyle/>
            <a:p>
              <a:pPr algn="l" marL="0" indent="0" lvl="0">
                <a:lnSpc>
                  <a:spcPts val="4088"/>
                </a:lnSpc>
                <a:spcBef>
                  <a:spcPct val="0"/>
                </a:spcBef>
              </a:pPr>
              <a:r>
                <a:rPr lang="en-US" b="true" sz="2920" u="none">
                  <a:solidFill>
                    <a:srgbClr val="000000"/>
                  </a:solidFill>
                  <a:latin typeface="Poppins Bold"/>
                  <a:ea typeface="Poppins Bold"/>
                  <a:cs typeface="Poppins Bold"/>
                  <a:sym typeface="Poppins Bold"/>
                </a:rPr>
                <a:t>Highlights of their Soil Health Network activities and what they hope to acheive:</a:t>
              </a:r>
            </a:p>
          </p:txBody>
        </p:sp>
        <p:sp>
          <p:nvSpPr>
            <p:cNvPr name="TextBox 11" id="11"/>
            <p:cNvSpPr txBox="true"/>
            <p:nvPr/>
          </p:nvSpPr>
          <p:spPr>
            <a:xfrm rot="0">
              <a:off x="0" y="3682083"/>
              <a:ext cx="10495973" cy="2475270"/>
            </a:xfrm>
            <a:prstGeom prst="rect">
              <a:avLst/>
            </a:prstGeom>
          </p:spPr>
          <p:txBody>
            <a:bodyPr anchor="t" rtlCol="false" tIns="0" lIns="0" bIns="0" rIns="0">
              <a:spAutoFit/>
            </a:bodyPr>
            <a:lstStyle/>
            <a:p>
              <a:pPr algn="l" marL="0" indent="0" lvl="0">
                <a:lnSpc>
                  <a:spcPts val="3725"/>
                </a:lnSpc>
                <a:spcBef>
                  <a:spcPct val="0"/>
                </a:spcBef>
              </a:pPr>
              <a:r>
                <a:rPr lang="en-US" sz="2661" spc="79">
                  <a:solidFill>
                    <a:srgbClr val="000000"/>
                  </a:solidFill>
                  <a:latin typeface="Poppins"/>
                  <a:ea typeface="Poppins"/>
                  <a:cs typeface="Poppins"/>
                  <a:sym typeface="Poppins"/>
                </a:rPr>
                <a:t>Soil is in our title- it’s an important part of how habitat is built. How can we improve our projects by understanding &amp; improving soil condition?</a:t>
              </a:r>
            </a:p>
          </p:txBody>
        </p:sp>
        <p:sp>
          <p:nvSpPr>
            <p:cNvPr name="TextBox 12" id="12"/>
            <p:cNvSpPr txBox="true"/>
            <p:nvPr/>
          </p:nvSpPr>
          <p:spPr>
            <a:xfrm rot="0">
              <a:off x="0" y="2790514"/>
              <a:ext cx="10495973" cy="663109"/>
            </a:xfrm>
            <a:prstGeom prst="rect">
              <a:avLst/>
            </a:prstGeom>
          </p:spPr>
          <p:txBody>
            <a:bodyPr anchor="t" rtlCol="false" tIns="0" lIns="0" bIns="0" rIns="0">
              <a:spAutoFit/>
            </a:bodyPr>
            <a:lstStyle/>
            <a:p>
              <a:pPr algn="l" marL="0" indent="0" lvl="0">
                <a:lnSpc>
                  <a:spcPts val="4088"/>
                </a:lnSpc>
                <a:spcBef>
                  <a:spcPct val="0"/>
                </a:spcBef>
              </a:pPr>
              <a:r>
                <a:rPr lang="en-US" b="true" sz="2920" u="none">
                  <a:solidFill>
                    <a:srgbClr val="000000"/>
                  </a:solidFill>
                  <a:latin typeface="Poppins Bold"/>
                  <a:ea typeface="Poppins Bold"/>
                  <a:cs typeface="Poppins Bold"/>
                  <a:sym typeface="Poppins Bold"/>
                </a:rPr>
                <a:t>Why they’re involved:</a:t>
              </a:r>
            </a:p>
          </p:txBody>
        </p:sp>
        <p:sp>
          <p:nvSpPr>
            <p:cNvPr name="TextBox 13" id="13"/>
            <p:cNvSpPr txBox="true"/>
            <p:nvPr/>
          </p:nvSpPr>
          <p:spPr>
            <a:xfrm rot="0">
              <a:off x="0" y="8425561"/>
              <a:ext cx="10495973" cy="1852970"/>
            </a:xfrm>
            <a:prstGeom prst="rect">
              <a:avLst/>
            </a:prstGeom>
          </p:spPr>
          <p:txBody>
            <a:bodyPr anchor="t" rtlCol="false" tIns="0" lIns="0" bIns="0" rIns="0">
              <a:spAutoFit/>
            </a:bodyPr>
            <a:lstStyle/>
            <a:p>
              <a:pPr algn="l" marL="0" indent="0" lvl="0">
                <a:lnSpc>
                  <a:spcPts val="3725"/>
                </a:lnSpc>
                <a:spcBef>
                  <a:spcPct val="0"/>
                </a:spcBef>
              </a:pPr>
              <a:r>
                <a:rPr lang="en-US" sz="2661" spc="79">
                  <a:solidFill>
                    <a:srgbClr val="000000"/>
                  </a:solidFill>
                  <a:latin typeface="Poppins"/>
                  <a:ea typeface="Poppins"/>
                  <a:cs typeface="Poppins"/>
                  <a:sym typeface="Poppins"/>
                </a:rPr>
                <a:t>Help la</a:t>
              </a:r>
              <a:r>
                <a:rPr lang="en-US" sz="2661" spc="79" u="none">
                  <a:solidFill>
                    <a:srgbClr val="000000"/>
                  </a:solidFill>
                  <a:latin typeface="Poppins"/>
                  <a:ea typeface="Poppins"/>
                  <a:cs typeface="Poppins"/>
                  <a:sym typeface="Poppins"/>
                </a:rPr>
                <a:t>ndowner improve their operations improving local economics while providing better habitat and water quality for all. </a:t>
              </a:r>
            </a:p>
          </p:txBody>
        </p:sp>
        <p:sp>
          <p:nvSpPr>
            <p:cNvPr name="TextBox 14" id="14"/>
            <p:cNvSpPr txBox="true"/>
            <p:nvPr/>
          </p:nvSpPr>
          <p:spPr>
            <a:xfrm rot="0">
              <a:off x="0" y="6848997"/>
              <a:ext cx="10495973" cy="1348909"/>
            </a:xfrm>
            <a:prstGeom prst="rect">
              <a:avLst/>
            </a:prstGeom>
          </p:spPr>
          <p:txBody>
            <a:bodyPr anchor="t" rtlCol="false" tIns="0" lIns="0" bIns="0" rIns="0">
              <a:spAutoFit/>
            </a:bodyPr>
            <a:lstStyle/>
            <a:p>
              <a:pPr algn="l" marL="0" indent="0" lvl="0">
                <a:lnSpc>
                  <a:spcPts val="4088"/>
                </a:lnSpc>
                <a:spcBef>
                  <a:spcPct val="0"/>
                </a:spcBef>
              </a:pPr>
              <a:r>
                <a:rPr lang="en-US" b="true" sz="2920" u="none">
                  <a:solidFill>
                    <a:srgbClr val="000000"/>
                  </a:solidFill>
                  <a:latin typeface="Poppins Bold"/>
                  <a:ea typeface="Poppins Bold"/>
                  <a:cs typeface="Poppins Bold"/>
                  <a:sym typeface="Poppins Bold"/>
                </a:rPr>
                <a:t>Something they are excited to gain from participation in the Network:</a:t>
              </a:r>
            </a:p>
          </p:txBody>
        </p:sp>
      </p:grpSp>
      <p:sp>
        <p:nvSpPr>
          <p:cNvPr name="TextBox 15" id="15"/>
          <p:cNvSpPr txBox="true"/>
          <p:nvPr/>
        </p:nvSpPr>
        <p:spPr>
          <a:xfrm rot="0">
            <a:off x="363725" y="441692"/>
            <a:ext cx="7719191" cy="4871819"/>
          </a:xfrm>
          <a:prstGeom prst="rect">
            <a:avLst/>
          </a:prstGeom>
        </p:spPr>
        <p:txBody>
          <a:bodyPr anchor="t" rtlCol="false" tIns="0" lIns="0" bIns="0" rIns="0">
            <a:spAutoFit/>
          </a:bodyPr>
          <a:lstStyle/>
          <a:p>
            <a:pPr algn="l" marL="0" indent="0" lvl="0">
              <a:lnSpc>
                <a:spcPts val="9447"/>
              </a:lnSpc>
              <a:spcBef>
                <a:spcPct val="0"/>
              </a:spcBef>
            </a:pPr>
            <a:r>
              <a:rPr lang="en-US" b="true" sz="8589" u="none">
                <a:solidFill>
                  <a:srgbClr val="000000"/>
                </a:solidFill>
                <a:latin typeface="Poppins Bold"/>
                <a:ea typeface="Poppins Bold"/>
                <a:cs typeface="Poppins Bold"/>
                <a:sym typeface="Poppins Bold"/>
              </a:rPr>
              <a:t>Regional Hub Lead stories: Harney SWCD</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100000">
              <a:srgbClr val="F2F4E0">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6000"/>
            </a:blip>
            <a:stretch>
              <a:fillRect l="0" t="-83333" r="0" b="-83333"/>
            </a:stretch>
          </a:blipFill>
          <a:ln cap="sq">
            <a:noFill/>
            <a:prstDash val="solid"/>
            <a:miter/>
          </a:ln>
        </p:spPr>
      </p:sp>
      <p:sp>
        <p:nvSpPr>
          <p:cNvPr name="Freeform 3" id="3"/>
          <p:cNvSpPr/>
          <p:nvPr/>
        </p:nvSpPr>
        <p:spPr>
          <a:xfrm flipH="false" flipV="false" rot="0">
            <a:off x="17259300" y="9114177"/>
            <a:ext cx="1174291" cy="1172823"/>
          </a:xfrm>
          <a:custGeom>
            <a:avLst/>
            <a:gdLst/>
            <a:ahLst/>
            <a:cxnLst/>
            <a:rect r="r" b="b" t="t" l="l"/>
            <a:pathLst>
              <a:path h="1172823" w="1174291">
                <a:moveTo>
                  <a:pt x="0" y="0"/>
                </a:moveTo>
                <a:lnTo>
                  <a:pt x="1174291" y="0"/>
                </a:lnTo>
                <a:lnTo>
                  <a:pt x="1174291" y="1172823"/>
                </a:lnTo>
                <a:lnTo>
                  <a:pt x="0" y="11728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243890" y="294360"/>
            <a:ext cx="898749" cy="581940"/>
          </a:xfrm>
          <a:custGeom>
            <a:avLst/>
            <a:gdLst/>
            <a:ahLst/>
            <a:cxnLst/>
            <a:rect r="r" b="b" t="t" l="l"/>
            <a:pathLst>
              <a:path h="581940" w="898749">
                <a:moveTo>
                  <a:pt x="0" y="0"/>
                </a:moveTo>
                <a:lnTo>
                  <a:pt x="898749" y="0"/>
                </a:lnTo>
                <a:lnTo>
                  <a:pt x="898749" y="581940"/>
                </a:lnTo>
                <a:lnTo>
                  <a:pt x="0" y="5819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1028700" y="3693120"/>
            <a:ext cx="8093302" cy="2542949"/>
            <a:chOff x="0" y="0"/>
            <a:chExt cx="2082339" cy="654280"/>
          </a:xfrm>
        </p:grpSpPr>
        <p:sp>
          <p:nvSpPr>
            <p:cNvPr name="Freeform 6" id="6"/>
            <p:cNvSpPr/>
            <p:nvPr/>
          </p:nvSpPr>
          <p:spPr>
            <a:xfrm flipH="false" flipV="false" rot="0">
              <a:off x="0" y="0"/>
              <a:ext cx="2082339" cy="654280"/>
            </a:xfrm>
            <a:custGeom>
              <a:avLst/>
              <a:gdLst/>
              <a:ahLst/>
              <a:cxnLst/>
              <a:rect r="r" b="b" t="t" l="l"/>
              <a:pathLst>
                <a:path h="654280" w="2082339">
                  <a:moveTo>
                    <a:pt x="0" y="0"/>
                  </a:moveTo>
                  <a:lnTo>
                    <a:pt x="2082339" y="0"/>
                  </a:lnTo>
                  <a:lnTo>
                    <a:pt x="2082339" y="654280"/>
                  </a:lnTo>
                  <a:lnTo>
                    <a:pt x="0" y="654280"/>
                  </a:lnTo>
                  <a:close/>
                </a:path>
              </a:pathLst>
            </a:custGeom>
            <a:solidFill>
              <a:srgbClr val="7CB20C"/>
            </a:solidFill>
          </p:spPr>
        </p:sp>
        <p:sp>
          <p:nvSpPr>
            <p:cNvPr name="TextBox 7" id="7"/>
            <p:cNvSpPr txBox="true"/>
            <p:nvPr/>
          </p:nvSpPr>
          <p:spPr>
            <a:xfrm>
              <a:off x="0" y="-123825"/>
              <a:ext cx="2082339" cy="778105"/>
            </a:xfrm>
            <a:prstGeom prst="rect">
              <a:avLst/>
            </a:prstGeom>
          </p:spPr>
          <p:txBody>
            <a:bodyPr anchor="ctr" rtlCol="false" tIns="50800" lIns="50800" bIns="50800" rIns="50800"/>
            <a:lstStyle/>
            <a:p>
              <a:pPr algn="ctr">
                <a:lnSpc>
                  <a:spcPts val="4800"/>
                </a:lnSpc>
              </a:pPr>
              <a:r>
                <a:rPr lang="en-US" b="true" sz="3200">
                  <a:solidFill>
                    <a:srgbClr val="FFFFFF"/>
                  </a:solidFill>
                  <a:latin typeface="Poppins Bold"/>
                  <a:ea typeface="Poppins Bold"/>
                  <a:cs typeface="Poppins Bold"/>
                  <a:sym typeface="Poppins Bold"/>
                </a:rPr>
                <a:t> </a:t>
              </a:r>
              <a:r>
                <a:rPr lang="en-US" b="true" sz="3200">
                  <a:solidFill>
                    <a:srgbClr val="FFFFFF"/>
                  </a:solidFill>
                  <a:latin typeface="Poppins Bold"/>
                  <a:ea typeface="Poppins Bold"/>
                  <a:cs typeface="Poppins Bold"/>
                  <a:sym typeface="Poppins Bold"/>
                </a:rPr>
                <a:t>Spread the word</a:t>
              </a:r>
            </a:p>
          </p:txBody>
        </p:sp>
      </p:grpSp>
      <p:grpSp>
        <p:nvGrpSpPr>
          <p:cNvPr name="Group 8" id="8"/>
          <p:cNvGrpSpPr/>
          <p:nvPr/>
        </p:nvGrpSpPr>
        <p:grpSpPr>
          <a:xfrm rot="0">
            <a:off x="1028700" y="6236069"/>
            <a:ext cx="8093302" cy="2580770"/>
            <a:chOff x="0" y="0"/>
            <a:chExt cx="2082339" cy="664011"/>
          </a:xfrm>
        </p:grpSpPr>
        <p:sp>
          <p:nvSpPr>
            <p:cNvPr name="Freeform 9" id="9"/>
            <p:cNvSpPr/>
            <p:nvPr/>
          </p:nvSpPr>
          <p:spPr>
            <a:xfrm flipH="false" flipV="false" rot="0">
              <a:off x="0" y="0"/>
              <a:ext cx="2082339" cy="664011"/>
            </a:xfrm>
            <a:custGeom>
              <a:avLst/>
              <a:gdLst/>
              <a:ahLst/>
              <a:cxnLst/>
              <a:rect r="r" b="b" t="t" l="l"/>
              <a:pathLst>
                <a:path h="664011" w="2082339">
                  <a:moveTo>
                    <a:pt x="0" y="0"/>
                  </a:moveTo>
                  <a:lnTo>
                    <a:pt x="2082339" y="0"/>
                  </a:lnTo>
                  <a:lnTo>
                    <a:pt x="2082339" y="664011"/>
                  </a:lnTo>
                  <a:lnTo>
                    <a:pt x="0" y="664011"/>
                  </a:lnTo>
                  <a:close/>
                </a:path>
              </a:pathLst>
            </a:custGeom>
            <a:solidFill>
              <a:srgbClr val="557647"/>
            </a:solidFill>
          </p:spPr>
        </p:sp>
        <p:sp>
          <p:nvSpPr>
            <p:cNvPr name="TextBox 10" id="10"/>
            <p:cNvSpPr txBox="true"/>
            <p:nvPr/>
          </p:nvSpPr>
          <p:spPr>
            <a:xfrm>
              <a:off x="0" y="-123825"/>
              <a:ext cx="2082339" cy="787836"/>
            </a:xfrm>
            <a:prstGeom prst="rect">
              <a:avLst/>
            </a:prstGeom>
          </p:spPr>
          <p:txBody>
            <a:bodyPr anchor="ctr" rtlCol="false" tIns="50800" lIns="50800" bIns="50800" rIns="50800"/>
            <a:lstStyle/>
            <a:p>
              <a:pPr algn="ctr">
                <a:lnSpc>
                  <a:spcPts val="4800"/>
                </a:lnSpc>
              </a:pPr>
              <a:r>
                <a:rPr lang="en-US" b="true" sz="3200">
                  <a:solidFill>
                    <a:srgbClr val="FFFFFF"/>
                  </a:solidFill>
                  <a:latin typeface="Poppins Bold"/>
                  <a:ea typeface="Poppins Bold"/>
                  <a:cs typeface="Poppins Bold"/>
                  <a:sym typeface="Poppins Bold"/>
                </a:rPr>
                <a:t> </a:t>
              </a:r>
              <a:r>
                <a:rPr lang="en-US" b="true" sz="3200">
                  <a:solidFill>
                    <a:srgbClr val="FFFFFF"/>
                  </a:solidFill>
                  <a:latin typeface="Poppins Bold"/>
                  <a:ea typeface="Poppins Bold"/>
                  <a:cs typeface="Poppins Bold"/>
                  <a:sym typeface="Poppins Bold"/>
                </a:rPr>
                <a:t>Provide input and feedback</a:t>
              </a:r>
            </a:p>
          </p:txBody>
        </p:sp>
      </p:grpSp>
      <p:grpSp>
        <p:nvGrpSpPr>
          <p:cNvPr name="Group 11" id="11"/>
          <p:cNvGrpSpPr/>
          <p:nvPr/>
        </p:nvGrpSpPr>
        <p:grpSpPr>
          <a:xfrm rot="0">
            <a:off x="9122002" y="6236069"/>
            <a:ext cx="8093302" cy="2580770"/>
            <a:chOff x="0" y="0"/>
            <a:chExt cx="2082339" cy="664011"/>
          </a:xfrm>
        </p:grpSpPr>
        <p:sp>
          <p:nvSpPr>
            <p:cNvPr name="Freeform 12" id="12"/>
            <p:cNvSpPr/>
            <p:nvPr/>
          </p:nvSpPr>
          <p:spPr>
            <a:xfrm flipH="false" flipV="false" rot="0">
              <a:off x="0" y="0"/>
              <a:ext cx="2082339" cy="664011"/>
            </a:xfrm>
            <a:custGeom>
              <a:avLst/>
              <a:gdLst/>
              <a:ahLst/>
              <a:cxnLst/>
              <a:rect r="r" b="b" t="t" l="l"/>
              <a:pathLst>
                <a:path h="664011" w="2082339">
                  <a:moveTo>
                    <a:pt x="0" y="0"/>
                  </a:moveTo>
                  <a:lnTo>
                    <a:pt x="2082339" y="0"/>
                  </a:lnTo>
                  <a:lnTo>
                    <a:pt x="2082339" y="664011"/>
                  </a:lnTo>
                  <a:lnTo>
                    <a:pt x="0" y="664011"/>
                  </a:lnTo>
                  <a:close/>
                </a:path>
              </a:pathLst>
            </a:custGeom>
            <a:solidFill>
              <a:srgbClr val="2D4E21"/>
            </a:solidFill>
          </p:spPr>
        </p:sp>
        <p:sp>
          <p:nvSpPr>
            <p:cNvPr name="TextBox 13" id="13"/>
            <p:cNvSpPr txBox="true"/>
            <p:nvPr/>
          </p:nvSpPr>
          <p:spPr>
            <a:xfrm>
              <a:off x="0" y="-123825"/>
              <a:ext cx="2082339" cy="787836"/>
            </a:xfrm>
            <a:prstGeom prst="rect">
              <a:avLst/>
            </a:prstGeom>
          </p:spPr>
          <p:txBody>
            <a:bodyPr anchor="ctr" rtlCol="false" tIns="50800" lIns="50800" bIns="50800" rIns="50800"/>
            <a:lstStyle/>
            <a:p>
              <a:pPr algn="ctr">
                <a:lnSpc>
                  <a:spcPts val="4800"/>
                </a:lnSpc>
              </a:pPr>
              <a:r>
                <a:rPr lang="en-US" b="true" sz="3200">
                  <a:solidFill>
                    <a:srgbClr val="FFFFFF"/>
                  </a:solidFill>
                  <a:latin typeface="Poppins Bold"/>
                  <a:ea typeface="Poppins Bold"/>
                  <a:cs typeface="Poppins Bold"/>
                  <a:sym typeface="Poppins Bold"/>
                </a:rPr>
                <a:t> Collaborate on and/or share</a:t>
              </a:r>
              <a:r>
                <a:rPr lang="en-US" b="true" sz="3200">
                  <a:solidFill>
                    <a:srgbClr val="FFFFFF"/>
                  </a:solidFill>
                  <a:latin typeface="Poppins Bold"/>
                  <a:ea typeface="Poppins Bold"/>
                  <a:cs typeface="Poppins Bold"/>
                  <a:sym typeface="Poppins Bold"/>
                </a:rPr>
                <a:t> any funding opportunities with  us</a:t>
              </a:r>
            </a:p>
          </p:txBody>
        </p:sp>
      </p:grpSp>
      <p:grpSp>
        <p:nvGrpSpPr>
          <p:cNvPr name="Group 14" id="14"/>
          <p:cNvGrpSpPr/>
          <p:nvPr/>
        </p:nvGrpSpPr>
        <p:grpSpPr>
          <a:xfrm rot="0">
            <a:off x="9122002" y="3693120"/>
            <a:ext cx="8093302" cy="2542949"/>
            <a:chOff x="0" y="0"/>
            <a:chExt cx="2082339" cy="654280"/>
          </a:xfrm>
        </p:grpSpPr>
        <p:sp>
          <p:nvSpPr>
            <p:cNvPr name="Freeform 15" id="15"/>
            <p:cNvSpPr/>
            <p:nvPr/>
          </p:nvSpPr>
          <p:spPr>
            <a:xfrm flipH="false" flipV="false" rot="0">
              <a:off x="0" y="0"/>
              <a:ext cx="2082339" cy="654280"/>
            </a:xfrm>
            <a:custGeom>
              <a:avLst/>
              <a:gdLst/>
              <a:ahLst/>
              <a:cxnLst/>
              <a:rect r="r" b="b" t="t" l="l"/>
              <a:pathLst>
                <a:path h="654280" w="2082339">
                  <a:moveTo>
                    <a:pt x="0" y="0"/>
                  </a:moveTo>
                  <a:lnTo>
                    <a:pt x="2082339" y="0"/>
                  </a:lnTo>
                  <a:lnTo>
                    <a:pt x="2082339" y="654280"/>
                  </a:lnTo>
                  <a:lnTo>
                    <a:pt x="0" y="654280"/>
                  </a:lnTo>
                  <a:close/>
                </a:path>
              </a:pathLst>
            </a:custGeom>
            <a:solidFill>
              <a:srgbClr val="577D06"/>
            </a:solidFill>
          </p:spPr>
        </p:sp>
        <p:sp>
          <p:nvSpPr>
            <p:cNvPr name="TextBox 16" id="16"/>
            <p:cNvSpPr txBox="true"/>
            <p:nvPr/>
          </p:nvSpPr>
          <p:spPr>
            <a:xfrm>
              <a:off x="0" y="-123825"/>
              <a:ext cx="2082339" cy="778105"/>
            </a:xfrm>
            <a:prstGeom prst="rect">
              <a:avLst/>
            </a:prstGeom>
          </p:spPr>
          <p:txBody>
            <a:bodyPr anchor="ctr" rtlCol="false" tIns="50800" lIns="50800" bIns="50800" rIns="50800"/>
            <a:lstStyle/>
            <a:p>
              <a:pPr algn="ctr">
                <a:lnSpc>
                  <a:spcPts val="4800"/>
                </a:lnSpc>
              </a:pPr>
              <a:r>
                <a:rPr lang="en-US" b="true" sz="3200">
                  <a:solidFill>
                    <a:srgbClr val="FFFFFF"/>
                  </a:solidFill>
                  <a:latin typeface="Poppins Bold"/>
                  <a:ea typeface="Poppins Bold"/>
                  <a:cs typeface="Poppins Bold"/>
                  <a:sym typeface="Poppins Bold"/>
                </a:rPr>
                <a:t>Get your district involved as a Regional Hub or partner</a:t>
              </a:r>
            </a:p>
          </p:txBody>
        </p:sp>
      </p:grpSp>
      <p:sp>
        <p:nvSpPr>
          <p:cNvPr name="TextBox 17" id="17"/>
          <p:cNvSpPr txBox="true"/>
          <p:nvPr/>
        </p:nvSpPr>
        <p:spPr>
          <a:xfrm rot="0">
            <a:off x="1030134" y="952500"/>
            <a:ext cx="16229166" cy="1314450"/>
          </a:xfrm>
          <a:prstGeom prst="rect">
            <a:avLst/>
          </a:prstGeom>
        </p:spPr>
        <p:txBody>
          <a:bodyPr anchor="t" rtlCol="false" tIns="0" lIns="0" bIns="0" rIns="0">
            <a:spAutoFit/>
          </a:bodyPr>
          <a:lstStyle/>
          <a:p>
            <a:pPr algn="ctr" marL="0" indent="0" lvl="0">
              <a:lnSpc>
                <a:spcPts val="9787"/>
              </a:lnSpc>
            </a:pPr>
            <a:r>
              <a:rPr lang="en-US" b="true" sz="8156">
                <a:solidFill>
                  <a:srgbClr val="000000"/>
                </a:solidFill>
                <a:latin typeface="Poppins Bold"/>
                <a:ea typeface="Poppins Bold"/>
                <a:cs typeface="Poppins Bold"/>
                <a:sym typeface="Poppins Bold"/>
              </a:rPr>
              <a:t>How to support &amp; get involved</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3D5D30"/>
        </a:solidFill>
      </p:bgPr>
    </p:bg>
    <p:spTree>
      <p:nvGrpSpPr>
        <p:cNvPr id="1" name=""/>
        <p:cNvGrpSpPr/>
        <p:nvPr/>
      </p:nvGrpSpPr>
      <p:grpSpPr>
        <a:xfrm>
          <a:off x="0" y="0"/>
          <a:ext cx="0" cy="0"/>
          <a:chOff x="0" y="0"/>
          <a:chExt cx="0" cy="0"/>
        </a:xfrm>
      </p:grpSpPr>
      <p:sp>
        <p:nvSpPr>
          <p:cNvPr name="Freeform 2" id="2" descr="scribble"/>
          <p:cNvSpPr/>
          <p:nvPr/>
        </p:nvSpPr>
        <p:spPr>
          <a:xfrm flipH="false" flipV="false" rot="3570555">
            <a:off x="14513698" y="7469214"/>
            <a:ext cx="2712475" cy="1627485"/>
          </a:xfrm>
          <a:custGeom>
            <a:avLst/>
            <a:gdLst/>
            <a:ahLst/>
            <a:cxnLst/>
            <a:rect r="r" b="b" t="t" l="l"/>
            <a:pathLst>
              <a:path h="1627485" w="2712475">
                <a:moveTo>
                  <a:pt x="0" y="0"/>
                </a:moveTo>
                <a:lnTo>
                  <a:pt x="2712475" y="0"/>
                </a:lnTo>
                <a:lnTo>
                  <a:pt x="2712475" y="1627485"/>
                </a:lnTo>
                <a:lnTo>
                  <a:pt x="0" y="16274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descr="line"/>
          <p:cNvSpPr/>
          <p:nvPr/>
        </p:nvSpPr>
        <p:spPr>
          <a:xfrm flipH="false" flipV="false" rot="0">
            <a:off x="16493186" y="467030"/>
            <a:ext cx="2638946" cy="1725211"/>
          </a:xfrm>
          <a:custGeom>
            <a:avLst/>
            <a:gdLst/>
            <a:ahLst/>
            <a:cxnLst/>
            <a:rect r="r" b="b" t="t" l="l"/>
            <a:pathLst>
              <a:path h="1725211" w="2638946">
                <a:moveTo>
                  <a:pt x="0" y="0"/>
                </a:moveTo>
                <a:lnTo>
                  <a:pt x="2638946" y="0"/>
                </a:lnTo>
                <a:lnTo>
                  <a:pt x="2638946" y="1725211"/>
                </a:lnTo>
                <a:lnTo>
                  <a:pt x="0" y="17252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descr="Pink Zigzag Line"/>
          <p:cNvSpPr/>
          <p:nvPr/>
        </p:nvSpPr>
        <p:spPr>
          <a:xfrm flipH="false" flipV="false" rot="0">
            <a:off x="-1624515" y="-2785165"/>
            <a:ext cx="4054793" cy="4114800"/>
          </a:xfrm>
          <a:custGeom>
            <a:avLst/>
            <a:gdLst/>
            <a:ahLst/>
            <a:cxnLst/>
            <a:rect r="r" b="b" t="t" l="l"/>
            <a:pathLst>
              <a:path h="4114800" w="4054793">
                <a:moveTo>
                  <a:pt x="0" y="0"/>
                </a:moveTo>
                <a:lnTo>
                  <a:pt x="4054792" y="0"/>
                </a:lnTo>
                <a:lnTo>
                  <a:pt x="405479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0" y="0"/>
            <a:ext cx="18288000" cy="10287000"/>
            <a:chOff x="0" y="0"/>
            <a:chExt cx="1444978" cy="812800"/>
          </a:xfrm>
        </p:grpSpPr>
        <p:sp>
          <p:nvSpPr>
            <p:cNvPr name="Freeform 6" id="6"/>
            <p:cNvSpPr/>
            <p:nvPr/>
          </p:nvSpPr>
          <p:spPr>
            <a:xfrm flipH="false" flipV="false" rot="0">
              <a:off x="0" y="0"/>
              <a:ext cx="1444978" cy="812800"/>
            </a:xfrm>
            <a:custGeom>
              <a:avLst/>
              <a:gdLst/>
              <a:ahLst/>
              <a:cxnLst/>
              <a:rect r="r" b="b" t="t" l="l"/>
              <a:pathLst>
                <a:path h="812800" w="1444978">
                  <a:moveTo>
                    <a:pt x="0" y="0"/>
                  </a:moveTo>
                  <a:lnTo>
                    <a:pt x="1444978" y="0"/>
                  </a:lnTo>
                  <a:lnTo>
                    <a:pt x="1444978" y="812800"/>
                  </a:lnTo>
                  <a:lnTo>
                    <a:pt x="0" y="812800"/>
                  </a:lnTo>
                  <a:close/>
                </a:path>
              </a:pathLst>
            </a:custGeom>
            <a:blipFill>
              <a:blip r:embed="rId8"/>
              <a:stretch>
                <a:fillRect l="0" t="-9151" r="0" b="-9151"/>
              </a:stretch>
            </a:blipFill>
          </p:spPr>
        </p:sp>
      </p:grpSp>
      <p:grpSp>
        <p:nvGrpSpPr>
          <p:cNvPr name="Group 7" id="7"/>
          <p:cNvGrpSpPr/>
          <p:nvPr/>
        </p:nvGrpSpPr>
        <p:grpSpPr>
          <a:xfrm rot="0">
            <a:off x="13338225" y="-1945747"/>
            <a:ext cx="10660254" cy="8771575"/>
            <a:chOff x="0" y="0"/>
            <a:chExt cx="14213673" cy="11695434"/>
          </a:xfrm>
        </p:grpSpPr>
        <p:grpSp>
          <p:nvGrpSpPr>
            <p:cNvPr name="Group 8" id="8"/>
            <p:cNvGrpSpPr/>
            <p:nvPr/>
          </p:nvGrpSpPr>
          <p:grpSpPr>
            <a:xfrm rot="-8181696">
              <a:off x="-994230" y="3597452"/>
              <a:ext cx="11042149" cy="1539448"/>
              <a:chOff x="0" y="0"/>
              <a:chExt cx="45756799" cy="6379210"/>
            </a:xfrm>
          </p:grpSpPr>
          <p:sp>
            <p:nvSpPr>
              <p:cNvPr name="Freeform 9" id="9"/>
              <p:cNvSpPr/>
              <p:nvPr/>
            </p:nvSpPr>
            <p:spPr>
              <a:xfrm flipH="false" flipV="false" rot="0">
                <a:off x="0" y="0"/>
                <a:ext cx="45756798" cy="6379210"/>
              </a:xfrm>
              <a:custGeom>
                <a:avLst/>
                <a:gdLst/>
                <a:ahLst/>
                <a:cxnLst/>
                <a:rect r="r" b="b" t="t" l="l"/>
                <a:pathLst>
                  <a:path h="6379210" w="45756798">
                    <a:moveTo>
                      <a:pt x="39027360" y="0"/>
                    </a:moveTo>
                    <a:lnTo>
                      <a:pt x="9057709" y="0"/>
                    </a:lnTo>
                    <a:lnTo>
                      <a:pt x="6810077" y="7620"/>
                    </a:lnTo>
                    <a:lnTo>
                      <a:pt x="0" y="6379210"/>
                    </a:lnTo>
                    <a:lnTo>
                      <a:pt x="39110890" y="6379210"/>
                    </a:lnTo>
                    <a:lnTo>
                      <a:pt x="45756798" y="0"/>
                    </a:lnTo>
                    <a:close/>
                  </a:path>
                </a:pathLst>
              </a:custGeom>
              <a:solidFill>
                <a:srgbClr val="557647"/>
              </a:solidFill>
            </p:spPr>
          </p:sp>
        </p:grpSp>
        <p:grpSp>
          <p:nvGrpSpPr>
            <p:cNvPr name="Group 10" id="10"/>
            <p:cNvGrpSpPr/>
            <p:nvPr/>
          </p:nvGrpSpPr>
          <p:grpSpPr>
            <a:xfrm rot="-8181696">
              <a:off x="2138984" y="5747096"/>
              <a:ext cx="13393786" cy="1539448"/>
              <a:chOff x="0" y="0"/>
              <a:chExt cx="55501582" cy="6379210"/>
            </a:xfrm>
          </p:grpSpPr>
          <p:sp>
            <p:nvSpPr>
              <p:cNvPr name="Freeform 11" id="11"/>
              <p:cNvSpPr/>
              <p:nvPr/>
            </p:nvSpPr>
            <p:spPr>
              <a:xfrm flipH="false" flipV="false" rot="0">
                <a:off x="0" y="0"/>
                <a:ext cx="55501580" cy="6379210"/>
              </a:xfrm>
              <a:custGeom>
                <a:avLst/>
                <a:gdLst/>
                <a:ahLst/>
                <a:cxnLst/>
                <a:rect r="r" b="b" t="t" l="l"/>
                <a:pathLst>
                  <a:path h="6379210" w="55501580">
                    <a:moveTo>
                      <a:pt x="48748516" y="0"/>
                    </a:moveTo>
                    <a:lnTo>
                      <a:pt x="9784029" y="0"/>
                    </a:lnTo>
                    <a:lnTo>
                      <a:pt x="6861811" y="7620"/>
                    </a:lnTo>
                    <a:lnTo>
                      <a:pt x="0" y="6379210"/>
                    </a:lnTo>
                    <a:lnTo>
                      <a:pt x="48855672" y="6379210"/>
                    </a:lnTo>
                    <a:lnTo>
                      <a:pt x="55501580" y="0"/>
                    </a:lnTo>
                    <a:close/>
                  </a:path>
                </a:pathLst>
              </a:custGeom>
              <a:solidFill>
                <a:srgbClr val="557647"/>
              </a:solidFill>
            </p:spPr>
          </p:sp>
        </p:grpSp>
      </p:grpSp>
      <p:grpSp>
        <p:nvGrpSpPr>
          <p:cNvPr name="Group 12" id="12"/>
          <p:cNvGrpSpPr/>
          <p:nvPr/>
        </p:nvGrpSpPr>
        <p:grpSpPr>
          <a:xfrm rot="-8181696">
            <a:off x="-2824401" y="8673739"/>
            <a:ext cx="8760627" cy="1169122"/>
            <a:chOff x="0" y="0"/>
            <a:chExt cx="47801600" cy="6379210"/>
          </a:xfrm>
        </p:grpSpPr>
        <p:sp>
          <p:nvSpPr>
            <p:cNvPr name="Freeform 13" id="13"/>
            <p:cNvSpPr/>
            <p:nvPr/>
          </p:nvSpPr>
          <p:spPr>
            <a:xfrm flipH="false" flipV="false" rot="0">
              <a:off x="0" y="0"/>
              <a:ext cx="47801600" cy="6379210"/>
            </a:xfrm>
            <a:custGeom>
              <a:avLst/>
              <a:gdLst/>
              <a:ahLst/>
              <a:cxnLst/>
              <a:rect r="r" b="b" t="t" l="l"/>
              <a:pathLst>
                <a:path h="6379210" w="47801600">
                  <a:moveTo>
                    <a:pt x="41067202" y="0"/>
                  </a:moveTo>
                  <a:lnTo>
                    <a:pt x="9210117" y="0"/>
                  </a:lnTo>
                  <a:lnTo>
                    <a:pt x="6820932" y="7620"/>
                  </a:lnTo>
                  <a:lnTo>
                    <a:pt x="0" y="6379210"/>
                  </a:lnTo>
                  <a:lnTo>
                    <a:pt x="41155689" y="6379210"/>
                  </a:lnTo>
                  <a:lnTo>
                    <a:pt x="47801600" y="0"/>
                  </a:lnTo>
                  <a:close/>
                </a:path>
              </a:pathLst>
            </a:custGeom>
            <a:solidFill>
              <a:srgbClr val="557647"/>
            </a:solidFill>
          </p:spPr>
        </p:sp>
      </p:grpSp>
      <p:sp>
        <p:nvSpPr>
          <p:cNvPr name="TextBox 14" id="14"/>
          <p:cNvSpPr txBox="true"/>
          <p:nvPr/>
        </p:nvSpPr>
        <p:spPr>
          <a:xfrm rot="0">
            <a:off x="1028700" y="3671365"/>
            <a:ext cx="11721261" cy="2141008"/>
          </a:xfrm>
          <a:prstGeom prst="rect">
            <a:avLst/>
          </a:prstGeom>
        </p:spPr>
        <p:txBody>
          <a:bodyPr anchor="t" rtlCol="false" tIns="0" lIns="0" bIns="0" rIns="0">
            <a:spAutoFit/>
          </a:bodyPr>
          <a:lstStyle/>
          <a:p>
            <a:pPr algn="l" marL="0" indent="0" lvl="0">
              <a:lnSpc>
                <a:spcPts val="14772"/>
              </a:lnSpc>
            </a:pPr>
            <a:r>
              <a:rPr lang="en-US" b="true" sz="15387">
                <a:solidFill>
                  <a:srgbClr val="FFFFFF"/>
                </a:solidFill>
                <a:latin typeface="Poppins Bold"/>
                <a:ea typeface="Poppins Bold"/>
                <a:cs typeface="Poppins Bold"/>
                <a:sym typeface="Poppins Bold"/>
              </a:rPr>
              <a:t>Questions?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100000">
              <a:srgbClr val="F2F4E0">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918" r="0" b="0"/>
            </a:stretch>
          </a:blipFill>
        </p:spPr>
      </p:sp>
      <p:grpSp>
        <p:nvGrpSpPr>
          <p:cNvPr name="Group 3" id="3"/>
          <p:cNvGrpSpPr/>
          <p:nvPr/>
        </p:nvGrpSpPr>
        <p:grpSpPr>
          <a:xfrm rot="0">
            <a:off x="16232199" y="669533"/>
            <a:ext cx="1027101" cy="1027101"/>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7F4E"/>
            </a:solidFill>
          </p:spPr>
        </p:sp>
        <p:sp>
          <p:nvSpPr>
            <p:cNvPr name="TextBox 5" id="5"/>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99767" y="9080961"/>
            <a:ext cx="809692" cy="809692"/>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7F4E"/>
            </a:solidFill>
          </p:spPr>
        </p:sp>
        <p:sp>
          <p:nvSpPr>
            <p:cNvPr name="TextBox 8" id="8"/>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15194307" y="9668690"/>
            <a:ext cx="1665394" cy="1665394"/>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7F4E"/>
            </a:solidFill>
          </p:spPr>
        </p:sp>
        <p:sp>
          <p:nvSpPr>
            <p:cNvPr name="TextBox 11" id="11"/>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13444188" y="8744749"/>
            <a:ext cx="448541" cy="448541"/>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7F4E"/>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4395271" y="580159"/>
            <a:ext cx="448541" cy="448541"/>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7F4E"/>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Freeform 18" id="18"/>
          <p:cNvSpPr/>
          <p:nvPr/>
        </p:nvSpPr>
        <p:spPr>
          <a:xfrm flipH="true" flipV="false" rot="0">
            <a:off x="7239500" y="9311581"/>
            <a:ext cx="4471837" cy="1950839"/>
          </a:xfrm>
          <a:custGeom>
            <a:avLst/>
            <a:gdLst/>
            <a:ahLst/>
            <a:cxnLst/>
            <a:rect r="r" b="b" t="t" l="l"/>
            <a:pathLst>
              <a:path h="1950839" w="4471837">
                <a:moveTo>
                  <a:pt x="4471837" y="0"/>
                </a:moveTo>
                <a:lnTo>
                  <a:pt x="0" y="0"/>
                </a:lnTo>
                <a:lnTo>
                  <a:pt x="0" y="1950838"/>
                </a:lnTo>
                <a:lnTo>
                  <a:pt x="4471837" y="1950838"/>
                </a:lnTo>
                <a:lnTo>
                  <a:pt x="4471837"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9" id="19"/>
          <p:cNvSpPr/>
          <p:nvPr/>
        </p:nvSpPr>
        <p:spPr>
          <a:xfrm flipH="true" flipV="false" rot="0">
            <a:off x="6908081" y="-588025"/>
            <a:ext cx="4471837" cy="1950839"/>
          </a:xfrm>
          <a:custGeom>
            <a:avLst/>
            <a:gdLst/>
            <a:ahLst/>
            <a:cxnLst/>
            <a:rect r="r" b="b" t="t" l="l"/>
            <a:pathLst>
              <a:path h="1950839" w="4471837">
                <a:moveTo>
                  <a:pt x="4471838" y="0"/>
                </a:moveTo>
                <a:lnTo>
                  <a:pt x="0" y="0"/>
                </a:lnTo>
                <a:lnTo>
                  <a:pt x="0" y="1950839"/>
                </a:lnTo>
                <a:lnTo>
                  <a:pt x="4471838" y="1950839"/>
                </a:lnTo>
                <a:lnTo>
                  <a:pt x="4471838"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20" id="20"/>
          <p:cNvGrpSpPr/>
          <p:nvPr/>
        </p:nvGrpSpPr>
        <p:grpSpPr>
          <a:xfrm rot="0">
            <a:off x="528511" y="2307288"/>
            <a:ext cx="8615489" cy="4629539"/>
            <a:chOff x="0" y="0"/>
            <a:chExt cx="2269100" cy="1219303"/>
          </a:xfrm>
        </p:grpSpPr>
        <p:sp>
          <p:nvSpPr>
            <p:cNvPr name="Freeform 21" id="21"/>
            <p:cNvSpPr/>
            <p:nvPr/>
          </p:nvSpPr>
          <p:spPr>
            <a:xfrm flipH="false" flipV="false" rot="0">
              <a:off x="0" y="0"/>
              <a:ext cx="2269100" cy="1219303"/>
            </a:xfrm>
            <a:custGeom>
              <a:avLst/>
              <a:gdLst/>
              <a:ahLst/>
              <a:cxnLst/>
              <a:rect r="r" b="b" t="t" l="l"/>
              <a:pathLst>
                <a:path h="1219303" w="2269100">
                  <a:moveTo>
                    <a:pt x="0" y="0"/>
                  </a:moveTo>
                  <a:lnTo>
                    <a:pt x="2269100" y="0"/>
                  </a:lnTo>
                  <a:lnTo>
                    <a:pt x="2269100" y="1219303"/>
                  </a:lnTo>
                  <a:lnTo>
                    <a:pt x="0" y="1219303"/>
                  </a:lnTo>
                  <a:close/>
                </a:path>
              </a:pathLst>
            </a:custGeom>
            <a:solidFill>
              <a:srgbClr val="5D7F4E">
                <a:alpha val="93725"/>
              </a:srgbClr>
            </a:solidFill>
          </p:spPr>
        </p:sp>
        <p:sp>
          <p:nvSpPr>
            <p:cNvPr name="TextBox 22" id="22"/>
            <p:cNvSpPr txBox="true"/>
            <p:nvPr/>
          </p:nvSpPr>
          <p:spPr>
            <a:xfrm>
              <a:off x="0" y="-47625"/>
              <a:ext cx="2269100" cy="1266928"/>
            </a:xfrm>
            <a:prstGeom prst="rect">
              <a:avLst/>
            </a:prstGeom>
          </p:spPr>
          <p:txBody>
            <a:bodyPr anchor="ctr" rtlCol="false" tIns="50800" lIns="50800" bIns="50800" rIns="50800"/>
            <a:lstStyle/>
            <a:p>
              <a:pPr algn="ctr">
                <a:lnSpc>
                  <a:spcPts val="2659"/>
                </a:lnSpc>
              </a:pPr>
            </a:p>
          </p:txBody>
        </p:sp>
      </p:grpSp>
      <p:sp>
        <p:nvSpPr>
          <p:cNvPr name="TextBox 23" id="23"/>
          <p:cNvSpPr txBox="true"/>
          <p:nvPr/>
        </p:nvSpPr>
        <p:spPr>
          <a:xfrm rot="0">
            <a:off x="528511" y="2031063"/>
            <a:ext cx="7476228" cy="1737360"/>
          </a:xfrm>
          <a:prstGeom prst="rect">
            <a:avLst/>
          </a:prstGeom>
        </p:spPr>
        <p:txBody>
          <a:bodyPr anchor="t" rtlCol="false" tIns="0" lIns="0" bIns="0" rIns="0">
            <a:spAutoFit/>
          </a:bodyPr>
          <a:lstStyle/>
          <a:p>
            <a:pPr algn="ctr">
              <a:lnSpc>
                <a:spcPts val="13439"/>
              </a:lnSpc>
            </a:pPr>
            <a:r>
              <a:rPr lang="en-US" b="true" sz="9600">
                <a:solidFill>
                  <a:srgbClr val="FFFFFF"/>
                </a:solidFill>
                <a:latin typeface="Poppins Bold"/>
                <a:ea typeface="Poppins Bold"/>
                <a:cs typeface="Poppins Bold"/>
                <a:sym typeface="Poppins Bold"/>
              </a:rPr>
              <a:t>THANK YOU</a:t>
            </a:r>
          </a:p>
        </p:txBody>
      </p:sp>
      <p:sp>
        <p:nvSpPr>
          <p:cNvPr name="TextBox 24" id="24"/>
          <p:cNvSpPr txBox="true"/>
          <p:nvPr/>
        </p:nvSpPr>
        <p:spPr>
          <a:xfrm rot="0">
            <a:off x="661240" y="4210990"/>
            <a:ext cx="8350032" cy="2431993"/>
          </a:xfrm>
          <a:prstGeom prst="rect">
            <a:avLst/>
          </a:prstGeom>
        </p:spPr>
        <p:txBody>
          <a:bodyPr anchor="t" rtlCol="false" tIns="0" lIns="0" bIns="0" rIns="0">
            <a:spAutoFit/>
          </a:bodyPr>
          <a:lstStyle/>
          <a:p>
            <a:pPr algn="l">
              <a:lnSpc>
                <a:spcPts val="6409"/>
              </a:lnSpc>
            </a:pPr>
            <a:r>
              <a:rPr lang="en-US" b="true" sz="4577">
                <a:solidFill>
                  <a:srgbClr val="FFFFFF"/>
                </a:solidFill>
                <a:latin typeface="Poppins Bold"/>
                <a:ea typeface="Poppins Bold"/>
                <a:cs typeface="Poppins Bold"/>
                <a:sym typeface="Poppins Bold"/>
              </a:rPr>
              <a:t>Sage Fairman</a:t>
            </a:r>
          </a:p>
          <a:p>
            <a:pPr algn="l">
              <a:lnSpc>
                <a:spcPts val="6409"/>
              </a:lnSpc>
            </a:pPr>
            <a:r>
              <a:rPr lang="en-US" sz="4577">
                <a:solidFill>
                  <a:srgbClr val="FFFFFF"/>
                </a:solidFill>
                <a:latin typeface="Poppins"/>
                <a:ea typeface="Poppins"/>
                <a:cs typeface="Poppins"/>
                <a:sym typeface="Poppins"/>
              </a:rPr>
              <a:t>sage@oregonclimateag.org</a:t>
            </a:r>
          </a:p>
          <a:p>
            <a:pPr algn="l">
              <a:lnSpc>
                <a:spcPts val="6409"/>
              </a:lnSpc>
            </a:pPr>
            <a:r>
              <a:rPr lang="en-US" sz="4577">
                <a:solidFill>
                  <a:srgbClr val="FFFFFF"/>
                </a:solidFill>
                <a:latin typeface="Poppins"/>
                <a:ea typeface="Poppins"/>
                <a:cs typeface="Poppins"/>
                <a:sym typeface="Poppins"/>
              </a:rPr>
              <a:t>www.oregonclimateag.org</a:t>
            </a:r>
          </a:p>
        </p:txBody>
      </p:sp>
      <p:grpSp>
        <p:nvGrpSpPr>
          <p:cNvPr name="Group 25" id="25"/>
          <p:cNvGrpSpPr/>
          <p:nvPr/>
        </p:nvGrpSpPr>
        <p:grpSpPr>
          <a:xfrm rot="0">
            <a:off x="9991087" y="2307288"/>
            <a:ext cx="7354744" cy="6750747"/>
            <a:chOff x="0" y="0"/>
            <a:chExt cx="1937052" cy="1777975"/>
          </a:xfrm>
        </p:grpSpPr>
        <p:sp>
          <p:nvSpPr>
            <p:cNvPr name="Freeform 26" id="26"/>
            <p:cNvSpPr/>
            <p:nvPr/>
          </p:nvSpPr>
          <p:spPr>
            <a:xfrm flipH="false" flipV="false" rot="0">
              <a:off x="0" y="0"/>
              <a:ext cx="1937052" cy="1777975"/>
            </a:xfrm>
            <a:custGeom>
              <a:avLst/>
              <a:gdLst/>
              <a:ahLst/>
              <a:cxnLst/>
              <a:rect r="r" b="b" t="t" l="l"/>
              <a:pathLst>
                <a:path h="1777975" w="1937052">
                  <a:moveTo>
                    <a:pt x="0" y="0"/>
                  </a:moveTo>
                  <a:lnTo>
                    <a:pt x="1937052" y="0"/>
                  </a:lnTo>
                  <a:lnTo>
                    <a:pt x="1937052" y="1777975"/>
                  </a:lnTo>
                  <a:lnTo>
                    <a:pt x="0" y="1777975"/>
                  </a:lnTo>
                  <a:close/>
                </a:path>
              </a:pathLst>
            </a:custGeom>
            <a:solidFill>
              <a:srgbClr val="5D7F4E">
                <a:alpha val="93725"/>
              </a:srgbClr>
            </a:solidFill>
          </p:spPr>
        </p:sp>
        <p:sp>
          <p:nvSpPr>
            <p:cNvPr name="TextBox 27" id="27"/>
            <p:cNvSpPr txBox="true"/>
            <p:nvPr/>
          </p:nvSpPr>
          <p:spPr>
            <a:xfrm>
              <a:off x="0" y="-47625"/>
              <a:ext cx="1937052" cy="1825600"/>
            </a:xfrm>
            <a:prstGeom prst="rect">
              <a:avLst/>
            </a:prstGeom>
          </p:spPr>
          <p:txBody>
            <a:bodyPr anchor="ctr" rtlCol="false" tIns="50800" lIns="50800" bIns="50800" rIns="50800"/>
            <a:lstStyle/>
            <a:p>
              <a:pPr algn="ctr">
                <a:lnSpc>
                  <a:spcPts val="2659"/>
                </a:lnSpc>
              </a:pPr>
            </a:p>
          </p:txBody>
        </p:sp>
      </p:grpSp>
      <p:sp>
        <p:nvSpPr>
          <p:cNvPr name="TextBox 28" id="28"/>
          <p:cNvSpPr txBox="true"/>
          <p:nvPr/>
        </p:nvSpPr>
        <p:spPr>
          <a:xfrm rot="0">
            <a:off x="10179520" y="2428775"/>
            <a:ext cx="6977878" cy="1130523"/>
          </a:xfrm>
          <a:prstGeom prst="rect">
            <a:avLst/>
          </a:prstGeom>
        </p:spPr>
        <p:txBody>
          <a:bodyPr anchor="t" rtlCol="false" tIns="0" lIns="0" bIns="0" rIns="0">
            <a:spAutoFit/>
          </a:bodyPr>
          <a:lstStyle/>
          <a:p>
            <a:pPr algn="ctr">
              <a:lnSpc>
                <a:spcPts val="8821"/>
              </a:lnSpc>
            </a:pPr>
            <a:r>
              <a:rPr lang="en-US" b="true" sz="6301">
                <a:solidFill>
                  <a:srgbClr val="FFFFFF"/>
                </a:solidFill>
                <a:latin typeface="Poppins Bold"/>
                <a:ea typeface="Poppins Bold"/>
                <a:cs typeface="Poppins Bold"/>
                <a:sym typeface="Poppins Bold"/>
              </a:rPr>
              <a:t>Join the network</a:t>
            </a:r>
          </a:p>
        </p:txBody>
      </p:sp>
      <p:pic>
        <p:nvPicPr>
          <p:cNvPr name="Picture 29" id="29"/>
          <p:cNvPicPr>
            <a:picLocks noChangeAspect="true"/>
          </p:cNvPicPr>
          <p:nvPr/>
        </p:nvPicPr>
        <p:blipFill>
          <a:blip r:embed="rId5"/>
          <a:stretch>
            <a:fillRect/>
          </a:stretch>
        </p:blipFill>
        <p:spPr>
          <a:xfrm rot="0">
            <a:off x="11102653" y="3361948"/>
            <a:ext cx="5580151" cy="5580151"/>
          </a:xfrm>
          <a:prstGeom prst="rect">
            <a:avLst/>
          </a:prstGeom>
        </p:spPr>
      </p:pic>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100000">
              <a:srgbClr val="F2F4E0">
                <a:alpha val="100000"/>
              </a:srgbClr>
            </a:gs>
          </a:gsLst>
          <a:lin ang="0"/>
        </a:gradFill>
      </p:bgPr>
    </p:bg>
    <p:spTree>
      <p:nvGrpSpPr>
        <p:cNvPr id="1" name=""/>
        <p:cNvGrpSpPr/>
        <p:nvPr/>
      </p:nvGrpSpPr>
      <p:grpSpPr>
        <a:xfrm>
          <a:off x="0" y="0"/>
          <a:ext cx="0" cy="0"/>
          <a:chOff x="0" y="0"/>
          <a:chExt cx="0" cy="0"/>
        </a:xfrm>
      </p:grpSpPr>
      <p:sp>
        <p:nvSpPr>
          <p:cNvPr name="Freeform 2" id="2" descr="scribble"/>
          <p:cNvSpPr/>
          <p:nvPr/>
        </p:nvSpPr>
        <p:spPr>
          <a:xfrm flipH="false" flipV="false" rot="-112529">
            <a:off x="16661915" y="-497470"/>
            <a:ext cx="2340560" cy="1404336"/>
          </a:xfrm>
          <a:custGeom>
            <a:avLst/>
            <a:gdLst/>
            <a:ahLst/>
            <a:cxnLst/>
            <a:rect r="r" b="b" t="t" l="l"/>
            <a:pathLst>
              <a:path h="1404336" w="2340560">
                <a:moveTo>
                  <a:pt x="0" y="0"/>
                </a:moveTo>
                <a:lnTo>
                  <a:pt x="2340559" y="0"/>
                </a:lnTo>
                <a:lnTo>
                  <a:pt x="2340559" y="1404336"/>
                </a:lnTo>
                <a:lnTo>
                  <a:pt x="0" y="14043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descr="Ornament Icon"/>
          <p:cNvSpPr/>
          <p:nvPr/>
        </p:nvSpPr>
        <p:spPr>
          <a:xfrm flipH="false" flipV="false" rot="0">
            <a:off x="-526344" y="9258300"/>
            <a:ext cx="1272590" cy="824002"/>
          </a:xfrm>
          <a:custGeom>
            <a:avLst/>
            <a:gdLst/>
            <a:ahLst/>
            <a:cxnLst/>
            <a:rect r="r" b="b" t="t" l="l"/>
            <a:pathLst>
              <a:path h="824002" w="1272590">
                <a:moveTo>
                  <a:pt x="0" y="0"/>
                </a:moveTo>
                <a:lnTo>
                  <a:pt x="1272590" y="0"/>
                </a:lnTo>
                <a:lnTo>
                  <a:pt x="1272590" y="824002"/>
                </a:lnTo>
                <a:lnTo>
                  <a:pt x="0" y="8240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0" y="0"/>
            <a:ext cx="7473997" cy="10287000"/>
            <a:chOff x="0" y="0"/>
            <a:chExt cx="876373" cy="1206216"/>
          </a:xfrm>
        </p:grpSpPr>
        <p:sp>
          <p:nvSpPr>
            <p:cNvPr name="Freeform 5" id="5"/>
            <p:cNvSpPr/>
            <p:nvPr/>
          </p:nvSpPr>
          <p:spPr>
            <a:xfrm flipH="false" flipV="false" rot="0">
              <a:off x="0" y="0"/>
              <a:ext cx="876373" cy="1206216"/>
            </a:xfrm>
            <a:custGeom>
              <a:avLst/>
              <a:gdLst/>
              <a:ahLst/>
              <a:cxnLst/>
              <a:rect r="r" b="b" t="t" l="l"/>
              <a:pathLst>
                <a:path h="1206216" w="876373">
                  <a:moveTo>
                    <a:pt x="0" y="0"/>
                  </a:moveTo>
                  <a:lnTo>
                    <a:pt x="876373" y="0"/>
                  </a:lnTo>
                  <a:lnTo>
                    <a:pt x="876373" y="1206216"/>
                  </a:lnTo>
                  <a:lnTo>
                    <a:pt x="0" y="1206216"/>
                  </a:lnTo>
                  <a:close/>
                </a:path>
              </a:pathLst>
            </a:custGeom>
            <a:blipFill>
              <a:blip r:embed="rId6"/>
              <a:stretch>
                <a:fillRect l="0" t="-1230" r="0" b="-1230"/>
              </a:stretch>
            </a:blipFill>
          </p:spPr>
        </p:sp>
      </p:grpSp>
      <p:sp>
        <p:nvSpPr>
          <p:cNvPr name="TextBox 6" id="6"/>
          <p:cNvSpPr txBox="true"/>
          <p:nvPr/>
        </p:nvSpPr>
        <p:spPr>
          <a:xfrm rot="0">
            <a:off x="8224651" y="417014"/>
            <a:ext cx="9607543" cy="1952625"/>
          </a:xfrm>
          <a:prstGeom prst="rect">
            <a:avLst/>
          </a:prstGeom>
        </p:spPr>
        <p:txBody>
          <a:bodyPr anchor="t" rtlCol="false" tIns="0" lIns="0" bIns="0" rIns="0">
            <a:spAutoFit/>
          </a:bodyPr>
          <a:lstStyle/>
          <a:p>
            <a:pPr algn="l" marL="0" indent="0" lvl="0">
              <a:lnSpc>
                <a:spcPts val="7559"/>
              </a:lnSpc>
            </a:pPr>
            <a:r>
              <a:rPr lang="en-US" b="true" sz="6300">
                <a:solidFill>
                  <a:srgbClr val="000000"/>
                </a:solidFill>
                <a:latin typeface="Poppins Bold"/>
                <a:ea typeface="Poppins Bold"/>
                <a:cs typeface="Poppins Bold"/>
                <a:sym typeface="Poppins Bold"/>
              </a:rPr>
              <a:t>OrCAN’s responsibilities</a:t>
            </a:r>
          </a:p>
        </p:txBody>
      </p:sp>
      <p:sp>
        <p:nvSpPr>
          <p:cNvPr name="TextBox 7" id="7"/>
          <p:cNvSpPr txBox="true"/>
          <p:nvPr/>
        </p:nvSpPr>
        <p:spPr>
          <a:xfrm rot="0">
            <a:off x="8224651" y="2843057"/>
            <a:ext cx="9607543" cy="447675"/>
          </a:xfrm>
          <a:prstGeom prst="rect">
            <a:avLst/>
          </a:prstGeom>
        </p:spPr>
        <p:txBody>
          <a:bodyPr anchor="t" rtlCol="false" tIns="0" lIns="0" bIns="0" rIns="0">
            <a:spAutoFit/>
          </a:bodyPr>
          <a:lstStyle/>
          <a:p>
            <a:pPr algn="l" marL="0" indent="0" lvl="0">
              <a:lnSpc>
                <a:spcPts val="3359"/>
              </a:lnSpc>
            </a:pPr>
            <a:r>
              <a:rPr lang="en-US" b="true" sz="2799">
                <a:solidFill>
                  <a:srgbClr val="000000"/>
                </a:solidFill>
                <a:latin typeface="Poppins Bold"/>
                <a:ea typeface="Poppins Bold"/>
                <a:cs typeface="Poppins Bold"/>
                <a:sym typeface="Poppins Bold"/>
              </a:rPr>
              <a:t>Coordinate the Soil Health Network</a:t>
            </a:r>
          </a:p>
        </p:txBody>
      </p:sp>
      <p:sp>
        <p:nvSpPr>
          <p:cNvPr name="TextBox 8" id="8"/>
          <p:cNvSpPr txBox="true"/>
          <p:nvPr/>
        </p:nvSpPr>
        <p:spPr>
          <a:xfrm rot="0">
            <a:off x="7646262" y="4458531"/>
            <a:ext cx="10185933" cy="4399280"/>
          </a:xfrm>
          <a:prstGeom prst="rect">
            <a:avLst/>
          </a:prstGeom>
        </p:spPr>
        <p:txBody>
          <a:bodyPr anchor="t" rtlCol="false" tIns="0" lIns="0" bIns="0" rIns="0">
            <a:spAutoFit/>
          </a:bodyPr>
          <a:lstStyle/>
          <a:p>
            <a:pPr algn="l" marL="993141" indent="-331047" lvl="2">
              <a:lnSpc>
                <a:spcPts val="3220"/>
              </a:lnSpc>
              <a:buAutoNum type="alphaLcPeriod" startAt="1"/>
            </a:pPr>
            <a:r>
              <a:rPr lang="en-US" sz="2300" spc="69">
                <a:solidFill>
                  <a:srgbClr val="000000"/>
                </a:solidFill>
                <a:latin typeface="Poppins"/>
                <a:ea typeface="Poppins"/>
                <a:cs typeface="Poppins"/>
                <a:sym typeface="Poppins"/>
              </a:rPr>
              <a:t>Establish formal relationships with, and seek funding for/with, network leads</a:t>
            </a:r>
          </a:p>
          <a:p>
            <a:pPr algn="l" marL="993141" indent="-331047" lvl="2">
              <a:lnSpc>
                <a:spcPts val="3220"/>
              </a:lnSpc>
              <a:buAutoNum type="alphaLcPeriod" startAt="1"/>
            </a:pPr>
            <a:r>
              <a:rPr lang="en-US" sz="2300" spc="69">
                <a:solidFill>
                  <a:srgbClr val="000000"/>
                </a:solidFill>
                <a:latin typeface="Poppins"/>
                <a:ea typeface="Poppins"/>
                <a:cs typeface="Poppins"/>
                <a:sym typeface="Poppins"/>
              </a:rPr>
              <a:t>Convene and support the Network’s Advisory Committee</a:t>
            </a:r>
          </a:p>
          <a:p>
            <a:pPr algn="l" marL="993141" indent="-331047" lvl="2">
              <a:lnSpc>
                <a:spcPts val="3220"/>
              </a:lnSpc>
              <a:buAutoNum type="alphaLcPeriod" startAt="1"/>
            </a:pPr>
            <a:r>
              <a:rPr lang="en-US" sz="2300" spc="69">
                <a:solidFill>
                  <a:srgbClr val="000000"/>
                </a:solidFill>
                <a:latin typeface="Poppins"/>
                <a:ea typeface="Poppins"/>
                <a:cs typeface="Poppins"/>
                <a:sym typeface="Poppins"/>
              </a:rPr>
              <a:t>Host regular meetings of all network leads</a:t>
            </a:r>
          </a:p>
          <a:p>
            <a:pPr algn="l" marL="993141" indent="-331047" lvl="2">
              <a:lnSpc>
                <a:spcPts val="3220"/>
              </a:lnSpc>
              <a:buAutoNum type="alphaLcPeriod" startAt="1"/>
            </a:pPr>
            <a:r>
              <a:rPr lang="en-US" sz="2300" spc="69">
                <a:solidFill>
                  <a:srgbClr val="000000"/>
                </a:solidFill>
                <a:latin typeface="Poppins"/>
                <a:ea typeface="Poppins"/>
                <a:cs typeface="Poppins"/>
                <a:sym typeface="Poppins"/>
              </a:rPr>
              <a:t>Provide training on topics identified by and responsive to network leads’ needs</a:t>
            </a:r>
          </a:p>
          <a:p>
            <a:pPr algn="l" marL="993141" indent="-331047" lvl="2">
              <a:lnSpc>
                <a:spcPts val="3220"/>
              </a:lnSpc>
              <a:buAutoNum type="alphaLcPeriod" startAt="1"/>
            </a:pPr>
            <a:r>
              <a:rPr lang="en-US" sz="2300" spc="69">
                <a:solidFill>
                  <a:srgbClr val="000000"/>
                </a:solidFill>
                <a:latin typeface="Poppins"/>
                <a:ea typeface="Poppins"/>
                <a:cs typeface="Poppins"/>
                <a:sym typeface="Poppins"/>
              </a:rPr>
              <a:t>Facilitate &amp; strengthen connection between network leads</a:t>
            </a:r>
          </a:p>
          <a:p>
            <a:pPr algn="l" marL="993141" indent="-331047" lvl="2">
              <a:lnSpc>
                <a:spcPts val="3220"/>
              </a:lnSpc>
              <a:buAutoNum type="alphaLcPeriod" startAt="1"/>
            </a:pPr>
            <a:r>
              <a:rPr lang="en-US" sz="2300" spc="69">
                <a:solidFill>
                  <a:srgbClr val="000000"/>
                </a:solidFill>
                <a:latin typeface="Poppins"/>
                <a:ea typeface="Poppins"/>
                <a:cs typeface="Poppins"/>
                <a:sym typeface="Poppins"/>
              </a:rPr>
              <a:t>Provide reporting templates to network leads</a:t>
            </a:r>
          </a:p>
          <a:p>
            <a:pPr algn="l" marL="993141" indent="-331047" lvl="2">
              <a:lnSpc>
                <a:spcPts val="3220"/>
              </a:lnSpc>
              <a:buAutoNum type="alphaLcPeriod" startAt="1"/>
            </a:pPr>
            <a:r>
              <a:rPr lang="en-US" sz="2300" spc="69">
                <a:solidFill>
                  <a:srgbClr val="000000"/>
                </a:solidFill>
                <a:latin typeface="Poppins"/>
                <a:ea typeface="Poppins"/>
                <a:cs typeface="Poppins"/>
                <a:sym typeface="Poppins"/>
              </a:rPr>
              <a:t>Compile activity data gathered from each network lead as quarterly and annual reports, and share out reports for learning, alignment, and connection</a:t>
            </a:r>
          </a:p>
        </p:txBody>
      </p:sp>
      <p:sp>
        <p:nvSpPr>
          <p:cNvPr name="AutoShape 9" id="9"/>
          <p:cNvSpPr/>
          <p:nvPr/>
        </p:nvSpPr>
        <p:spPr>
          <a:xfrm>
            <a:off x="8224651" y="3797487"/>
            <a:ext cx="9607543" cy="0"/>
          </a:xfrm>
          <a:prstGeom prst="line">
            <a:avLst/>
          </a:prstGeom>
          <a:ln cap="rnd" w="9525">
            <a:solidFill>
              <a:srgbClr val="577D06"/>
            </a:solidFill>
            <a:prstDash val="solid"/>
            <a:headEnd type="none" len="sm" w="sm"/>
            <a:tailEnd type="none" len="sm" w="sm"/>
          </a:ln>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100000">
              <a:srgbClr val="F2F4E0">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112529">
            <a:off x="16407629" y="8556132"/>
            <a:ext cx="2340560" cy="1404336"/>
          </a:xfrm>
          <a:custGeom>
            <a:avLst/>
            <a:gdLst/>
            <a:ahLst/>
            <a:cxnLst/>
            <a:rect r="r" b="b" t="t" l="l"/>
            <a:pathLst>
              <a:path h="1404336" w="2340560">
                <a:moveTo>
                  <a:pt x="0" y="0"/>
                </a:moveTo>
                <a:lnTo>
                  <a:pt x="2340559" y="0"/>
                </a:lnTo>
                <a:lnTo>
                  <a:pt x="2340559" y="1404336"/>
                </a:lnTo>
                <a:lnTo>
                  <a:pt x="0" y="14043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26344" y="9258300"/>
            <a:ext cx="1272590" cy="824002"/>
          </a:xfrm>
          <a:custGeom>
            <a:avLst/>
            <a:gdLst/>
            <a:ahLst/>
            <a:cxnLst/>
            <a:rect r="r" b="b" t="t" l="l"/>
            <a:pathLst>
              <a:path h="824002" w="1272590">
                <a:moveTo>
                  <a:pt x="0" y="0"/>
                </a:moveTo>
                <a:lnTo>
                  <a:pt x="1272590" y="0"/>
                </a:lnTo>
                <a:lnTo>
                  <a:pt x="1272590" y="824002"/>
                </a:lnTo>
                <a:lnTo>
                  <a:pt x="0" y="8240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8884312" y="9036264"/>
            <a:ext cx="1174291" cy="1172823"/>
          </a:xfrm>
          <a:custGeom>
            <a:avLst/>
            <a:gdLst/>
            <a:ahLst/>
            <a:cxnLst/>
            <a:rect r="r" b="b" t="t" l="l"/>
            <a:pathLst>
              <a:path h="1172823" w="1174291">
                <a:moveTo>
                  <a:pt x="0" y="0"/>
                </a:moveTo>
                <a:lnTo>
                  <a:pt x="1174291" y="0"/>
                </a:lnTo>
                <a:lnTo>
                  <a:pt x="1174291" y="1172824"/>
                </a:lnTo>
                <a:lnTo>
                  <a:pt x="0" y="11728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780839" y="403860"/>
            <a:ext cx="13959249" cy="733426"/>
          </a:xfrm>
          <a:prstGeom prst="rect">
            <a:avLst/>
          </a:prstGeom>
        </p:spPr>
        <p:txBody>
          <a:bodyPr anchor="t" rtlCol="false" tIns="0" lIns="0" bIns="0" rIns="0">
            <a:spAutoFit/>
          </a:bodyPr>
          <a:lstStyle/>
          <a:p>
            <a:pPr algn="l">
              <a:lnSpc>
                <a:spcPts val="5250"/>
              </a:lnSpc>
            </a:pPr>
            <a:r>
              <a:rPr lang="en-US" b="true" sz="5000">
                <a:solidFill>
                  <a:srgbClr val="000000"/>
                </a:solidFill>
                <a:latin typeface="Poppins Bold"/>
                <a:ea typeface="Poppins Bold"/>
                <a:cs typeface="Poppins Bold"/>
                <a:sym typeface="Poppins Bold"/>
              </a:rPr>
              <a:t>OrCAN</a:t>
            </a:r>
            <a:r>
              <a:rPr lang="en-US" b="true" sz="5000" i="true">
                <a:solidFill>
                  <a:srgbClr val="000000"/>
                </a:solidFill>
                <a:latin typeface="Poppins Bold Italics"/>
                <a:ea typeface="Poppins Bold Italics"/>
                <a:cs typeface="Poppins Bold Italics"/>
                <a:sym typeface="Poppins Bold Italics"/>
              </a:rPr>
              <a:t>’s </a:t>
            </a:r>
            <a:r>
              <a:rPr lang="en-US" b="true" sz="5000">
                <a:solidFill>
                  <a:srgbClr val="000000"/>
                </a:solidFill>
                <a:latin typeface="Poppins Bold"/>
                <a:ea typeface="Poppins Bold"/>
                <a:cs typeface="Poppins Bold"/>
                <a:sym typeface="Poppins Bold"/>
              </a:rPr>
              <a:t>responsibilities, </a:t>
            </a:r>
            <a:r>
              <a:rPr lang="en-US" sz="5000" i="true">
                <a:solidFill>
                  <a:srgbClr val="000000"/>
                </a:solidFill>
                <a:latin typeface="Poppins Italics"/>
                <a:ea typeface="Poppins Italics"/>
                <a:cs typeface="Poppins Italics"/>
                <a:sym typeface="Poppins Italics"/>
              </a:rPr>
              <a:t>continued</a:t>
            </a:r>
          </a:p>
        </p:txBody>
      </p:sp>
      <p:sp>
        <p:nvSpPr>
          <p:cNvPr name="TextBox 6" id="6"/>
          <p:cNvSpPr txBox="true"/>
          <p:nvPr/>
        </p:nvSpPr>
        <p:spPr>
          <a:xfrm rot="0">
            <a:off x="746246" y="1338142"/>
            <a:ext cx="15134133" cy="7841413"/>
          </a:xfrm>
          <a:prstGeom prst="rect">
            <a:avLst/>
          </a:prstGeom>
        </p:spPr>
        <p:txBody>
          <a:bodyPr anchor="t" rtlCol="false" tIns="0" lIns="0" bIns="0" rIns="0">
            <a:spAutoFit/>
          </a:bodyPr>
          <a:lstStyle/>
          <a:p>
            <a:pPr algn="l">
              <a:lnSpc>
                <a:spcPts val="3943"/>
              </a:lnSpc>
            </a:pPr>
            <a:r>
              <a:rPr lang="en-US" b="true" sz="2404" spc="72">
                <a:solidFill>
                  <a:srgbClr val="000000"/>
                </a:solidFill>
                <a:latin typeface="Poppins Bold"/>
                <a:ea typeface="Poppins Bold"/>
                <a:cs typeface="Poppins Bold"/>
                <a:sym typeface="Poppins Bold"/>
              </a:rPr>
              <a:t>Create and maintain a user-friendly website for the network</a:t>
            </a:r>
          </a:p>
          <a:p>
            <a:pPr algn="l" marL="1038201" indent="-346067" lvl="2">
              <a:lnSpc>
                <a:spcPts val="3943"/>
              </a:lnSpc>
              <a:buAutoNum type="alphaLcPeriod" startAt="1"/>
            </a:pPr>
            <a:r>
              <a:rPr lang="en-US" sz="2404" spc="72">
                <a:solidFill>
                  <a:srgbClr val="000000"/>
                </a:solidFill>
                <a:latin typeface="Poppins"/>
                <a:ea typeface="Poppins"/>
                <a:cs typeface="Poppins"/>
                <a:sym typeface="Poppins"/>
              </a:rPr>
              <a:t>Host an interactive listing of Regional Hub Leads, Auxiliary Support Organizations, and Statewide resource people</a:t>
            </a:r>
          </a:p>
          <a:p>
            <a:pPr algn="l" marL="1038201" indent="-346067" lvl="2">
              <a:lnSpc>
                <a:spcPts val="3943"/>
              </a:lnSpc>
              <a:buAutoNum type="alphaLcPeriod" startAt="1"/>
            </a:pPr>
            <a:r>
              <a:rPr lang="en-US" sz="2404" spc="72">
                <a:solidFill>
                  <a:srgbClr val="000000"/>
                </a:solidFill>
                <a:latin typeface="Poppins"/>
                <a:ea typeface="Poppins"/>
                <a:cs typeface="Poppins"/>
                <a:sym typeface="Poppins"/>
              </a:rPr>
              <a:t>Share up-to-date statewide resources and funding opportunities</a:t>
            </a:r>
          </a:p>
          <a:p>
            <a:pPr algn="l">
              <a:lnSpc>
                <a:spcPts val="3943"/>
              </a:lnSpc>
            </a:pPr>
            <a:r>
              <a:rPr lang="en-US" b="true" sz="2404" spc="72">
                <a:solidFill>
                  <a:srgbClr val="000000"/>
                </a:solidFill>
                <a:latin typeface="Poppins Bold"/>
                <a:ea typeface="Poppins Bold"/>
                <a:cs typeface="Poppins Bold"/>
                <a:sym typeface="Poppins Bold"/>
              </a:rPr>
              <a:t>Work to ensure the network is accessible</a:t>
            </a:r>
          </a:p>
          <a:p>
            <a:pPr algn="l" marL="1038201" indent="-346067" lvl="2">
              <a:lnSpc>
                <a:spcPts val="3943"/>
              </a:lnSpc>
              <a:buAutoNum type="alphaLcPeriod" startAt="1"/>
            </a:pPr>
            <a:r>
              <a:rPr lang="en-US" sz="2404" spc="72">
                <a:solidFill>
                  <a:srgbClr val="000000"/>
                </a:solidFill>
                <a:latin typeface="Poppins"/>
                <a:ea typeface="Poppins"/>
                <a:cs typeface="Poppins"/>
                <a:sym typeface="Poppins"/>
              </a:rPr>
              <a:t>Offer virtual training on inclusive producer outreach</a:t>
            </a:r>
          </a:p>
          <a:p>
            <a:pPr algn="l" marL="1038201" indent="-346067" lvl="2">
              <a:lnSpc>
                <a:spcPts val="3943"/>
              </a:lnSpc>
              <a:buAutoNum type="alphaLcPeriod" startAt="1"/>
            </a:pPr>
            <a:r>
              <a:rPr lang="en-US" sz="2404" spc="72">
                <a:solidFill>
                  <a:srgbClr val="000000"/>
                </a:solidFill>
                <a:latin typeface="Poppins"/>
                <a:ea typeface="Poppins"/>
                <a:cs typeface="Poppins"/>
                <a:sym typeface="Poppins"/>
              </a:rPr>
              <a:t>Offer materials and resources in multiple languages, when possible</a:t>
            </a:r>
          </a:p>
          <a:p>
            <a:pPr algn="l">
              <a:lnSpc>
                <a:spcPts val="3943"/>
              </a:lnSpc>
            </a:pPr>
            <a:r>
              <a:rPr lang="en-US" b="true" sz="2404" spc="72">
                <a:solidFill>
                  <a:srgbClr val="000000"/>
                </a:solidFill>
                <a:latin typeface="Poppins Bold"/>
                <a:ea typeface="Poppins Bold"/>
                <a:cs typeface="Poppins Bold"/>
                <a:sym typeface="Poppins Bold"/>
              </a:rPr>
              <a:t>Advocate to address systemic barriers and institutionalize support for soil health</a:t>
            </a:r>
          </a:p>
          <a:p>
            <a:pPr algn="l">
              <a:lnSpc>
                <a:spcPts val="3943"/>
              </a:lnSpc>
            </a:pPr>
          </a:p>
          <a:p>
            <a:pPr algn="l">
              <a:lnSpc>
                <a:spcPts val="3943"/>
              </a:lnSpc>
            </a:pPr>
            <a:r>
              <a:rPr lang="en-US" b="true" sz="2404" spc="72">
                <a:solidFill>
                  <a:srgbClr val="000000"/>
                </a:solidFill>
                <a:latin typeface="Poppins Bold"/>
                <a:ea typeface="Poppins Bold"/>
                <a:cs typeface="Poppins Bold"/>
                <a:sym typeface="Poppins Bold"/>
              </a:rPr>
              <a:t>Provide additional resources/support to the statewide network, as capacity allows</a:t>
            </a:r>
          </a:p>
          <a:p>
            <a:pPr algn="l" marL="1038201" indent="-346067" lvl="2">
              <a:lnSpc>
                <a:spcPts val="3943"/>
              </a:lnSpc>
              <a:buAutoNum type="alphaLcPeriod" startAt="1"/>
            </a:pPr>
            <a:r>
              <a:rPr lang="en-US" sz="2404" spc="72">
                <a:solidFill>
                  <a:srgbClr val="000000"/>
                </a:solidFill>
                <a:latin typeface="Poppins"/>
                <a:ea typeface="Poppins"/>
                <a:cs typeface="Poppins"/>
                <a:sym typeface="Poppins"/>
              </a:rPr>
              <a:t>Support producer-to-producer events and communities of practice </a:t>
            </a:r>
          </a:p>
          <a:p>
            <a:pPr algn="l" marL="1038201" indent="-346067" lvl="2">
              <a:lnSpc>
                <a:spcPts val="3943"/>
              </a:lnSpc>
              <a:buAutoNum type="alphaLcPeriod" startAt="1"/>
            </a:pPr>
            <a:r>
              <a:rPr lang="en-US" sz="2404" spc="72">
                <a:solidFill>
                  <a:srgbClr val="000000"/>
                </a:solidFill>
                <a:latin typeface="Poppins"/>
                <a:ea typeface="Poppins"/>
                <a:cs typeface="Poppins"/>
                <a:sym typeface="Poppins"/>
              </a:rPr>
              <a:t>Offer materials and resources in multiple languages</a:t>
            </a:r>
          </a:p>
          <a:p>
            <a:pPr algn="l" marL="1038201" indent="-346067" lvl="2">
              <a:lnSpc>
                <a:spcPts val="3943"/>
              </a:lnSpc>
              <a:buAutoNum type="alphaLcPeriod" startAt="1"/>
            </a:pPr>
            <a:r>
              <a:rPr lang="en-US" sz="2404" spc="72">
                <a:solidFill>
                  <a:srgbClr val="000000"/>
                </a:solidFill>
                <a:latin typeface="Poppins"/>
                <a:ea typeface="Poppins"/>
                <a:cs typeface="Poppins"/>
                <a:sym typeface="Poppins"/>
              </a:rPr>
              <a:t>Provide interpretation and translation services for network events</a:t>
            </a:r>
          </a:p>
          <a:p>
            <a:pPr algn="l" marL="1038201" indent="-346067" lvl="2">
              <a:lnSpc>
                <a:spcPts val="3943"/>
              </a:lnSpc>
              <a:buAutoNum type="alphaLcPeriod" startAt="1"/>
            </a:pPr>
            <a:r>
              <a:rPr lang="en-US" sz="2404" spc="72">
                <a:solidFill>
                  <a:srgbClr val="000000"/>
                </a:solidFill>
                <a:latin typeface="Poppins"/>
                <a:ea typeface="Poppins"/>
                <a:cs typeface="Poppins"/>
                <a:sym typeface="Poppins"/>
              </a:rPr>
              <a:t>Fill gaps in resources identified by producers and farm service providers</a:t>
            </a:r>
          </a:p>
          <a:p>
            <a:pPr algn="l" marL="1038201" indent="-346067" lvl="2">
              <a:lnSpc>
                <a:spcPts val="3943"/>
              </a:lnSpc>
              <a:buAutoNum type="alphaLcPeriod" startAt="1"/>
            </a:pPr>
            <a:r>
              <a:rPr lang="en-US" sz="2404" spc="72">
                <a:solidFill>
                  <a:srgbClr val="000000"/>
                </a:solidFill>
                <a:latin typeface="Poppins"/>
                <a:ea typeface="Poppins"/>
                <a:cs typeface="Poppins"/>
                <a:sym typeface="Poppins"/>
              </a:rPr>
              <a:t>Work to address </a:t>
            </a:r>
            <a:r>
              <a:rPr lang="en-US" sz="2404" spc="72">
                <a:solidFill>
                  <a:srgbClr val="000000"/>
                </a:solidFill>
                <a:latin typeface="Poppins"/>
                <a:ea typeface="Poppins"/>
                <a:cs typeface="Poppins"/>
                <a:sym typeface="Poppins"/>
              </a:rPr>
              <a:t>barriers to access to resources identified by producers and farm service providers via Regional Hubs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100000">
              <a:srgbClr val="F2F4E0">
                <a:alpha val="100000"/>
              </a:srgbClr>
            </a:gs>
          </a:gsLst>
          <a:lin ang="0"/>
        </a:gradFill>
      </p:bgPr>
    </p:bg>
    <p:spTree>
      <p:nvGrpSpPr>
        <p:cNvPr id="1" name=""/>
        <p:cNvGrpSpPr/>
        <p:nvPr/>
      </p:nvGrpSpPr>
      <p:grpSpPr>
        <a:xfrm>
          <a:off x="0" y="0"/>
          <a:ext cx="0" cy="0"/>
          <a:chOff x="0" y="0"/>
          <a:chExt cx="0" cy="0"/>
        </a:xfrm>
      </p:grpSpPr>
      <p:sp>
        <p:nvSpPr>
          <p:cNvPr name="Freeform 2" id="2" descr="scribble"/>
          <p:cNvSpPr/>
          <p:nvPr/>
        </p:nvSpPr>
        <p:spPr>
          <a:xfrm flipH="false" flipV="false" rot="-112529">
            <a:off x="16661915" y="-497470"/>
            <a:ext cx="2340560" cy="1404336"/>
          </a:xfrm>
          <a:custGeom>
            <a:avLst/>
            <a:gdLst/>
            <a:ahLst/>
            <a:cxnLst/>
            <a:rect r="r" b="b" t="t" l="l"/>
            <a:pathLst>
              <a:path h="1404336" w="2340560">
                <a:moveTo>
                  <a:pt x="0" y="0"/>
                </a:moveTo>
                <a:lnTo>
                  <a:pt x="2340559" y="0"/>
                </a:lnTo>
                <a:lnTo>
                  <a:pt x="2340559" y="1404336"/>
                </a:lnTo>
                <a:lnTo>
                  <a:pt x="0" y="14043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descr="Ornament Icon"/>
          <p:cNvSpPr/>
          <p:nvPr/>
        </p:nvSpPr>
        <p:spPr>
          <a:xfrm flipH="false" flipV="false" rot="0">
            <a:off x="-526344" y="9258300"/>
            <a:ext cx="1272590" cy="824002"/>
          </a:xfrm>
          <a:custGeom>
            <a:avLst/>
            <a:gdLst/>
            <a:ahLst/>
            <a:cxnLst/>
            <a:rect r="r" b="b" t="t" l="l"/>
            <a:pathLst>
              <a:path h="824002" w="1272590">
                <a:moveTo>
                  <a:pt x="0" y="0"/>
                </a:moveTo>
                <a:lnTo>
                  <a:pt x="1272590" y="0"/>
                </a:lnTo>
                <a:lnTo>
                  <a:pt x="1272590" y="824002"/>
                </a:lnTo>
                <a:lnTo>
                  <a:pt x="0" y="8240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0" y="0"/>
            <a:ext cx="7473997" cy="10287000"/>
            <a:chOff x="0" y="0"/>
            <a:chExt cx="876373" cy="1206216"/>
          </a:xfrm>
        </p:grpSpPr>
        <p:sp>
          <p:nvSpPr>
            <p:cNvPr name="Freeform 5" id="5"/>
            <p:cNvSpPr/>
            <p:nvPr/>
          </p:nvSpPr>
          <p:spPr>
            <a:xfrm flipH="false" flipV="false" rot="0">
              <a:off x="0" y="0"/>
              <a:ext cx="876373" cy="1206216"/>
            </a:xfrm>
            <a:custGeom>
              <a:avLst/>
              <a:gdLst/>
              <a:ahLst/>
              <a:cxnLst/>
              <a:rect r="r" b="b" t="t" l="l"/>
              <a:pathLst>
                <a:path h="1206216" w="876373">
                  <a:moveTo>
                    <a:pt x="0" y="0"/>
                  </a:moveTo>
                  <a:lnTo>
                    <a:pt x="876373" y="0"/>
                  </a:lnTo>
                  <a:lnTo>
                    <a:pt x="876373" y="1206216"/>
                  </a:lnTo>
                  <a:lnTo>
                    <a:pt x="0" y="1206216"/>
                  </a:lnTo>
                  <a:close/>
                </a:path>
              </a:pathLst>
            </a:custGeom>
            <a:blipFill>
              <a:blip r:embed="rId6"/>
              <a:stretch>
                <a:fillRect l="0" t="-4590" r="0" b="-4590"/>
              </a:stretch>
            </a:blipFill>
          </p:spPr>
        </p:sp>
      </p:grpSp>
      <p:sp>
        <p:nvSpPr>
          <p:cNvPr name="TextBox 6" id="6"/>
          <p:cNvSpPr txBox="true"/>
          <p:nvPr/>
        </p:nvSpPr>
        <p:spPr>
          <a:xfrm rot="0">
            <a:off x="8224651" y="417014"/>
            <a:ext cx="9607543" cy="1952625"/>
          </a:xfrm>
          <a:prstGeom prst="rect">
            <a:avLst/>
          </a:prstGeom>
        </p:spPr>
        <p:txBody>
          <a:bodyPr anchor="t" rtlCol="false" tIns="0" lIns="0" bIns="0" rIns="0">
            <a:spAutoFit/>
          </a:bodyPr>
          <a:lstStyle/>
          <a:p>
            <a:pPr algn="l" marL="0" indent="0" lvl="0">
              <a:lnSpc>
                <a:spcPts val="7559"/>
              </a:lnSpc>
            </a:pPr>
            <a:r>
              <a:rPr lang="en-US" b="true" sz="6300">
                <a:solidFill>
                  <a:srgbClr val="000000"/>
                </a:solidFill>
                <a:latin typeface="Poppins Bold"/>
                <a:ea typeface="Poppins Bold"/>
                <a:cs typeface="Poppins Bold"/>
                <a:sym typeface="Poppins Bold"/>
              </a:rPr>
              <a:t>Regional Hub Lead’s responsibilities</a:t>
            </a:r>
          </a:p>
        </p:txBody>
      </p:sp>
      <p:sp>
        <p:nvSpPr>
          <p:cNvPr name="TextBox 7" id="7"/>
          <p:cNvSpPr txBox="true"/>
          <p:nvPr/>
        </p:nvSpPr>
        <p:spPr>
          <a:xfrm rot="0">
            <a:off x="7722327" y="2604345"/>
            <a:ext cx="10109867" cy="7065956"/>
          </a:xfrm>
          <a:prstGeom prst="rect">
            <a:avLst/>
          </a:prstGeom>
        </p:spPr>
        <p:txBody>
          <a:bodyPr anchor="t" rtlCol="false" tIns="0" lIns="0" bIns="0" rIns="0">
            <a:spAutoFit/>
          </a:bodyPr>
          <a:lstStyle/>
          <a:p>
            <a:pPr algn="l" marL="546696" indent="-273348" lvl="1">
              <a:lnSpc>
                <a:spcPts val="4026"/>
              </a:lnSpc>
              <a:buAutoNum type="arabicPeriod" startAt="1"/>
            </a:pPr>
            <a:r>
              <a:rPr lang="en-US" b="true" sz="2532" spc="75">
                <a:solidFill>
                  <a:srgbClr val="000000"/>
                </a:solidFill>
                <a:latin typeface="Poppins Bold"/>
                <a:ea typeface="Poppins Bold"/>
                <a:cs typeface="Poppins Bold"/>
                <a:sym typeface="Poppins Bold"/>
              </a:rPr>
              <a:t>P</a:t>
            </a:r>
            <a:r>
              <a:rPr lang="en-US" b="true" sz="2532" spc="75">
                <a:solidFill>
                  <a:srgbClr val="000000"/>
                </a:solidFill>
                <a:latin typeface="Poppins Bold"/>
                <a:ea typeface="Poppins Bold"/>
                <a:cs typeface="Poppins Bold"/>
                <a:sym typeface="Poppins Bold"/>
              </a:rPr>
              <a:t>articipate in Network</a:t>
            </a:r>
            <a:r>
              <a:rPr lang="en-US" sz="2532" spc="75">
                <a:solidFill>
                  <a:srgbClr val="000000"/>
                </a:solidFill>
                <a:latin typeface="Poppins"/>
                <a:ea typeface="Poppins"/>
                <a:cs typeface="Poppins"/>
                <a:sym typeface="Poppins"/>
              </a:rPr>
              <a:t> capacity building, connection, and evaluation</a:t>
            </a:r>
          </a:p>
          <a:p>
            <a:pPr algn="l" marL="546696" indent="-273348" lvl="1">
              <a:lnSpc>
                <a:spcPts val="4026"/>
              </a:lnSpc>
              <a:buAutoNum type="arabicPeriod" startAt="1"/>
            </a:pPr>
            <a:r>
              <a:rPr lang="en-US" sz="2532" spc="75">
                <a:solidFill>
                  <a:srgbClr val="000000"/>
                </a:solidFill>
                <a:latin typeface="Poppins"/>
                <a:ea typeface="Poppins"/>
                <a:cs typeface="Poppins"/>
                <a:sym typeface="Poppins"/>
              </a:rPr>
              <a:t>Conduct </a:t>
            </a:r>
            <a:r>
              <a:rPr lang="en-US" b="true" sz="2532" spc="75">
                <a:solidFill>
                  <a:srgbClr val="000000"/>
                </a:solidFill>
                <a:latin typeface="Poppins Bold"/>
                <a:ea typeface="Poppins Bold"/>
                <a:cs typeface="Poppins Bold"/>
                <a:sym typeface="Poppins Bold"/>
              </a:rPr>
              <a:t>regional outreach</a:t>
            </a:r>
            <a:r>
              <a:rPr lang="en-US" sz="2532" spc="75">
                <a:solidFill>
                  <a:srgbClr val="000000"/>
                </a:solidFill>
                <a:latin typeface="Poppins"/>
                <a:ea typeface="Poppins"/>
                <a:cs typeface="Poppins"/>
                <a:sym typeface="Poppins"/>
              </a:rPr>
              <a:t> to engage producers interested in maintaining or improving their soil health</a:t>
            </a:r>
          </a:p>
          <a:p>
            <a:pPr algn="l" marL="546696" indent="-273348" lvl="1">
              <a:lnSpc>
                <a:spcPts val="4026"/>
              </a:lnSpc>
              <a:buAutoNum type="arabicPeriod" startAt="1"/>
            </a:pPr>
            <a:r>
              <a:rPr lang="en-US" sz="2532" spc="75">
                <a:solidFill>
                  <a:srgbClr val="000000"/>
                </a:solidFill>
                <a:latin typeface="Poppins"/>
                <a:ea typeface="Poppins"/>
                <a:cs typeface="Poppins"/>
                <a:sym typeface="Poppins"/>
              </a:rPr>
              <a:t>Provide </a:t>
            </a:r>
            <a:r>
              <a:rPr lang="en-US" b="true" sz="2532" spc="75">
                <a:solidFill>
                  <a:srgbClr val="000000"/>
                </a:solidFill>
                <a:latin typeface="Poppins Bold"/>
                <a:ea typeface="Poppins Bold"/>
                <a:cs typeface="Poppins Bold"/>
                <a:sym typeface="Poppins Bold"/>
              </a:rPr>
              <a:t>resources and technical assistance and refer</a:t>
            </a:r>
            <a:r>
              <a:rPr lang="en-US" sz="2532" spc="75">
                <a:solidFill>
                  <a:srgbClr val="000000"/>
                </a:solidFill>
                <a:latin typeface="Poppins"/>
                <a:ea typeface="Poppins"/>
                <a:cs typeface="Poppins"/>
                <a:sym typeface="Poppins"/>
              </a:rPr>
              <a:t> to other support services and resources</a:t>
            </a:r>
          </a:p>
          <a:p>
            <a:pPr algn="l" marL="546696" indent="-273348" lvl="1">
              <a:lnSpc>
                <a:spcPts val="4026"/>
              </a:lnSpc>
              <a:buAutoNum type="arabicPeriod" startAt="1"/>
            </a:pPr>
            <a:r>
              <a:rPr lang="en-US" sz="2532" spc="75">
                <a:solidFill>
                  <a:srgbClr val="000000"/>
                </a:solidFill>
                <a:latin typeface="Poppins"/>
                <a:ea typeface="Poppins"/>
                <a:cs typeface="Poppins"/>
                <a:sym typeface="Poppins"/>
              </a:rPr>
              <a:t>Support </a:t>
            </a:r>
            <a:r>
              <a:rPr lang="en-US" b="true" sz="2532" spc="75">
                <a:solidFill>
                  <a:srgbClr val="000000"/>
                </a:solidFill>
                <a:latin typeface="Poppins Bold"/>
                <a:ea typeface="Poppins Bold"/>
                <a:cs typeface="Poppins Bold"/>
                <a:sym typeface="Poppins Bold"/>
              </a:rPr>
              <a:t>access to financial incentives</a:t>
            </a:r>
            <a:r>
              <a:rPr lang="en-US" sz="2532" spc="75">
                <a:solidFill>
                  <a:srgbClr val="000000"/>
                </a:solidFill>
                <a:latin typeface="Poppins"/>
                <a:ea typeface="Poppins"/>
                <a:cs typeface="Poppins"/>
                <a:sym typeface="Poppins"/>
              </a:rPr>
              <a:t> for soil health</a:t>
            </a:r>
          </a:p>
          <a:p>
            <a:pPr algn="l" marL="546696" indent="-273348" lvl="1">
              <a:lnSpc>
                <a:spcPts val="4026"/>
              </a:lnSpc>
              <a:buAutoNum type="arabicPeriod" startAt="1"/>
            </a:pPr>
            <a:r>
              <a:rPr lang="en-US" sz="2532" spc="75">
                <a:solidFill>
                  <a:srgbClr val="000000"/>
                </a:solidFill>
                <a:latin typeface="Poppins"/>
                <a:ea typeface="Poppins"/>
                <a:cs typeface="Poppins"/>
                <a:sym typeface="Poppins"/>
              </a:rPr>
              <a:t>Support </a:t>
            </a:r>
            <a:r>
              <a:rPr lang="en-US" b="true" sz="2532" spc="75">
                <a:solidFill>
                  <a:srgbClr val="000000"/>
                </a:solidFill>
                <a:latin typeface="Poppins Bold"/>
                <a:ea typeface="Poppins Bold"/>
                <a:cs typeface="Poppins Bold"/>
                <a:sym typeface="Poppins Bold"/>
              </a:rPr>
              <a:t>soil testing </a:t>
            </a:r>
            <a:r>
              <a:rPr lang="en-US" sz="2532" spc="75">
                <a:solidFill>
                  <a:srgbClr val="000000"/>
                </a:solidFill>
                <a:latin typeface="Poppins"/>
                <a:ea typeface="Poppins"/>
                <a:cs typeface="Poppins"/>
                <a:sym typeface="Poppins"/>
              </a:rPr>
              <a:t>by providing referrals to labs, interpretation of results, and recommended actions</a:t>
            </a:r>
          </a:p>
          <a:p>
            <a:pPr algn="l" marL="546696" indent="-273348" lvl="1">
              <a:lnSpc>
                <a:spcPts val="4026"/>
              </a:lnSpc>
              <a:buAutoNum type="arabicPeriod" startAt="1"/>
            </a:pPr>
            <a:r>
              <a:rPr lang="en-US" sz="2532" spc="75">
                <a:solidFill>
                  <a:srgbClr val="000000"/>
                </a:solidFill>
                <a:latin typeface="Poppins"/>
                <a:ea typeface="Poppins"/>
                <a:cs typeface="Poppins"/>
                <a:sym typeface="Poppins"/>
              </a:rPr>
              <a:t>Host and/or support </a:t>
            </a:r>
            <a:r>
              <a:rPr lang="en-US" b="true" sz="2532" spc="75">
                <a:solidFill>
                  <a:srgbClr val="000000"/>
                </a:solidFill>
                <a:latin typeface="Poppins Bold"/>
                <a:ea typeface="Poppins Bold"/>
                <a:cs typeface="Poppins Bold"/>
                <a:sym typeface="Poppins Bold"/>
              </a:rPr>
              <a:t>in-person regional gatherings,</a:t>
            </a:r>
            <a:r>
              <a:rPr lang="en-US" sz="2532" spc="75">
                <a:solidFill>
                  <a:srgbClr val="000000"/>
                </a:solidFill>
                <a:latin typeface="Poppins"/>
                <a:ea typeface="Poppins"/>
                <a:cs typeface="Poppins"/>
                <a:sym typeface="Poppins"/>
              </a:rPr>
              <a:t> including producer-to-producer field days, events, and communities of practice</a:t>
            </a:r>
          </a:p>
          <a:p>
            <a:pPr algn="l" marL="546696" indent="-273348" lvl="1">
              <a:lnSpc>
                <a:spcPts val="4026"/>
              </a:lnSpc>
              <a:buAutoNum type="arabicPeriod" startAt="1"/>
            </a:pPr>
            <a:r>
              <a:rPr lang="en-US" sz="2532" spc="75">
                <a:solidFill>
                  <a:srgbClr val="000000"/>
                </a:solidFill>
                <a:latin typeface="Poppins"/>
                <a:ea typeface="Poppins"/>
                <a:cs typeface="Poppins"/>
                <a:sym typeface="Poppins"/>
              </a:rPr>
              <a:t>Identify </a:t>
            </a:r>
            <a:r>
              <a:rPr lang="en-US" b="true" sz="2532" spc="75">
                <a:solidFill>
                  <a:srgbClr val="000000"/>
                </a:solidFill>
                <a:latin typeface="Poppins Bold"/>
                <a:ea typeface="Poppins Bold"/>
                <a:cs typeface="Poppins Bold"/>
                <a:sym typeface="Poppins Bold"/>
              </a:rPr>
              <a:t>regional needs, barriers, and success stories</a:t>
            </a:r>
            <a:r>
              <a:rPr lang="en-US" sz="2532" spc="75">
                <a:solidFill>
                  <a:srgbClr val="000000"/>
                </a:solidFill>
                <a:latin typeface="Poppins"/>
                <a:ea typeface="Poppins"/>
                <a:cs typeface="Poppins"/>
                <a:sym typeface="Poppins"/>
              </a:rPr>
              <a:t> and share with OrCAN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100000">
              <a:srgbClr val="F2F4E0">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1599" t="-8870" r="-12017" b="-25542"/>
            </a:stretch>
          </a:blipFill>
        </p:spPr>
      </p:sp>
      <p:grpSp>
        <p:nvGrpSpPr>
          <p:cNvPr name="Group 3" id="3"/>
          <p:cNvGrpSpPr/>
          <p:nvPr/>
        </p:nvGrpSpPr>
        <p:grpSpPr>
          <a:xfrm rot="0">
            <a:off x="1309281" y="1989197"/>
            <a:ext cx="15550420" cy="7322384"/>
            <a:chOff x="0" y="0"/>
            <a:chExt cx="4095584" cy="1928529"/>
          </a:xfrm>
        </p:grpSpPr>
        <p:sp>
          <p:nvSpPr>
            <p:cNvPr name="Freeform 4" id="4"/>
            <p:cNvSpPr/>
            <p:nvPr/>
          </p:nvSpPr>
          <p:spPr>
            <a:xfrm flipH="false" flipV="false" rot="0">
              <a:off x="0" y="0"/>
              <a:ext cx="4095584" cy="1928529"/>
            </a:xfrm>
            <a:custGeom>
              <a:avLst/>
              <a:gdLst/>
              <a:ahLst/>
              <a:cxnLst/>
              <a:rect r="r" b="b" t="t" l="l"/>
              <a:pathLst>
                <a:path h="1928529" w="4095584">
                  <a:moveTo>
                    <a:pt x="0" y="0"/>
                  </a:moveTo>
                  <a:lnTo>
                    <a:pt x="4095584" y="0"/>
                  </a:lnTo>
                  <a:lnTo>
                    <a:pt x="4095584" y="1928529"/>
                  </a:lnTo>
                  <a:lnTo>
                    <a:pt x="0" y="1928529"/>
                  </a:lnTo>
                  <a:close/>
                </a:path>
              </a:pathLst>
            </a:custGeom>
            <a:solidFill>
              <a:srgbClr val="D8DDC4">
                <a:alpha val="93725"/>
              </a:srgbClr>
            </a:solidFill>
          </p:spPr>
        </p:sp>
        <p:sp>
          <p:nvSpPr>
            <p:cNvPr name="TextBox 5" id="5"/>
            <p:cNvSpPr txBox="true"/>
            <p:nvPr/>
          </p:nvSpPr>
          <p:spPr>
            <a:xfrm>
              <a:off x="0" y="-47625"/>
              <a:ext cx="4095584" cy="1976154"/>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6232199" y="669533"/>
            <a:ext cx="1027101" cy="1027101"/>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7F4E"/>
            </a:solidFill>
          </p:spPr>
        </p:sp>
        <p:sp>
          <p:nvSpPr>
            <p:cNvPr name="TextBox 8" id="8"/>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199767" y="9080961"/>
            <a:ext cx="809692" cy="809692"/>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7F4E"/>
            </a:solidFill>
          </p:spPr>
        </p:sp>
        <p:sp>
          <p:nvSpPr>
            <p:cNvPr name="TextBox 11" id="11"/>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15194307" y="9668690"/>
            <a:ext cx="1665394" cy="1665394"/>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7F4E"/>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13444188" y="8744749"/>
            <a:ext cx="448541" cy="448541"/>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7F4E"/>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4395271" y="580159"/>
            <a:ext cx="448541" cy="448541"/>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7F4E"/>
            </a:solidFill>
          </p:spPr>
        </p:sp>
        <p:sp>
          <p:nvSpPr>
            <p:cNvPr name="TextBox 20" id="20"/>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Freeform 21" id="21"/>
          <p:cNvSpPr/>
          <p:nvPr/>
        </p:nvSpPr>
        <p:spPr>
          <a:xfrm flipH="true" flipV="false" rot="0">
            <a:off x="7239500" y="9311581"/>
            <a:ext cx="4471837" cy="1950839"/>
          </a:xfrm>
          <a:custGeom>
            <a:avLst/>
            <a:gdLst/>
            <a:ahLst/>
            <a:cxnLst/>
            <a:rect r="r" b="b" t="t" l="l"/>
            <a:pathLst>
              <a:path h="1950839" w="4471837">
                <a:moveTo>
                  <a:pt x="4471837" y="0"/>
                </a:moveTo>
                <a:lnTo>
                  <a:pt x="0" y="0"/>
                </a:lnTo>
                <a:lnTo>
                  <a:pt x="0" y="1950838"/>
                </a:lnTo>
                <a:lnTo>
                  <a:pt x="4471837" y="1950838"/>
                </a:lnTo>
                <a:lnTo>
                  <a:pt x="4471837"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2" id="22"/>
          <p:cNvSpPr/>
          <p:nvPr/>
        </p:nvSpPr>
        <p:spPr>
          <a:xfrm flipH="true" flipV="false" rot="0">
            <a:off x="6908081" y="-588025"/>
            <a:ext cx="4471837" cy="1950839"/>
          </a:xfrm>
          <a:custGeom>
            <a:avLst/>
            <a:gdLst/>
            <a:ahLst/>
            <a:cxnLst/>
            <a:rect r="r" b="b" t="t" l="l"/>
            <a:pathLst>
              <a:path h="1950839" w="4471837">
                <a:moveTo>
                  <a:pt x="4471838" y="0"/>
                </a:moveTo>
                <a:lnTo>
                  <a:pt x="0" y="0"/>
                </a:lnTo>
                <a:lnTo>
                  <a:pt x="0" y="1950839"/>
                </a:lnTo>
                <a:lnTo>
                  <a:pt x="4471838" y="1950839"/>
                </a:lnTo>
                <a:lnTo>
                  <a:pt x="4471838"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3" id="23"/>
          <p:cNvSpPr txBox="true"/>
          <p:nvPr/>
        </p:nvSpPr>
        <p:spPr>
          <a:xfrm rot="0">
            <a:off x="1711678" y="2526945"/>
            <a:ext cx="14864645" cy="6103505"/>
          </a:xfrm>
          <a:prstGeom prst="rect">
            <a:avLst/>
          </a:prstGeom>
        </p:spPr>
        <p:txBody>
          <a:bodyPr anchor="t" rtlCol="false" tIns="0" lIns="0" bIns="0" rIns="0">
            <a:spAutoFit/>
          </a:bodyPr>
          <a:lstStyle/>
          <a:p>
            <a:pPr algn="l">
              <a:lnSpc>
                <a:spcPts val="4836"/>
              </a:lnSpc>
            </a:pPr>
            <a:r>
              <a:rPr lang="en-US" sz="3454" b="true">
                <a:solidFill>
                  <a:srgbClr val="000000"/>
                </a:solidFill>
                <a:latin typeface="Poppins Bold"/>
                <a:ea typeface="Poppins Bold"/>
                <a:cs typeface="Poppins Bold"/>
                <a:sym typeface="Poppins Bold"/>
              </a:rPr>
              <a:t>Bec</a:t>
            </a:r>
            <a:r>
              <a:rPr lang="en-US" sz="3454" b="true">
                <a:solidFill>
                  <a:srgbClr val="000000"/>
                </a:solidFill>
                <a:latin typeface="Poppins Bold"/>
                <a:ea typeface="Poppins Bold"/>
                <a:cs typeface="Poppins Bold"/>
                <a:sym typeface="Poppins Bold"/>
              </a:rPr>
              <a:t>ause their work is directly tied to land and water,</a:t>
            </a:r>
            <a:r>
              <a:rPr lang="en-US" sz="3454">
                <a:solidFill>
                  <a:srgbClr val="000000"/>
                </a:solidFill>
                <a:latin typeface="Poppins"/>
                <a:ea typeface="Poppins"/>
                <a:cs typeface="Poppins"/>
                <a:sym typeface="Poppins"/>
              </a:rPr>
              <a:t> Oregon’s farmers and ranchers are on the </a:t>
            </a:r>
            <a:r>
              <a:rPr lang="en-US" sz="3454" b="true">
                <a:solidFill>
                  <a:srgbClr val="000000"/>
                </a:solidFill>
                <a:latin typeface="Poppins Bold"/>
                <a:ea typeface="Poppins Bold"/>
                <a:cs typeface="Poppins Bold"/>
                <a:sym typeface="Poppins Bold"/>
              </a:rPr>
              <a:t>frontlines of disasters</a:t>
            </a:r>
            <a:r>
              <a:rPr lang="en-US" sz="3454">
                <a:solidFill>
                  <a:srgbClr val="000000"/>
                </a:solidFill>
                <a:latin typeface="Poppins"/>
                <a:ea typeface="Poppins"/>
                <a:cs typeface="Poppins"/>
                <a:sym typeface="Poppins"/>
              </a:rPr>
              <a:t> and of climate change.</a:t>
            </a:r>
          </a:p>
          <a:p>
            <a:pPr algn="l">
              <a:lnSpc>
                <a:spcPts val="4836"/>
              </a:lnSpc>
            </a:pPr>
          </a:p>
          <a:p>
            <a:pPr algn="l">
              <a:lnSpc>
                <a:spcPts val="4836"/>
              </a:lnSpc>
            </a:pPr>
            <a:r>
              <a:rPr lang="en-US" sz="3454">
                <a:solidFill>
                  <a:srgbClr val="000000"/>
                </a:solidFill>
                <a:latin typeface="Poppins"/>
                <a:ea typeface="Poppins"/>
                <a:cs typeface="Poppins"/>
                <a:sym typeface="Poppins"/>
              </a:rPr>
              <a:t>Farmers and ranchers can play a key role in mitigating climate change and building disaster resilience by </a:t>
            </a:r>
            <a:r>
              <a:rPr lang="en-US" sz="3454" b="true">
                <a:solidFill>
                  <a:srgbClr val="000000"/>
                </a:solidFill>
                <a:latin typeface="Poppins Bold"/>
                <a:ea typeface="Poppins Bold"/>
                <a:cs typeface="Poppins Bold"/>
                <a:sym typeface="Poppins Bold"/>
              </a:rPr>
              <a:t>cultivating healthy soil.</a:t>
            </a:r>
            <a:r>
              <a:rPr lang="en-US" sz="3454">
                <a:solidFill>
                  <a:srgbClr val="000000"/>
                </a:solidFill>
                <a:latin typeface="Poppins"/>
                <a:ea typeface="Poppins"/>
                <a:cs typeface="Poppins"/>
                <a:sym typeface="Poppins"/>
              </a:rPr>
              <a:t> </a:t>
            </a:r>
          </a:p>
          <a:p>
            <a:pPr algn="l">
              <a:lnSpc>
                <a:spcPts val="4836"/>
              </a:lnSpc>
            </a:pPr>
          </a:p>
          <a:p>
            <a:pPr algn="l">
              <a:lnSpc>
                <a:spcPts val="4836"/>
              </a:lnSpc>
            </a:pPr>
            <a:r>
              <a:rPr lang="en-US" sz="3454">
                <a:solidFill>
                  <a:srgbClr val="000000"/>
                </a:solidFill>
                <a:latin typeface="Poppins"/>
                <a:ea typeface="Poppins"/>
                <a:cs typeface="Poppins"/>
                <a:sym typeface="Poppins"/>
              </a:rPr>
              <a:t>As we face increasing threats from</a:t>
            </a:r>
            <a:r>
              <a:rPr lang="en-US" sz="3454" b="true">
                <a:solidFill>
                  <a:srgbClr val="000000"/>
                </a:solidFill>
                <a:latin typeface="Poppins Bold"/>
                <a:ea typeface="Poppins Bold"/>
                <a:cs typeface="Poppins Bold"/>
                <a:sym typeface="Poppins Bold"/>
              </a:rPr>
              <a:t> heat domes, drought, floods, wildfires, and unpredictable weather,</a:t>
            </a:r>
            <a:r>
              <a:rPr lang="en-US" sz="3454">
                <a:solidFill>
                  <a:srgbClr val="000000"/>
                </a:solidFill>
                <a:latin typeface="Poppins"/>
                <a:ea typeface="Poppins"/>
                <a:cs typeface="Poppins"/>
                <a:sym typeface="Poppins"/>
              </a:rPr>
              <a:t> soil health practices are more important than ever.</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100000">
              <a:srgbClr val="F2F4E0">
                <a:alpha val="100000"/>
              </a:srgbClr>
            </a:gs>
          </a:gsLst>
          <a:lin ang="0"/>
        </a:gradFill>
      </p:bgPr>
    </p:bg>
    <p:spTree>
      <p:nvGrpSpPr>
        <p:cNvPr id="1" name=""/>
        <p:cNvGrpSpPr/>
        <p:nvPr/>
      </p:nvGrpSpPr>
      <p:grpSpPr>
        <a:xfrm>
          <a:off x="0" y="0"/>
          <a:ext cx="0" cy="0"/>
          <a:chOff x="0" y="0"/>
          <a:chExt cx="0" cy="0"/>
        </a:xfrm>
      </p:grpSpPr>
      <p:sp>
        <p:nvSpPr>
          <p:cNvPr name="Freeform 2" id="2" descr="Element Line"/>
          <p:cNvSpPr/>
          <p:nvPr/>
        </p:nvSpPr>
        <p:spPr>
          <a:xfrm flipH="false" flipV="false" rot="0">
            <a:off x="15833021" y="634238"/>
            <a:ext cx="4576615" cy="1853529"/>
          </a:xfrm>
          <a:custGeom>
            <a:avLst/>
            <a:gdLst/>
            <a:ahLst/>
            <a:cxnLst/>
            <a:rect r="r" b="b" t="t" l="l"/>
            <a:pathLst>
              <a:path h="1853529" w="4576615">
                <a:moveTo>
                  <a:pt x="0" y="0"/>
                </a:moveTo>
                <a:lnTo>
                  <a:pt x="4576615" y="0"/>
                </a:lnTo>
                <a:lnTo>
                  <a:pt x="4576615" y="1853529"/>
                </a:lnTo>
                <a:lnTo>
                  <a:pt x="0" y="185352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descr="Blue Curved Lines"/>
          <p:cNvSpPr/>
          <p:nvPr/>
        </p:nvSpPr>
        <p:spPr>
          <a:xfrm flipH="false" flipV="false" rot="0">
            <a:off x="16138310" y="8430716"/>
            <a:ext cx="2773839" cy="2859628"/>
          </a:xfrm>
          <a:custGeom>
            <a:avLst/>
            <a:gdLst/>
            <a:ahLst/>
            <a:cxnLst/>
            <a:rect r="r" b="b" t="t" l="l"/>
            <a:pathLst>
              <a:path h="2859628" w="2773839">
                <a:moveTo>
                  <a:pt x="0" y="0"/>
                </a:moveTo>
                <a:lnTo>
                  <a:pt x="2773839" y="0"/>
                </a:lnTo>
                <a:lnTo>
                  <a:pt x="2773839" y="2859628"/>
                </a:lnTo>
                <a:lnTo>
                  <a:pt x="0" y="28596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9144000" y="3097223"/>
            <a:ext cx="7147648" cy="2155826"/>
          </a:xfrm>
          <a:prstGeom prst="rect">
            <a:avLst/>
          </a:prstGeom>
        </p:spPr>
        <p:txBody>
          <a:bodyPr anchor="t" rtlCol="false" tIns="0" lIns="0" bIns="0" rIns="0">
            <a:spAutoFit/>
          </a:bodyPr>
          <a:lstStyle/>
          <a:p>
            <a:pPr algn="l" marL="0" indent="0" lvl="0">
              <a:lnSpc>
                <a:spcPts val="8000"/>
              </a:lnSpc>
            </a:pPr>
            <a:r>
              <a:rPr lang="en-US" b="true" sz="8000">
                <a:solidFill>
                  <a:srgbClr val="000000"/>
                </a:solidFill>
                <a:latin typeface="Poppins Bold"/>
                <a:ea typeface="Poppins Bold"/>
                <a:cs typeface="Poppins Bold"/>
                <a:sym typeface="Poppins Bold"/>
              </a:rPr>
              <a:t>Funding Updates</a:t>
            </a:r>
          </a:p>
        </p:txBody>
      </p:sp>
      <p:sp>
        <p:nvSpPr>
          <p:cNvPr name="TextBox 5" id="5"/>
          <p:cNvSpPr txBox="true"/>
          <p:nvPr/>
        </p:nvSpPr>
        <p:spPr>
          <a:xfrm rot="0">
            <a:off x="9144000" y="5782454"/>
            <a:ext cx="7340106" cy="1473998"/>
          </a:xfrm>
          <a:prstGeom prst="rect">
            <a:avLst/>
          </a:prstGeom>
        </p:spPr>
        <p:txBody>
          <a:bodyPr anchor="t" rtlCol="false" tIns="0" lIns="0" bIns="0" rIns="0">
            <a:spAutoFit/>
          </a:bodyPr>
          <a:lstStyle/>
          <a:p>
            <a:pPr algn="l" marL="0" indent="0" lvl="0">
              <a:lnSpc>
                <a:spcPts val="3974"/>
              </a:lnSpc>
            </a:pPr>
            <a:r>
              <a:rPr lang="en-US" b="true" sz="2484">
                <a:solidFill>
                  <a:srgbClr val="000000"/>
                </a:solidFill>
                <a:latin typeface="Poppins Bold"/>
                <a:ea typeface="Poppins Bold"/>
                <a:cs typeface="Poppins Bold"/>
                <a:sym typeface="Poppins Bold"/>
              </a:rPr>
              <a:t>Applied &amp; declined: </a:t>
            </a:r>
            <a:r>
              <a:rPr lang="en-US" sz="2484">
                <a:solidFill>
                  <a:srgbClr val="000000"/>
                </a:solidFill>
                <a:latin typeface="Poppins"/>
                <a:ea typeface="Poppins"/>
                <a:cs typeface="Poppins"/>
                <a:sym typeface="Poppins"/>
              </a:rPr>
              <a:t>$40,000</a:t>
            </a:r>
          </a:p>
          <a:p>
            <a:pPr algn="l" marL="0" indent="0" lvl="0">
              <a:lnSpc>
                <a:spcPts val="3974"/>
              </a:lnSpc>
            </a:pPr>
            <a:r>
              <a:rPr lang="en-US" b="true" sz="2484">
                <a:solidFill>
                  <a:srgbClr val="000000"/>
                </a:solidFill>
                <a:latin typeface="Poppins Bold"/>
                <a:ea typeface="Poppins Bold"/>
                <a:cs typeface="Poppins Bold"/>
                <a:sym typeface="Poppins Bold"/>
              </a:rPr>
              <a:t>Pending:</a:t>
            </a:r>
            <a:r>
              <a:rPr lang="en-US" sz="2484">
                <a:solidFill>
                  <a:srgbClr val="000000"/>
                </a:solidFill>
                <a:latin typeface="Poppins"/>
                <a:ea typeface="Poppins"/>
                <a:cs typeface="Poppins"/>
                <a:sym typeface="Poppins"/>
              </a:rPr>
              <a:t> $148,000</a:t>
            </a:r>
            <a:r>
              <a:rPr lang="en-US" b="true" sz="2484">
                <a:solidFill>
                  <a:srgbClr val="000000"/>
                </a:solidFill>
                <a:latin typeface="Poppins Bold"/>
                <a:ea typeface="Poppins Bold"/>
                <a:cs typeface="Poppins Bold"/>
                <a:sym typeface="Poppins Bold"/>
              </a:rPr>
              <a:t> </a:t>
            </a:r>
          </a:p>
          <a:p>
            <a:pPr algn="l" marL="0" indent="0" lvl="0">
              <a:lnSpc>
                <a:spcPts val="3974"/>
              </a:lnSpc>
            </a:pPr>
            <a:r>
              <a:rPr lang="en-US" b="true" sz="2484">
                <a:solidFill>
                  <a:srgbClr val="000000"/>
                </a:solidFill>
                <a:latin typeface="Poppins Bold"/>
                <a:ea typeface="Poppins Bold"/>
                <a:cs typeface="Poppins Bold"/>
                <a:sym typeface="Poppins Bold"/>
              </a:rPr>
              <a:t>Secured: </a:t>
            </a:r>
            <a:r>
              <a:rPr lang="en-US" sz="2484">
                <a:solidFill>
                  <a:srgbClr val="000000"/>
                </a:solidFill>
                <a:latin typeface="Poppins"/>
                <a:ea typeface="Poppins"/>
                <a:cs typeface="Poppins"/>
                <a:sym typeface="Poppins"/>
              </a:rPr>
              <a:t>$5,000 + general operating support</a:t>
            </a:r>
            <a:r>
              <a:rPr lang="en-US" b="true" sz="2484">
                <a:solidFill>
                  <a:srgbClr val="000000"/>
                </a:solidFill>
                <a:latin typeface="Poppins Bold"/>
                <a:ea typeface="Poppins Bold"/>
                <a:cs typeface="Poppins Bold"/>
                <a:sym typeface="Poppins Bold"/>
              </a:rPr>
              <a:t> </a:t>
            </a:r>
          </a:p>
        </p:txBody>
      </p:sp>
      <p:grpSp>
        <p:nvGrpSpPr>
          <p:cNvPr name="Group 6" id="6"/>
          <p:cNvGrpSpPr/>
          <p:nvPr/>
        </p:nvGrpSpPr>
        <p:grpSpPr>
          <a:xfrm rot="0">
            <a:off x="1353317" y="2204533"/>
            <a:ext cx="5877934" cy="587793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44711"/>
            </a:solidFill>
          </p:spPr>
        </p:sp>
        <p:sp>
          <p:nvSpPr>
            <p:cNvPr name="TextBox 8" id="8"/>
            <p:cNvSpPr txBox="true"/>
            <p:nvPr/>
          </p:nvSpPr>
          <p:spPr>
            <a:xfrm>
              <a:off x="76200" y="-57150"/>
              <a:ext cx="660400" cy="793750"/>
            </a:xfrm>
            <a:prstGeom prst="rect">
              <a:avLst/>
            </a:prstGeom>
          </p:spPr>
          <p:txBody>
            <a:bodyPr anchor="ctr" rtlCol="false" tIns="50800" lIns="50800" bIns="50800" rIns="50800"/>
            <a:lstStyle/>
            <a:p>
              <a:pPr algn="ctr">
                <a:lnSpc>
                  <a:spcPts val="5249"/>
                </a:lnSpc>
              </a:pPr>
              <a:r>
                <a:rPr lang="en-US" b="true" sz="3499">
                  <a:solidFill>
                    <a:srgbClr val="FFFFFF"/>
                  </a:solidFill>
                  <a:latin typeface="Poppins Bold"/>
                  <a:ea typeface="Poppins Bold"/>
                  <a:cs typeface="Poppins Bold"/>
                  <a:sym typeface="Poppins Bold"/>
                </a:rPr>
                <a:t>Working on securing funding for Regional Hub Lead responsibilities</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100000">
              <a:srgbClr val="F2F4E0">
                <a:alpha val="100000"/>
              </a:srgbClr>
            </a:gs>
          </a:gsLst>
          <a:lin ang="0"/>
        </a:gradFill>
      </p:bgPr>
    </p:bg>
    <p:spTree>
      <p:nvGrpSpPr>
        <p:cNvPr id="1" name=""/>
        <p:cNvGrpSpPr/>
        <p:nvPr/>
      </p:nvGrpSpPr>
      <p:grpSpPr>
        <a:xfrm>
          <a:off x="0" y="0"/>
          <a:ext cx="0" cy="0"/>
          <a:chOff x="0" y="0"/>
          <a:chExt cx="0" cy="0"/>
        </a:xfrm>
      </p:grpSpPr>
      <p:sp>
        <p:nvSpPr>
          <p:cNvPr name="Freeform 2" id="2" descr="Minimalist Dotted Shape"/>
          <p:cNvSpPr/>
          <p:nvPr/>
        </p:nvSpPr>
        <p:spPr>
          <a:xfrm flipH="true" flipV="false" rot="0">
            <a:off x="15821991" y="9401175"/>
            <a:ext cx="2964576" cy="1656457"/>
          </a:xfrm>
          <a:custGeom>
            <a:avLst/>
            <a:gdLst/>
            <a:ahLst/>
            <a:cxnLst/>
            <a:rect r="r" b="b" t="t" l="l"/>
            <a:pathLst>
              <a:path h="1656457" w="2964576">
                <a:moveTo>
                  <a:pt x="2964576" y="0"/>
                </a:moveTo>
                <a:lnTo>
                  <a:pt x="0" y="0"/>
                </a:lnTo>
                <a:lnTo>
                  <a:pt x="0" y="1656457"/>
                </a:lnTo>
                <a:lnTo>
                  <a:pt x="2964576" y="1656457"/>
                </a:lnTo>
                <a:lnTo>
                  <a:pt x="2964576"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12700" y="2691210"/>
            <a:ext cx="18300700" cy="7595790"/>
            <a:chOff x="0" y="0"/>
            <a:chExt cx="4819937" cy="2000537"/>
          </a:xfrm>
        </p:grpSpPr>
        <p:sp>
          <p:nvSpPr>
            <p:cNvPr name="Freeform 4" id="4"/>
            <p:cNvSpPr/>
            <p:nvPr/>
          </p:nvSpPr>
          <p:spPr>
            <a:xfrm flipH="false" flipV="false" rot="0">
              <a:off x="0" y="0"/>
              <a:ext cx="4819938" cy="2000537"/>
            </a:xfrm>
            <a:custGeom>
              <a:avLst/>
              <a:gdLst/>
              <a:ahLst/>
              <a:cxnLst/>
              <a:rect r="r" b="b" t="t" l="l"/>
              <a:pathLst>
                <a:path h="2000537" w="4819938">
                  <a:moveTo>
                    <a:pt x="0" y="0"/>
                  </a:moveTo>
                  <a:lnTo>
                    <a:pt x="4819938" y="0"/>
                  </a:lnTo>
                  <a:lnTo>
                    <a:pt x="4819938" y="2000537"/>
                  </a:lnTo>
                  <a:lnTo>
                    <a:pt x="0" y="2000537"/>
                  </a:lnTo>
                  <a:close/>
                </a:path>
              </a:pathLst>
            </a:custGeom>
            <a:solidFill>
              <a:srgbClr val="FFFFFF"/>
            </a:solidFill>
          </p:spPr>
        </p:sp>
        <p:sp>
          <p:nvSpPr>
            <p:cNvPr name="TextBox 5" id="5"/>
            <p:cNvSpPr txBox="true"/>
            <p:nvPr/>
          </p:nvSpPr>
          <p:spPr>
            <a:xfrm>
              <a:off x="0" y="-76200"/>
              <a:ext cx="4819937" cy="2076737"/>
            </a:xfrm>
            <a:prstGeom prst="rect">
              <a:avLst/>
            </a:prstGeom>
          </p:spPr>
          <p:txBody>
            <a:bodyPr anchor="ctr" rtlCol="false" tIns="50800" lIns="50800" bIns="50800" rIns="50800"/>
            <a:lstStyle/>
            <a:p>
              <a:pPr algn="ctr">
                <a:lnSpc>
                  <a:spcPts val="3150"/>
                </a:lnSpc>
              </a:pPr>
            </a:p>
          </p:txBody>
        </p:sp>
      </p:grpSp>
      <p:sp>
        <p:nvSpPr>
          <p:cNvPr name="TextBox 6" id="6"/>
          <p:cNvSpPr txBox="true"/>
          <p:nvPr/>
        </p:nvSpPr>
        <p:spPr>
          <a:xfrm rot="0">
            <a:off x="1622151" y="814783"/>
            <a:ext cx="15030998" cy="1257302"/>
          </a:xfrm>
          <a:prstGeom prst="rect">
            <a:avLst/>
          </a:prstGeom>
        </p:spPr>
        <p:txBody>
          <a:bodyPr anchor="t" rtlCol="false" tIns="0" lIns="0" bIns="0" rIns="0">
            <a:spAutoFit/>
          </a:bodyPr>
          <a:lstStyle/>
          <a:p>
            <a:pPr algn="ctr" marL="0" indent="0" lvl="0">
              <a:lnSpc>
                <a:spcPts val="8925"/>
              </a:lnSpc>
            </a:pPr>
            <a:r>
              <a:rPr lang="en-US" sz="8500">
                <a:solidFill>
                  <a:srgbClr val="5D7F4E"/>
                </a:solidFill>
                <a:latin typeface="Poppins"/>
                <a:ea typeface="Poppins"/>
                <a:cs typeface="Poppins"/>
                <a:sym typeface="Poppins"/>
              </a:rPr>
              <a:t>OrCAN’s </a:t>
            </a:r>
            <a:r>
              <a:rPr lang="en-US" sz="8500">
                <a:solidFill>
                  <a:srgbClr val="5D7F4E"/>
                </a:solidFill>
                <a:latin typeface="Poppins"/>
                <a:ea typeface="Poppins"/>
                <a:cs typeface="Poppins"/>
                <a:sym typeface="Poppins"/>
              </a:rPr>
              <a:t>Vision and Mission</a:t>
            </a:r>
          </a:p>
        </p:txBody>
      </p:sp>
      <p:grpSp>
        <p:nvGrpSpPr>
          <p:cNvPr name="Group 7" id="7"/>
          <p:cNvGrpSpPr/>
          <p:nvPr/>
        </p:nvGrpSpPr>
        <p:grpSpPr>
          <a:xfrm rot="0">
            <a:off x="1463724" y="3443448"/>
            <a:ext cx="7002067" cy="6377506"/>
            <a:chOff x="0" y="0"/>
            <a:chExt cx="2599039" cy="2367213"/>
          </a:xfrm>
        </p:grpSpPr>
        <p:sp>
          <p:nvSpPr>
            <p:cNvPr name="Freeform 8" id="8"/>
            <p:cNvSpPr/>
            <p:nvPr/>
          </p:nvSpPr>
          <p:spPr>
            <a:xfrm flipH="false" flipV="false" rot="0">
              <a:off x="0" y="0"/>
              <a:ext cx="2599039" cy="2367213"/>
            </a:xfrm>
            <a:custGeom>
              <a:avLst/>
              <a:gdLst/>
              <a:ahLst/>
              <a:cxnLst/>
              <a:rect r="r" b="b" t="t" l="l"/>
              <a:pathLst>
                <a:path h="2367213" w="2599039">
                  <a:moveTo>
                    <a:pt x="58600" y="0"/>
                  </a:moveTo>
                  <a:lnTo>
                    <a:pt x="2540439" y="0"/>
                  </a:lnTo>
                  <a:cubicBezTo>
                    <a:pt x="2555981" y="0"/>
                    <a:pt x="2570886" y="6174"/>
                    <a:pt x="2581876" y="17164"/>
                  </a:cubicBezTo>
                  <a:cubicBezTo>
                    <a:pt x="2592865" y="28153"/>
                    <a:pt x="2599039" y="43058"/>
                    <a:pt x="2599039" y="58600"/>
                  </a:cubicBezTo>
                  <a:lnTo>
                    <a:pt x="2599039" y="2308613"/>
                  </a:lnTo>
                  <a:cubicBezTo>
                    <a:pt x="2599039" y="2324155"/>
                    <a:pt x="2592865" y="2339060"/>
                    <a:pt x="2581876" y="2350050"/>
                  </a:cubicBezTo>
                  <a:cubicBezTo>
                    <a:pt x="2570886" y="2361039"/>
                    <a:pt x="2555981" y="2367213"/>
                    <a:pt x="2540439" y="2367213"/>
                  </a:cubicBezTo>
                  <a:lnTo>
                    <a:pt x="58600" y="2367213"/>
                  </a:lnTo>
                  <a:cubicBezTo>
                    <a:pt x="43058" y="2367213"/>
                    <a:pt x="28153" y="2361039"/>
                    <a:pt x="17164" y="2350050"/>
                  </a:cubicBezTo>
                  <a:cubicBezTo>
                    <a:pt x="6174" y="2339060"/>
                    <a:pt x="0" y="2324155"/>
                    <a:pt x="0" y="2308613"/>
                  </a:cubicBezTo>
                  <a:lnTo>
                    <a:pt x="0" y="58600"/>
                  </a:lnTo>
                  <a:cubicBezTo>
                    <a:pt x="0" y="43058"/>
                    <a:pt x="6174" y="28153"/>
                    <a:pt x="17164" y="17164"/>
                  </a:cubicBezTo>
                  <a:cubicBezTo>
                    <a:pt x="28153" y="6174"/>
                    <a:pt x="43058" y="0"/>
                    <a:pt x="58600" y="0"/>
                  </a:cubicBezTo>
                  <a:close/>
                </a:path>
              </a:pathLst>
            </a:custGeom>
            <a:solidFill>
              <a:srgbClr val="2D4E21">
                <a:alpha val="87843"/>
              </a:srgbClr>
            </a:solidFill>
          </p:spPr>
        </p:sp>
        <p:sp>
          <p:nvSpPr>
            <p:cNvPr name="TextBox 9" id="9"/>
            <p:cNvSpPr txBox="true"/>
            <p:nvPr/>
          </p:nvSpPr>
          <p:spPr>
            <a:xfrm>
              <a:off x="0" y="-47625"/>
              <a:ext cx="2599039" cy="2414838"/>
            </a:xfrm>
            <a:prstGeom prst="rect">
              <a:avLst/>
            </a:prstGeom>
          </p:spPr>
          <p:txBody>
            <a:bodyPr anchor="ctr" rtlCol="false" tIns="52952" lIns="52952" bIns="52952" rIns="52952"/>
            <a:lstStyle/>
            <a:p>
              <a:pPr algn="ctr">
                <a:lnSpc>
                  <a:spcPts val="2772"/>
                </a:lnSpc>
              </a:pPr>
            </a:p>
          </p:txBody>
        </p:sp>
      </p:grpSp>
      <p:grpSp>
        <p:nvGrpSpPr>
          <p:cNvPr name="Group 10" id="10"/>
          <p:cNvGrpSpPr/>
          <p:nvPr/>
        </p:nvGrpSpPr>
        <p:grpSpPr>
          <a:xfrm rot="0">
            <a:off x="1022350" y="3157257"/>
            <a:ext cx="1757013" cy="1757013"/>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7F4E"/>
            </a:solidFill>
          </p:spPr>
        </p:sp>
        <p:sp>
          <p:nvSpPr>
            <p:cNvPr name="TextBox 12" id="12"/>
            <p:cNvSpPr txBox="true"/>
            <p:nvPr/>
          </p:nvSpPr>
          <p:spPr>
            <a:xfrm>
              <a:off x="76200" y="28575"/>
              <a:ext cx="660400" cy="708025"/>
            </a:xfrm>
            <a:prstGeom prst="rect">
              <a:avLst/>
            </a:prstGeom>
          </p:spPr>
          <p:txBody>
            <a:bodyPr anchor="ctr" rtlCol="false" tIns="52952" lIns="52952" bIns="52952" rIns="52952"/>
            <a:lstStyle/>
            <a:p>
              <a:pPr algn="ctr">
                <a:lnSpc>
                  <a:spcPts val="2772"/>
                </a:lnSpc>
              </a:pPr>
            </a:p>
          </p:txBody>
        </p:sp>
      </p:grpSp>
      <p:sp>
        <p:nvSpPr>
          <p:cNvPr name="Freeform 13" id="13"/>
          <p:cNvSpPr/>
          <p:nvPr/>
        </p:nvSpPr>
        <p:spPr>
          <a:xfrm flipH="false" flipV="false" rot="0">
            <a:off x="1206597" y="3404266"/>
            <a:ext cx="1388571" cy="1147307"/>
          </a:xfrm>
          <a:custGeom>
            <a:avLst/>
            <a:gdLst/>
            <a:ahLst/>
            <a:cxnLst/>
            <a:rect r="r" b="b" t="t" l="l"/>
            <a:pathLst>
              <a:path h="1147307" w="1388571">
                <a:moveTo>
                  <a:pt x="0" y="0"/>
                </a:moveTo>
                <a:lnTo>
                  <a:pt x="1388571" y="0"/>
                </a:lnTo>
                <a:lnTo>
                  <a:pt x="1388571" y="1147307"/>
                </a:lnTo>
                <a:lnTo>
                  <a:pt x="0" y="114730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4" id="14"/>
          <p:cNvSpPr txBox="true"/>
          <p:nvPr/>
        </p:nvSpPr>
        <p:spPr>
          <a:xfrm rot="0">
            <a:off x="3220737" y="3543391"/>
            <a:ext cx="3903426" cy="981139"/>
          </a:xfrm>
          <a:prstGeom prst="rect">
            <a:avLst/>
          </a:prstGeom>
        </p:spPr>
        <p:txBody>
          <a:bodyPr anchor="t" rtlCol="false" tIns="0" lIns="0" bIns="0" rIns="0">
            <a:spAutoFit/>
          </a:bodyPr>
          <a:lstStyle/>
          <a:p>
            <a:pPr algn="l">
              <a:lnSpc>
                <a:spcPts val="7658"/>
              </a:lnSpc>
            </a:pPr>
            <a:r>
              <a:rPr lang="en-US" sz="5470" b="true">
                <a:solidFill>
                  <a:srgbClr val="FFFFFF"/>
                </a:solidFill>
                <a:latin typeface="Poppins Bold"/>
                <a:ea typeface="Poppins Bold"/>
                <a:cs typeface="Poppins Bold"/>
                <a:sym typeface="Poppins Bold"/>
              </a:rPr>
              <a:t>Our Vision</a:t>
            </a:r>
          </a:p>
        </p:txBody>
      </p:sp>
      <p:sp>
        <p:nvSpPr>
          <p:cNvPr name="TextBox 15" id="15"/>
          <p:cNvSpPr txBox="true"/>
          <p:nvPr/>
        </p:nvSpPr>
        <p:spPr>
          <a:xfrm rot="0">
            <a:off x="2093328" y="4961895"/>
            <a:ext cx="5742859" cy="3938174"/>
          </a:xfrm>
          <a:prstGeom prst="rect">
            <a:avLst/>
          </a:prstGeom>
        </p:spPr>
        <p:txBody>
          <a:bodyPr anchor="t" rtlCol="false" tIns="0" lIns="0" bIns="0" rIns="0">
            <a:spAutoFit/>
          </a:bodyPr>
          <a:lstStyle/>
          <a:p>
            <a:pPr algn="l">
              <a:lnSpc>
                <a:spcPts val="4485"/>
              </a:lnSpc>
            </a:pPr>
            <a:r>
              <a:rPr lang="en-US" sz="3203">
                <a:solidFill>
                  <a:srgbClr val="FFFFFF"/>
                </a:solidFill>
                <a:latin typeface="Poppins"/>
                <a:ea typeface="Poppins"/>
                <a:cs typeface="Poppins"/>
                <a:sym typeface="Poppins"/>
              </a:rPr>
              <a:t>We envision a future where healthy soils are the foundation of thriving food systems in Oregon–reconnecting healthy ecosystems, economies, and communities. </a:t>
            </a:r>
          </a:p>
        </p:txBody>
      </p:sp>
      <p:grpSp>
        <p:nvGrpSpPr>
          <p:cNvPr name="Group 16" id="16"/>
          <p:cNvGrpSpPr/>
          <p:nvPr/>
        </p:nvGrpSpPr>
        <p:grpSpPr>
          <a:xfrm rot="0">
            <a:off x="9785992" y="3521845"/>
            <a:ext cx="7000561" cy="6299109"/>
            <a:chOff x="0" y="0"/>
            <a:chExt cx="2390721" cy="2151172"/>
          </a:xfrm>
        </p:grpSpPr>
        <p:sp>
          <p:nvSpPr>
            <p:cNvPr name="Freeform 17" id="17"/>
            <p:cNvSpPr/>
            <p:nvPr/>
          </p:nvSpPr>
          <p:spPr>
            <a:xfrm flipH="false" flipV="false" rot="0">
              <a:off x="0" y="0"/>
              <a:ext cx="2390721" cy="2151172"/>
            </a:xfrm>
            <a:custGeom>
              <a:avLst/>
              <a:gdLst/>
              <a:ahLst/>
              <a:cxnLst/>
              <a:rect r="r" b="b" t="t" l="l"/>
              <a:pathLst>
                <a:path h="2151172" w="2390721">
                  <a:moveTo>
                    <a:pt x="54189" y="0"/>
                  </a:moveTo>
                  <a:lnTo>
                    <a:pt x="2336532" y="0"/>
                  </a:lnTo>
                  <a:cubicBezTo>
                    <a:pt x="2350904" y="0"/>
                    <a:pt x="2364687" y="5709"/>
                    <a:pt x="2374849" y="15872"/>
                  </a:cubicBezTo>
                  <a:cubicBezTo>
                    <a:pt x="2385012" y="26034"/>
                    <a:pt x="2390721" y="39817"/>
                    <a:pt x="2390721" y="54189"/>
                  </a:cubicBezTo>
                  <a:lnTo>
                    <a:pt x="2390721" y="2096983"/>
                  </a:lnTo>
                  <a:cubicBezTo>
                    <a:pt x="2390721" y="2111355"/>
                    <a:pt x="2385012" y="2125138"/>
                    <a:pt x="2374849" y="2135300"/>
                  </a:cubicBezTo>
                  <a:cubicBezTo>
                    <a:pt x="2364687" y="2145463"/>
                    <a:pt x="2350904" y="2151172"/>
                    <a:pt x="2336532" y="2151172"/>
                  </a:cubicBezTo>
                  <a:lnTo>
                    <a:pt x="54189" y="2151172"/>
                  </a:lnTo>
                  <a:cubicBezTo>
                    <a:pt x="39817" y="2151172"/>
                    <a:pt x="26034" y="2145463"/>
                    <a:pt x="15872" y="2135300"/>
                  </a:cubicBezTo>
                  <a:cubicBezTo>
                    <a:pt x="5709" y="2125138"/>
                    <a:pt x="0" y="2111355"/>
                    <a:pt x="0" y="2096983"/>
                  </a:cubicBezTo>
                  <a:lnTo>
                    <a:pt x="0" y="54189"/>
                  </a:lnTo>
                  <a:cubicBezTo>
                    <a:pt x="0" y="39817"/>
                    <a:pt x="5709" y="26034"/>
                    <a:pt x="15872" y="15872"/>
                  </a:cubicBezTo>
                  <a:cubicBezTo>
                    <a:pt x="26034" y="5709"/>
                    <a:pt x="39817" y="0"/>
                    <a:pt x="54189" y="0"/>
                  </a:cubicBezTo>
                  <a:close/>
                </a:path>
              </a:pathLst>
            </a:custGeom>
            <a:solidFill>
              <a:srgbClr val="2D4E21">
                <a:alpha val="87843"/>
              </a:srgbClr>
            </a:solidFill>
          </p:spPr>
        </p:sp>
        <p:sp>
          <p:nvSpPr>
            <p:cNvPr name="TextBox 18" id="18"/>
            <p:cNvSpPr txBox="true"/>
            <p:nvPr/>
          </p:nvSpPr>
          <p:spPr>
            <a:xfrm>
              <a:off x="0" y="-47625"/>
              <a:ext cx="2390721" cy="2198797"/>
            </a:xfrm>
            <a:prstGeom prst="rect">
              <a:avLst/>
            </a:prstGeom>
          </p:spPr>
          <p:txBody>
            <a:bodyPr anchor="ctr" rtlCol="false" tIns="48805" lIns="48805" bIns="48805" rIns="48805"/>
            <a:lstStyle/>
            <a:p>
              <a:pPr algn="ctr">
                <a:lnSpc>
                  <a:spcPts val="2555"/>
                </a:lnSpc>
              </a:pPr>
            </a:p>
          </p:txBody>
        </p:sp>
      </p:grpSp>
      <p:grpSp>
        <p:nvGrpSpPr>
          <p:cNvPr name="Group 19" id="19"/>
          <p:cNvGrpSpPr/>
          <p:nvPr/>
        </p:nvGrpSpPr>
        <p:grpSpPr>
          <a:xfrm rot="0">
            <a:off x="15581226" y="3157257"/>
            <a:ext cx="1671724" cy="1671724"/>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7F4E"/>
            </a:solidFill>
          </p:spPr>
        </p:sp>
        <p:sp>
          <p:nvSpPr>
            <p:cNvPr name="TextBox 21" id="21"/>
            <p:cNvSpPr txBox="true"/>
            <p:nvPr/>
          </p:nvSpPr>
          <p:spPr>
            <a:xfrm>
              <a:off x="76200" y="28575"/>
              <a:ext cx="660400" cy="708025"/>
            </a:xfrm>
            <a:prstGeom prst="rect">
              <a:avLst/>
            </a:prstGeom>
          </p:spPr>
          <p:txBody>
            <a:bodyPr anchor="ctr" rtlCol="false" tIns="48805" lIns="48805" bIns="48805" rIns="48805"/>
            <a:lstStyle/>
            <a:p>
              <a:pPr algn="ctr">
                <a:lnSpc>
                  <a:spcPts val="2555"/>
                </a:lnSpc>
              </a:pPr>
            </a:p>
          </p:txBody>
        </p:sp>
      </p:grpSp>
      <p:sp>
        <p:nvSpPr>
          <p:cNvPr name="Freeform 22" id="22"/>
          <p:cNvSpPr/>
          <p:nvPr/>
        </p:nvSpPr>
        <p:spPr>
          <a:xfrm flipH="false" flipV="false" rot="0">
            <a:off x="15891125" y="3480831"/>
            <a:ext cx="1124038" cy="1172400"/>
          </a:xfrm>
          <a:custGeom>
            <a:avLst/>
            <a:gdLst/>
            <a:ahLst/>
            <a:cxnLst/>
            <a:rect r="r" b="b" t="t" l="l"/>
            <a:pathLst>
              <a:path h="1172400" w="1124038">
                <a:moveTo>
                  <a:pt x="0" y="0"/>
                </a:moveTo>
                <a:lnTo>
                  <a:pt x="1124038" y="0"/>
                </a:lnTo>
                <a:lnTo>
                  <a:pt x="1124038" y="1172400"/>
                </a:lnTo>
                <a:lnTo>
                  <a:pt x="0" y="11724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3" id="23"/>
          <p:cNvSpPr/>
          <p:nvPr/>
        </p:nvSpPr>
        <p:spPr>
          <a:xfrm flipH="false" flipV="false" rot="0">
            <a:off x="11508440" y="4659849"/>
            <a:ext cx="3173411" cy="132303"/>
          </a:xfrm>
          <a:custGeom>
            <a:avLst/>
            <a:gdLst/>
            <a:ahLst/>
            <a:cxnLst/>
            <a:rect r="r" b="b" t="t" l="l"/>
            <a:pathLst>
              <a:path h="132303" w="3173411">
                <a:moveTo>
                  <a:pt x="0" y="0"/>
                </a:moveTo>
                <a:lnTo>
                  <a:pt x="3173412" y="0"/>
                </a:lnTo>
                <a:lnTo>
                  <a:pt x="3173412" y="132302"/>
                </a:lnTo>
                <a:lnTo>
                  <a:pt x="0" y="132302"/>
                </a:lnTo>
                <a:lnTo>
                  <a:pt x="0" y="0"/>
                </a:lnTo>
                <a:close/>
              </a:path>
            </a:pathLst>
          </a:custGeom>
          <a:blipFill>
            <a:blip r:embed="rId9">
              <a:extLst>
                <a:ext uri="{96DAC541-7B7A-43D3-8B79-37D633B846F1}">
                  <asvg:svgBlip xmlns:asvg="http://schemas.microsoft.com/office/drawing/2016/SVG/main" r:embed="rId10"/>
                </a:ext>
              </a:extLst>
            </a:blip>
            <a:stretch>
              <a:fillRect l="0" t="0" r="0" b="-2298602"/>
            </a:stretch>
          </a:blipFill>
        </p:spPr>
      </p:sp>
      <p:sp>
        <p:nvSpPr>
          <p:cNvPr name="TextBox 24" id="24"/>
          <p:cNvSpPr txBox="true"/>
          <p:nvPr/>
        </p:nvSpPr>
        <p:spPr>
          <a:xfrm rot="0">
            <a:off x="10198321" y="5057775"/>
            <a:ext cx="6175904" cy="3938270"/>
          </a:xfrm>
          <a:prstGeom prst="rect">
            <a:avLst/>
          </a:prstGeom>
        </p:spPr>
        <p:txBody>
          <a:bodyPr anchor="t" rtlCol="false" tIns="0" lIns="0" bIns="0" rIns="0">
            <a:spAutoFit/>
          </a:bodyPr>
          <a:lstStyle/>
          <a:p>
            <a:pPr algn="l">
              <a:lnSpc>
                <a:spcPts val="4480"/>
              </a:lnSpc>
            </a:pPr>
            <a:r>
              <a:rPr lang="en-US" sz="3200">
                <a:solidFill>
                  <a:srgbClr val="FFFFFF"/>
                </a:solidFill>
                <a:latin typeface="Poppins"/>
                <a:ea typeface="Poppins"/>
                <a:cs typeface="Poppins"/>
                <a:sym typeface="Poppins"/>
              </a:rPr>
              <a:t>OrCAN’s mission is to convene an inclusive, producer-centered network to promote soil health and climate resilience across Oregon through collaboration, education, and advocacy. </a:t>
            </a:r>
          </a:p>
        </p:txBody>
      </p:sp>
      <p:sp>
        <p:nvSpPr>
          <p:cNvPr name="TextBox 25" id="25"/>
          <p:cNvSpPr txBox="true"/>
          <p:nvPr/>
        </p:nvSpPr>
        <p:spPr>
          <a:xfrm rot="0">
            <a:off x="11051558" y="3615293"/>
            <a:ext cx="4087176" cy="953704"/>
          </a:xfrm>
          <a:prstGeom prst="rect">
            <a:avLst/>
          </a:prstGeom>
        </p:spPr>
        <p:txBody>
          <a:bodyPr anchor="t" rtlCol="false" tIns="0" lIns="0" bIns="0" rIns="0">
            <a:spAutoFit/>
          </a:bodyPr>
          <a:lstStyle/>
          <a:p>
            <a:pPr algn="r">
              <a:lnSpc>
                <a:spcPts val="7456"/>
              </a:lnSpc>
            </a:pPr>
            <a:r>
              <a:rPr lang="en-US" b="true" sz="5326">
                <a:solidFill>
                  <a:srgbClr val="FFFFFF"/>
                </a:solidFill>
                <a:latin typeface="Poppins Bold"/>
                <a:ea typeface="Poppins Bold"/>
                <a:cs typeface="Poppins Bold"/>
                <a:sym typeface="Poppins Bold"/>
              </a:rPr>
              <a:t>Our Mission</a:t>
            </a:r>
          </a:p>
        </p:txBody>
      </p:sp>
      <p:sp>
        <p:nvSpPr>
          <p:cNvPr name="Freeform 26" id="26"/>
          <p:cNvSpPr/>
          <p:nvPr/>
        </p:nvSpPr>
        <p:spPr>
          <a:xfrm flipH="false" flipV="false" rot="0">
            <a:off x="3378052" y="4659849"/>
            <a:ext cx="3173411" cy="132303"/>
          </a:xfrm>
          <a:custGeom>
            <a:avLst/>
            <a:gdLst/>
            <a:ahLst/>
            <a:cxnLst/>
            <a:rect r="r" b="b" t="t" l="l"/>
            <a:pathLst>
              <a:path h="132303" w="3173411">
                <a:moveTo>
                  <a:pt x="0" y="0"/>
                </a:moveTo>
                <a:lnTo>
                  <a:pt x="3173411" y="0"/>
                </a:lnTo>
                <a:lnTo>
                  <a:pt x="3173411" y="132302"/>
                </a:lnTo>
                <a:lnTo>
                  <a:pt x="0" y="132302"/>
                </a:lnTo>
                <a:lnTo>
                  <a:pt x="0" y="0"/>
                </a:lnTo>
                <a:close/>
              </a:path>
            </a:pathLst>
          </a:custGeom>
          <a:blipFill>
            <a:blip r:embed="rId9">
              <a:extLst>
                <a:ext uri="{96DAC541-7B7A-43D3-8B79-37D633B846F1}">
                  <asvg:svgBlip xmlns:asvg="http://schemas.microsoft.com/office/drawing/2016/SVG/main" r:embed="rId10"/>
                </a:ext>
              </a:extLst>
            </a:blip>
            <a:stretch>
              <a:fillRect l="0" t="0" r="0" b="-2298602"/>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100000">
              <a:srgbClr val="F2F4E0">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0" y="1300329"/>
            <a:ext cx="5439391" cy="7452291"/>
          </a:xfrm>
          <a:custGeom>
            <a:avLst/>
            <a:gdLst/>
            <a:ahLst/>
            <a:cxnLst/>
            <a:rect r="r" b="b" t="t" l="l"/>
            <a:pathLst>
              <a:path h="7452291" w="5439391">
                <a:moveTo>
                  <a:pt x="0" y="0"/>
                </a:moveTo>
                <a:lnTo>
                  <a:pt x="5439391" y="0"/>
                </a:lnTo>
                <a:lnTo>
                  <a:pt x="5439391" y="7452291"/>
                </a:lnTo>
                <a:lnTo>
                  <a:pt x="0" y="7452291"/>
                </a:lnTo>
                <a:lnTo>
                  <a:pt x="0" y="0"/>
                </a:lnTo>
                <a:close/>
              </a:path>
            </a:pathLst>
          </a:custGeom>
          <a:blipFill>
            <a:blip r:embed="rId3"/>
            <a:stretch>
              <a:fillRect l="-73813" t="0" r="-32070" b="0"/>
            </a:stretch>
          </a:blipFill>
        </p:spPr>
      </p:sp>
      <p:sp>
        <p:nvSpPr>
          <p:cNvPr name="Freeform 3" id="3"/>
          <p:cNvSpPr/>
          <p:nvPr/>
        </p:nvSpPr>
        <p:spPr>
          <a:xfrm flipH="false" flipV="false" rot="0">
            <a:off x="0" y="9571377"/>
            <a:ext cx="1174291" cy="1172823"/>
          </a:xfrm>
          <a:custGeom>
            <a:avLst/>
            <a:gdLst/>
            <a:ahLst/>
            <a:cxnLst/>
            <a:rect r="r" b="b" t="t" l="l"/>
            <a:pathLst>
              <a:path h="1172823" w="1174291">
                <a:moveTo>
                  <a:pt x="0" y="0"/>
                </a:moveTo>
                <a:lnTo>
                  <a:pt x="1174291" y="0"/>
                </a:lnTo>
                <a:lnTo>
                  <a:pt x="1174291" y="1172823"/>
                </a:lnTo>
                <a:lnTo>
                  <a:pt x="0" y="11728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6055949" y="174631"/>
            <a:ext cx="2914456" cy="2182199"/>
          </a:xfrm>
          <a:custGeom>
            <a:avLst/>
            <a:gdLst/>
            <a:ahLst/>
            <a:cxnLst/>
            <a:rect r="r" b="b" t="t" l="l"/>
            <a:pathLst>
              <a:path h="2182199" w="2914456">
                <a:moveTo>
                  <a:pt x="0" y="0"/>
                </a:moveTo>
                <a:lnTo>
                  <a:pt x="2914456" y="0"/>
                </a:lnTo>
                <a:lnTo>
                  <a:pt x="2914456" y="2182199"/>
                </a:lnTo>
                <a:lnTo>
                  <a:pt x="0" y="218219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true" flipV="true" rot="0">
            <a:off x="15625930" y="8489730"/>
            <a:ext cx="4008501" cy="4114800"/>
          </a:xfrm>
          <a:custGeom>
            <a:avLst/>
            <a:gdLst/>
            <a:ahLst/>
            <a:cxnLst/>
            <a:rect r="r" b="b" t="t" l="l"/>
            <a:pathLst>
              <a:path h="4114800" w="4008501">
                <a:moveTo>
                  <a:pt x="4008501" y="4114800"/>
                </a:moveTo>
                <a:lnTo>
                  <a:pt x="0" y="4114800"/>
                </a:lnTo>
                <a:lnTo>
                  <a:pt x="0" y="0"/>
                </a:lnTo>
                <a:lnTo>
                  <a:pt x="4008501" y="0"/>
                </a:lnTo>
                <a:lnTo>
                  <a:pt x="4008501" y="411480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 id="6"/>
          <p:cNvSpPr txBox="true"/>
          <p:nvPr/>
        </p:nvSpPr>
        <p:spPr>
          <a:xfrm rot="0">
            <a:off x="5954331" y="1294306"/>
            <a:ext cx="10346709" cy="853441"/>
          </a:xfrm>
          <a:prstGeom prst="rect">
            <a:avLst/>
          </a:prstGeom>
        </p:spPr>
        <p:txBody>
          <a:bodyPr anchor="t" rtlCol="false" tIns="0" lIns="0" bIns="0" rIns="0">
            <a:spAutoFit/>
          </a:bodyPr>
          <a:lstStyle/>
          <a:p>
            <a:pPr algn="l">
              <a:lnSpc>
                <a:spcPts val="6090"/>
              </a:lnSpc>
            </a:pPr>
            <a:r>
              <a:rPr lang="en-US" sz="5800" b="true">
                <a:solidFill>
                  <a:srgbClr val="000000"/>
                </a:solidFill>
                <a:latin typeface="Poppins Bold"/>
                <a:ea typeface="Poppins Bold"/>
                <a:cs typeface="Poppins Bold"/>
                <a:sym typeface="Poppins Bold"/>
              </a:rPr>
              <a:t>Soil Health Network</a:t>
            </a:r>
          </a:p>
        </p:txBody>
      </p:sp>
      <p:sp>
        <p:nvSpPr>
          <p:cNvPr name="TextBox 7" id="7"/>
          <p:cNvSpPr txBox="true"/>
          <p:nvPr/>
        </p:nvSpPr>
        <p:spPr>
          <a:xfrm rot="0">
            <a:off x="5954331" y="2563274"/>
            <a:ext cx="11012337" cy="6189346"/>
          </a:xfrm>
          <a:prstGeom prst="rect">
            <a:avLst/>
          </a:prstGeom>
        </p:spPr>
        <p:txBody>
          <a:bodyPr anchor="t" rtlCol="false" tIns="0" lIns="0" bIns="0" rIns="0">
            <a:spAutoFit/>
          </a:bodyPr>
          <a:lstStyle/>
          <a:p>
            <a:pPr algn="l">
              <a:lnSpc>
                <a:spcPts val="4949"/>
              </a:lnSpc>
            </a:pPr>
            <a:r>
              <a:rPr lang="en-US" sz="3299">
                <a:solidFill>
                  <a:srgbClr val="000000"/>
                </a:solidFill>
                <a:latin typeface="Poppins"/>
                <a:ea typeface="Poppins"/>
                <a:cs typeface="Poppins"/>
                <a:sym typeface="Poppins"/>
              </a:rPr>
              <a:t>The statewide Soil Health Network cultivates soil health for climate resilience–connecting farmers, ranchers, and farm service providers. </a:t>
            </a:r>
          </a:p>
          <a:p>
            <a:pPr algn="l">
              <a:lnSpc>
                <a:spcPts val="4949"/>
              </a:lnSpc>
            </a:pPr>
          </a:p>
          <a:p>
            <a:pPr algn="l">
              <a:lnSpc>
                <a:spcPts val="4949"/>
              </a:lnSpc>
            </a:pPr>
            <a:r>
              <a:rPr lang="en-US" sz="3299">
                <a:solidFill>
                  <a:srgbClr val="000000"/>
                </a:solidFill>
                <a:latin typeface="Poppins"/>
                <a:ea typeface="Poppins"/>
                <a:cs typeface="Poppins"/>
                <a:sym typeface="Poppins"/>
              </a:rPr>
              <a:t>It offers place-based, bioregion-specific resources, connection and culturally specific support. </a:t>
            </a:r>
          </a:p>
          <a:p>
            <a:pPr algn="l">
              <a:lnSpc>
                <a:spcPts val="4949"/>
              </a:lnSpc>
            </a:pPr>
          </a:p>
          <a:p>
            <a:pPr algn="l">
              <a:lnSpc>
                <a:spcPts val="4949"/>
              </a:lnSpc>
            </a:pPr>
            <a:r>
              <a:rPr lang="en-US" sz="3299">
                <a:solidFill>
                  <a:srgbClr val="000000"/>
                </a:solidFill>
                <a:latin typeface="Poppins"/>
                <a:ea typeface="Poppins"/>
                <a:cs typeface="Poppins"/>
                <a:sym typeface="Poppins"/>
              </a:rPr>
              <a:t>The goal is to ensure all of Oregon’s producers have the support they need to improve soil health and build climate resilience.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100000">
              <a:srgbClr val="F2F4E0">
                <a:alpha val="100000"/>
              </a:srgbClr>
            </a:gs>
          </a:gsLst>
          <a:lin ang="0"/>
        </a:gradFill>
      </p:bgPr>
    </p:bg>
    <p:spTree>
      <p:nvGrpSpPr>
        <p:cNvPr id="1" name=""/>
        <p:cNvGrpSpPr/>
        <p:nvPr/>
      </p:nvGrpSpPr>
      <p:grpSpPr>
        <a:xfrm>
          <a:off x="0" y="0"/>
          <a:ext cx="0" cy="0"/>
          <a:chOff x="0" y="0"/>
          <a:chExt cx="0" cy="0"/>
        </a:xfrm>
      </p:grpSpPr>
      <p:sp>
        <p:nvSpPr>
          <p:cNvPr name="Freeform 2" id="2" descr="Dot Pattern"/>
          <p:cNvSpPr/>
          <p:nvPr/>
        </p:nvSpPr>
        <p:spPr>
          <a:xfrm flipH="false" flipV="false" rot="0">
            <a:off x="0" y="9571377"/>
            <a:ext cx="1174291" cy="1172823"/>
          </a:xfrm>
          <a:custGeom>
            <a:avLst/>
            <a:gdLst/>
            <a:ahLst/>
            <a:cxnLst/>
            <a:rect r="r" b="b" t="t" l="l"/>
            <a:pathLst>
              <a:path h="1172823" w="1174291">
                <a:moveTo>
                  <a:pt x="0" y="0"/>
                </a:moveTo>
                <a:lnTo>
                  <a:pt x="1174291" y="0"/>
                </a:lnTo>
                <a:lnTo>
                  <a:pt x="1174291" y="1172823"/>
                </a:lnTo>
                <a:lnTo>
                  <a:pt x="0" y="117282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descr="Geometric Line"/>
          <p:cNvSpPr/>
          <p:nvPr/>
        </p:nvSpPr>
        <p:spPr>
          <a:xfrm flipH="false" flipV="false" rot="1606627">
            <a:off x="16172953" y="-225400"/>
            <a:ext cx="2914456" cy="2182199"/>
          </a:xfrm>
          <a:custGeom>
            <a:avLst/>
            <a:gdLst/>
            <a:ahLst/>
            <a:cxnLst/>
            <a:rect r="r" b="b" t="t" l="l"/>
            <a:pathLst>
              <a:path h="2182199" w="2914456">
                <a:moveTo>
                  <a:pt x="0" y="0"/>
                </a:moveTo>
                <a:lnTo>
                  <a:pt x="2914456" y="0"/>
                </a:lnTo>
                <a:lnTo>
                  <a:pt x="2914456" y="2182199"/>
                </a:lnTo>
                <a:lnTo>
                  <a:pt x="0" y="218219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descr="Pink Loop Line"/>
          <p:cNvSpPr/>
          <p:nvPr/>
        </p:nvSpPr>
        <p:spPr>
          <a:xfrm flipH="true" flipV="true" rot="0">
            <a:off x="15625930" y="8489730"/>
            <a:ext cx="4008501" cy="4114800"/>
          </a:xfrm>
          <a:custGeom>
            <a:avLst/>
            <a:gdLst/>
            <a:ahLst/>
            <a:cxnLst/>
            <a:rect r="r" b="b" t="t" l="l"/>
            <a:pathLst>
              <a:path h="4114800" w="4008501">
                <a:moveTo>
                  <a:pt x="4008501" y="4114800"/>
                </a:moveTo>
                <a:lnTo>
                  <a:pt x="0" y="4114800"/>
                </a:lnTo>
                <a:lnTo>
                  <a:pt x="0" y="0"/>
                </a:lnTo>
                <a:lnTo>
                  <a:pt x="4008501" y="0"/>
                </a:lnTo>
                <a:lnTo>
                  <a:pt x="4008501" y="411480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5" id="5"/>
          <p:cNvGrpSpPr/>
          <p:nvPr/>
        </p:nvGrpSpPr>
        <p:grpSpPr>
          <a:xfrm rot="0">
            <a:off x="1028700" y="1028700"/>
            <a:ext cx="10652722" cy="8229600"/>
            <a:chOff x="0" y="0"/>
            <a:chExt cx="1052121" cy="812800"/>
          </a:xfrm>
        </p:grpSpPr>
        <p:sp>
          <p:nvSpPr>
            <p:cNvPr name="Freeform 6" id="6"/>
            <p:cNvSpPr/>
            <p:nvPr/>
          </p:nvSpPr>
          <p:spPr>
            <a:xfrm flipH="false" flipV="false" rot="0">
              <a:off x="0" y="0"/>
              <a:ext cx="1052121" cy="812800"/>
            </a:xfrm>
            <a:custGeom>
              <a:avLst/>
              <a:gdLst/>
              <a:ahLst/>
              <a:cxnLst/>
              <a:rect r="r" b="b" t="t" l="l"/>
              <a:pathLst>
                <a:path h="812800" w="1052121">
                  <a:moveTo>
                    <a:pt x="0" y="0"/>
                  </a:moveTo>
                  <a:lnTo>
                    <a:pt x="1052121" y="0"/>
                  </a:lnTo>
                  <a:lnTo>
                    <a:pt x="1052121" y="812800"/>
                  </a:lnTo>
                  <a:lnTo>
                    <a:pt x="0" y="812800"/>
                  </a:lnTo>
                  <a:close/>
                </a:path>
              </a:pathLst>
            </a:custGeom>
            <a:blipFill>
              <a:blip r:embed="rId9"/>
              <a:stretch>
                <a:fillRect l="-1502" t="0" r="-1502" b="0"/>
              </a:stretch>
            </a:blipFill>
          </p:spPr>
        </p:sp>
      </p:grpSp>
      <p:sp>
        <p:nvSpPr>
          <p:cNvPr name="TextBox 7" id="7"/>
          <p:cNvSpPr txBox="true"/>
          <p:nvPr/>
        </p:nvSpPr>
        <p:spPr>
          <a:xfrm rot="0">
            <a:off x="12234131" y="2619375"/>
            <a:ext cx="5892051" cy="4962525"/>
          </a:xfrm>
          <a:prstGeom prst="rect">
            <a:avLst/>
          </a:prstGeom>
        </p:spPr>
        <p:txBody>
          <a:bodyPr anchor="t" rtlCol="false" tIns="0" lIns="0" bIns="0" rIns="0">
            <a:spAutoFit/>
          </a:bodyPr>
          <a:lstStyle/>
          <a:p>
            <a:pPr algn="l" marL="0" indent="0" lvl="0">
              <a:lnSpc>
                <a:spcPts val="9600"/>
              </a:lnSpc>
            </a:pPr>
            <a:r>
              <a:rPr lang="en-US" b="true" sz="8000" u="none">
                <a:solidFill>
                  <a:srgbClr val="385624"/>
                </a:solidFill>
                <a:latin typeface="Poppins Bold"/>
                <a:ea typeface="Poppins Bold"/>
                <a:cs typeface="Poppins Bold"/>
                <a:sym typeface="Poppins Bold"/>
              </a:rPr>
              <a:t>January 2025 </a:t>
            </a:r>
          </a:p>
          <a:p>
            <a:pPr algn="l" marL="0" indent="0" lvl="0">
              <a:lnSpc>
                <a:spcPts val="9600"/>
              </a:lnSpc>
            </a:pPr>
            <a:r>
              <a:rPr lang="en-US" b="true" sz="8000" u="none">
                <a:solidFill>
                  <a:srgbClr val="385624"/>
                </a:solidFill>
                <a:latin typeface="Poppins Bold"/>
                <a:ea typeface="Poppins Bold"/>
                <a:cs typeface="Poppins Bold"/>
                <a:sym typeface="Poppins Bold"/>
              </a:rPr>
              <a:t>Soil Health Summit</a:t>
            </a:r>
          </a:p>
        </p:txBody>
      </p:sp>
      <p:sp>
        <p:nvSpPr>
          <p:cNvPr name="AutoShape 8" id="8"/>
          <p:cNvSpPr/>
          <p:nvPr/>
        </p:nvSpPr>
        <p:spPr>
          <a:xfrm rot="0">
            <a:off x="12788936" y="1038225"/>
            <a:ext cx="4470364" cy="0"/>
          </a:xfrm>
          <a:prstGeom prst="line">
            <a:avLst/>
          </a:prstGeom>
          <a:ln cap="rnd" w="28575">
            <a:solidFill>
              <a:srgbClr val="ACBC64"/>
            </a:solidFill>
            <a:prstDash val="solid"/>
            <a:headEnd type="none" len="sm" w="sm"/>
            <a:tailEnd type="none" len="sm" w="sm"/>
          </a:ln>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100000">
              <a:srgbClr val="F2F4E0">
                <a:alpha val="100000"/>
              </a:srgbClr>
            </a:gs>
          </a:gsLst>
          <a:lin ang="0"/>
        </a:gradFill>
      </p:bgPr>
    </p:bg>
    <p:spTree>
      <p:nvGrpSpPr>
        <p:cNvPr id="1" name=""/>
        <p:cNvGrpSpPr/>
        <p:nvPr/>
      </p:nvGrpSpPr>
      <p:grpSpPr>
        <a:xfrm>
          <a:off x="0" y="0"/>
          <a:ext cx="0" cy="0"/>
          <a:chOff x="0" y="0"/>
          <a:chExt cx="0" cy="0"/>
        </a:xfrm>
      </p:grpSpPr>
      <p:sp>
        <p:nvSpPr>
          <p:cNvPr name="Freeform 2" id="2" descr="Dot Pattern"/>
          <p:cNvSpPr/>
          <p:nvPr/>
        </p:nvSpPr>
        <p:spPr>
          <a:xfrm flipH="false" flipV="false" rot="0">
            <a:off x="0" y="9571377"/>
            <a:ext cx="1174291" cy="1172823"/>
          </a:xfrm>
          <a:custGeom>
            <a:avLst/>
            <a:gdLst/>
            <a:ahLst/>
            <a:cxnLst/>
            <a:rect r="r" b="b" t="t" l="l"/>
            <a:pathLst>
              <a:path h="1172823" w="1174291">
                <a:moveTo>
                  <a:pt x="0" y="0"/>
                </a:moveTo>
                <a:lnTo>
                  <a:pt x="1174291" y="0"/>
                </a:lnTo>
                <a:lnTo>
                  <a:pt x="1174291" y="1172823"/>
                </a:lnTo>
                <a:lnTo>
                  <a:pt x="0" y="117282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descr="Geometric Line"/>
          <p:cNvSpPr/>
          <p:nvPr/>
        </p:nvSpPr>
        <p:spPr>
          <a:xfrm flipH="false" flipV="false" rot="0">
            <a:off x="16055949" y="174631"/>
            <a:ext cx="2914456" cy="2182199"/>
          </a:xfrm>
          <a:custGeom>
            <a:avLst/>
            <a:gdLst/>
            <a:ahLst/>
            <a:cxnLst/>
            <a:rect r="r" b="b" t="t" l="l"/>
            <a:pathLst>
              <a:path h="2182199" w="2914456">
                <a:moveTo>
                  <a:pt x="0" y="0"/>
                </a:moveTo>
                <a:lnTo>
                  <a:pt x="2914456" y="0"/>
                </a:lnTo>
                <a:lnTo>
                  <a:pt x="2914456" y="2182199"/>
                </a:lnTo>
                <a:lnTo>
                  <a:pt x="0" y="218219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271999" y="271999"/>
            <a:ext cx="7908899" cy="9743002"/>
            <a:chOff x="0" y="0"/>
            <a:chExt cx="812800" cy="1001291"/>
          </a:xfrm>
        </p:grpSpPr>
        <p:sp>
          <p:nvSpPr>
            <p:cNvPr name="Freeform 5" id="5"/>
            <p:cNvSpPr/>
            <p:nvPr/>
          </p:nvSpPr>
          <p:spPr>
            <a:xfrm flipH="false" flipV="false" rot="0">
              <a:off x="0" y="0"/>
              <a:ext cx="812800" cy="1001291"/>
            </a:xfrm>
            <a:custGeom>
              <a:avLst/>
              <a:gdLst/>
              <a:ahLst/>
              <a:cxnLst/>
              <a:rect r="r" b="b" t="t" l="l"/>
              <a:pathLst>
                <a:path h="1001291" w="812800">
                  <a:moveTo>
                    <a:pt x="0" y="0"/>
                  </a:moveTo>
                  <a:lnTo>
                    <a:pt x="812800" y="0"/>
                  </a:lnTo>
                  <a:lnTo>
                    <a:pt x="812800" y="1001291"/>
                  </a:lnTo>
                  <a:lnTo>
                    <a:pt x="0" y="1001291"/>
                  </a:lnTo>
                  <a:close/>
                </a:path>
              </a:pathLst>
            </a:custGeom>
            <a:blipFill>
              <a:blip r:embed="rId7"/>
              <a:stretch>
                <a:fillRect l="0" t="-10919" r="0" b="-10919"/>
              </a:stretch>
            </a:blipFill>
          </p:spPr>
        </p:sp>
      </p:grpSp>
      <p:sp>
        <p:nvSpPr>
          <p:cNvPr name="Freeform 6" id="6" descr="Pink Loop Line"/>
          <p:cNvSpPr/>
          <p:nvPr/>
        </p:nvSpPr>
        <p:spPr>
          <a:xfrm flipH="true" flipV="true" rot="0">
            <a:off x="3133783" y="7468136"/>
            <a:ext cx="3021864" cy="3101999"/>
          </a:xfrm>
          <a:custGeom>
            <a:avLst/>
            <a:gdLst/>
            <a:ahLst/>
            <a:cxnLst/>
            <a:rect r="r" b="b" t="t" l="l"/>
            <a:pathLst>
              <a:path h="3101999" w="3021864">
                <a:moveTo>
                  <a:pt x="3021864" y="3101999"/>
                </a:moveTo>
                <a:lnTo>
                  <a:pt x="0" y="3101999"/>
                </a:lnTo>
                <a:lnTo>
                  <a:pt x="0" y="0"/>
                </a:lnTo>
                <a:lnTo>
                  <a:pt x="3021864" y="0"/>
                </a:lnTo>
                <a:lnTo>
                  <a:pt x="3021864" y="3101999"/>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9377373" y="704426"/>
            <a:ext cx="7767627" cy="3190875"/>
          </a:xfrm>
          <a:prstGeom prst="rect">
            <a:avLst/>
          </a:prstGeom>
        </p:spPr>
        <p:txBody>
          <a:bodyPr anchor="t" rtlCol="false" tIns="0" lIns="0" bIns="0" rIns="0">
            <a:spAutoFit/>
          </a:bodyPr>
          <a:lstStyle/>
          <a:p>
            <a:pPr algn="l" marL="0" indent="0" lvl="0">
              <a:lnSpc>
                <a:spcPts val="8218"/>
              </a:lnSpc>
            </a:pPr>
            <a:r>
              <a:rPr lang="en-US" b="true" sz="6848">
                <a:solidFill>
                  <a:srgbClr val="385624"/>
                </a:solidFill>
                <a:latin typeface="Poppins Bold"/>
                <a:ea typeface="Poppins Bold"/>
                <a:cs typeface="Poppins Bold"/>
                <a:sym typeface="Poppins Bold"/>
              </a:rPr>
              <a:t>Key Partner Gathering Takeaways</a:t>
            </a:r>
          </a:p>
        </p:txBody>
      </p:sp>
      <p:sp>
        <p:nvSpPr>
          <p:cNvPr name="TextBox 8" id="8"/>
          <p:cNvSpPr txBox="true"/>
          <p:nvPr/>
        </p:nvSpPr>
        <p:spPr>
          <a:xfrm rot="0">
            <a:off x="8657963" y="4694434"/>
            <a:ext cx="9206448" cy="4876942"/>
          </a:xfrm>
          <a:prstGeom prst="rect">
            <a:avLst/>
          </a:prstGeom>
        </p:spPr>
        <p:txBody>
          <a:bodyPr anchor="t" rtlCol="false" tIns="0" lIns="0" bIns="0" rIns="0">
            <a:spAutoFit/>
          </a:bodyPr>
          <a:lstStyle/>
          <a:p>
            <a:pPr algn="l" marL="587482" indent="-293741" lvl="1">
              <a:lnSpc>
                <a:spcPts val="3836"/>
              </a:lnSpc>
              <a:buFont typeface="Arial"/>
              <a:buChar char="•"/>
            </a:pPr>
            <a:r>
              <a:rPr lang="en-US" sz="2721">
                <a:solidFill>
                  <a:srgbClr val="000000"/>
                </a:solidFill>
                <a:latin typeface="Poppins"/>
                <a:ea typeface="Poppins"/>
                <a:cs typeface="Poppins"/>
                <a:sym typeface="Poppins"/>
              </a:rPr>
              <a:t>While we have different audiences of producers and different services across the state, </a:t>
            </a:r>
            <a:r>
              <a:rPr lang="en-US" b="true" sz="2721">
                <a:solidFill>
                  <a:srgbClr val="000000"/>
                </a:solidFill>
                <a:latin typeface="Poppins Bold"/>
                <a:ea typeface="Poppins Bold"/>
                <a:cs typeface="Poppins Bold"/>
                <a:sym typeface="Poppins Bold"/>
              </a:rPr>
              <a:t>we are all working in the same direction and could support each other to reach complementary groups</a:t>
            </a:r>
          </a:p>
          <a:p>
            <a:pPr algn="l" marL="587482" indent="-293741" lvl="1">
              <a:lnSpc>
                <a:spcPts val="3836"/>
              </a:lnSpc>
              <a:buFont typeface="Arial"/>
              <a:buChar char="•"/>
            </a:pPr>
            <a:r>
              <a:rPr lang="en-US" sz="2721">
                <a:solidFill>
                  <a:srgbClr val="000000"/>
                </a:solidFill>
                <a:latin typeface="Poppins"/>
                <a:ea typeface="Poppins"/>
                <a:cs typeface="Poppins"/>
                <a:sym typeface="Poppins"/>
              </a:rPr>
              <a:t>As individuals, there are a lot of capacity constraints. </a:t>
            </a:r>
            <a:r>
              <a:rPr lang="en-US" b="true" sz="2721">
                <a:solidFill>
                  <a:srgbClr val="000000"/>
                </a:solidFill>
                <a:latin typeface="Poppins Bold"/>
                <a:ea typeface="Poppins Bold"/>
                <a:cs typeface="Poppins Bold"/>
                <a:sym typeface="Poppins Bold"/>
              </a:rPr>
              <a:t>With a network structure, we could leverage relationship building and pool resources</a:t>
            </a:r>
          </a:p>
          <a:p>
            <a:pPr algn="l" marL="587482" indent="-293741" lvl="1">
              <a:lnSpc>
                <a:spcPts val="3836"/>
              </a:lnSpc>
              <a:buFont typeface="Arial"/>
              <a:buChar char="•"/>
            </a:pPr>
            <a:r>
              <a:rPr lang="en-US" sz="2721">
                <a:solidFill>
                  <a:srgbClr val="000000"/>
                </a:solidFill>
                <a:latin typeface="Poppins"/>
                <a:ea typeface="Poppins"/>
                <a:cs typeface="Poppins"/>
                <a:sym typeface="Poppins"/>
              </a:rPr>
              <a:t>A network structure could offer </a:t>
            </a:r>
            <a:r>
              <a:rPr lang="en-US" b="true" sz="2721">
                <a:solidFill>
                  <a:srgbClr val="000000"/>
                </a:solidFill>
                <a:latin typeface="Poppins Bold"/>
                <a:ea typeface="Poppins Bold"/>
                <a:cs typeface="Poppins Bold"/>
                <a:sym typeface="Poppins Bold"/>
              </a:rPr>
              <a:t>a space to share best practices and lessons learned</a:t>
            </a:r>
          </a:p>
        </p:txBody>
      </p:sp>
      <p:sp>
        <p:nvSpPr>
          <p:cNvPr name="AutoShape 9" id="9"/>
          <p:cNvSpPr/>
          <p:nvPr/>
        </p:nvSpPr>
        <p:spPr>
          <a:xfrm>
            <a:off x="9256123" y="4211091"/>
            <a:ext cx="8384422" cy="0"/>
          </a:xfrm>
          <a:prstGeom prst="line">
            <a:avLst/>
          </a:prstGeom>
          <a:ln cap="flat" w="104775">
            <a:solidFill>
              <a:srgbClr val="577D06"/>
            </a:solidFill>
            <a:prstDash val="solid"/>
            <a:headEnd type="none" len="sm" w="sm"/>
            <a:tailEnd type="none" len="sm" w="sm"/>
          </a:ln>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100000">
              <a:srgbClr val="F2F4E0">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8016419" y="0"/>
            <a:ext cx="10271581" cy="10287000"/>
          </a:xfrm>
          <a:custGeom>
            <a:avLst/>
            <a:gdLst/>
            <a:ahLst/>
            <a:cxnLst/>
            <a:rect r="r" b="b" t="t" l="l"/>
            <a:pathLst>
              <a:path h="10287000" w="10271581">
                <a:moveTo>
                  <a:pt x="0" y="0"/>
                </a:moveTo>
                <a:lnTo>
                  <a:pt x="10271581" y="0"/>
                </a:lnTo>
                <a:lnTo>
                  <a:pt x="10271581" y="10287000"/>
                </a:lnTo>
                <a:lnTo>
                  <a:pt x="0" y="10287000"/>
                </a:lnTo>
                <a:lnTo>
                  <a:pt x="0" y="0"/>
                </a:lnTo>
                <a:close/>
              </a:path>
            </a:pathLst>
          </a:custGeom>
          <a:blipFill>
            <a:blip r:embed="rId3"/>
            <a:stretch>
              <a:fillRect l="-17104" t="0" r="-16429" b="0"/>
            </a:stretch>
          </a:blipFill>
        </p:spPr>
      </p:sp>
      <p:sp>
        <p:nvSpPr>
          <p:cNvPr name="TextBox 3" id="3"/>
          <p:cNvSpPr txBox="true"/>
          <p:nvPr/>
        </p:nvSpPr>
        <p:spPr>
          <a:xfrm rot="0">
            <a:off x="244143" y="-56198"/>
            <a:ext cx="7567041" cy="10031478"/>
          </a:xfrm>
          <a:prstGeom prst="rect">
            <a:avLst/>
          </a:prstGeom>
        </p:spPr>
        <p:txBody>
          <a:bodyPr anchor="t" rtlCol="false" tIns="0" lIns="0" bIns="0" rIns="0">
            <a:spAutoFit/>
          </a:bodyPr>
          <a:lstStyle/>
          <a:p>
            <a:pPr algn="l">
              <a:lnSpc>
                <a:spcPts val="7379"/>
              </a:lnSpc>
            </a:pPr>
            <a:r>
              <a:rPr lang="en-US" sz="4499" b="true">
                <a:solidFill>
                  <a:srgbClr val="000000"/>
                </a:solidFill>
                <a:latin typeface="Poppins Bold"/>
                <a:ea typeface="Poppins Bold"/>
                <a:cs typeface="Poppins Bold"/>
                <a:sym typeface="Poppins Bold"/>
              </a:rPr>
              <a:t>Who?</a:t>
            </a:r>
          </a:p>
          <a:p>
            <a:pPr algn="l" marL="561337" indent="-280669" lvl="1">
              <a:lnSpc>
                <a:spcPts val="4263"/>
              </a:lnSpc>
              <a:buFont typeface="Arial"/>
              <a:buChar char="•"/>
            </a:pPr>
            <a:r>
              <a:rPr lang="en-US" b="true" sz="2599">
                <a:solidFill>
                  <a:srgbClr val="000000"/>
                </a:solidFill>
                <a:latin typeface="Poppins Bold"/>
                <a:ea typeface="Poppins Bold"/>
                <a:cs typeface="Poppins Bold"/>
                <a:sym typeface="Poppins Bold"/>
              </a:rPr>
              <a:t>OrCAN: </a:t>
            </a:r>
            <a:r>
              <a:rPr lang="en-US" sz="2599">
                <a:solidFill>
                  <a:srgbClr val="000000"/>
                </a:solidFill>
                <a:latin typeface="Poppins"/>
                <a:ea typeface="Poppins"/>
                <a:cs typeface="Poppins"/>
                <a:sym typeface="Poppins"/>
              </a:rPr>
              <a:t>Stewards the overall Network</a:t>
            </a:r>
          </a:p>
          <a:p>
            <a:pPr algn="l" marL="561337" indent="-280669" lvl="1">
              <a:lnSpc>
                <a:spcPts val="4263"/>
              </a:lnSpc>
              <a:buFont typeface="Arial"/>
              <a:buChar char="•"/>
            </a:pPr>
            <a:r>
              <a:rPr lang="en-US" b="true" sz="2599">
                <a:solidFill>
                  <a:srgbClr val="000000"/>
                </a:solidFill>
                <a:latin typeface="Poppins Bold"/>
                <a:ea typeface="Poppins Bold"/>
                <a:cs typeface="Poppins Bold"/>
                <a:sym typeface="Poppins Bold"/>
              </a:rPr>
              <a:t>Regional Hub Leads: </a:t>
            </a:r>
            <a:r>
              <a:rPr lang="en-US" sz="2599">
                <a:solidFill>
                  <a:srgbClr val="000000"/>
                </a:solidFill>
                <a:latin typeface="Poppins"/>
                <a:ea typeface="Poppins"/>
                <a:cs typeface="Poppins"/>
                <a:sym typeface="Poppins"/>
              </a:rPr>
              <a:t>Go-to people in each region for soil health support and referrals on the ground</a:t>
            </a:r>
          </a:p>
          <a:p>
            <a:pPr algn="l" marL="561337" indent="-280669" lvl="1">
              <a:lnSpc>
                <a:spcPts val="4263"/>
              </a:lnSpc>
              <a:buFont typeface="Arial"/>
              <a:buChar char="•"/>
            </a:pPr>
            <a:r>
              <a:rPr lang="en-US" b="true" sz="2599">
                <a:solidFill>
                  <a:srgbClr val="000000"/>
                </a:solidFill>
                <a:latin typeface="Poppins Bold"/>
                <a:ea typeface="Poppins Bold"/>
                <a:cs typeface="Poppins Bold"/>
                <a:sym typeface="Poppins Bold"/>
              </a:rPr>
              <a:t>Culturally-Specific Support: </a:t>
            </a:r>
            <a:r>
              <a:rPr lang="en-US" sz="2599">
                <a:solidFill>
                  <a:srgbClr val="000000"/>
                </a:solidFill>
                <a:latin typeface="Poppins"/>
                <a:ea typeface="Poppins"/>
                <a:cs typeface="Poppins"/>
                <a:sym typeface="Poppins"/>
              </a:rPr>
              <a:t>Provides support referrals, and specialized expertise for BIPOC producers</a:t>
            </a:r>
          </a:p>
          <a:p>
            <a:pPr algn="l" marL="561337" indent="-280669" lvl="1">
              <a:lnSpc>
                <a:spcPts val="4263"/>
              </a:lnSpc>
              <a:buFont typeface="Arial"/>
              <a:buChar char="•"/>
            </a:pPr>
            <a:r>
              <a:rPr lang="en-US" b="true" sz="2599">
                <a:solidFill>
                  <a:srgbClr val="000000"/>
                </a:solidFill>
                <a:latin typeface="Poppins Bold"/>
                <a:ea typeface="Poppins Bold"/>
                <a:cs typeface="Poppins Bold"/>
                <a:sym typeface="Poppins Bold"/>
              </a:rPr>
              <a:t>Statewide Resource People:</a:t>
            </a:r>
            <a:r>
              <a:rPr lang="en-US" sz="2599">
                <a:solidFill>
                  <a:srgbClr val="000000"/>
                </a:solidFill>
                <a:latin typeface="Poppins"/>
                <a:ea typeface="Poppins"/>
                <a:cs typeface="Poppins"/>
                <a:sym typeface="Poppins"/>
              </a:rPr>
              <a:t> Those with technical/institutional expertise, tools, &amp; resources on soil health practices</a:t>
            </a:r>
          </a:p>
          <a:p>
            <a:pPr algn="l" marL="561337" indent="-280669" lvl="1">
              <a:lnSpc>
                <a:spcPts val="4263"/>
              </a:lnSpc>
              <a:buFont typeface="Arial"/>
              <a:buChar char="•"/>
            </a:pPr>
            <a:r>
              <a:rPr lang="en-US" b="true" sz="2599">
                <a:solidFill>
                  <a:srgbClr val="000000"/>
                </a:solidFill>
                <a:latin typeface="Poppins Bold"/>
                <a:ea typeface="Poppins Bold"/>
                <a:cs typeface="Poppins Bold"/>
                <a:sym typeface="Poppins Bold"/>
              </a:rPr>
              <a:t>Producers: </a:t>
            </a:r>
            <a:r>
              <a:rPr lang="en-US" sz="2599">
                <a:solidFill>
                  <a:srgbClr val="000000"/>
                </a:solidFill>
                <a:latin typeface="Poppins"/>
                <a:ea typeface="Poppins"/>
                <a:cs typeface="Poppins"/>
                <a:sym typeface="Poppins"/>
              </a:rPr>
              <a:t>Farmers, ranchers, or farmworkers interested in maintaining or improving their soil health</a:t>
            </a:r>
          </a:p>
          <a:p>
            <a:pPr algn="l" marL="561337" indent="-280669" lvl="1">
              <a:lnSpc>
                <a:spcPts val="4263"/>
              </a:lnSpc>
              <a:buFont typeface="Arial"/>
              <a:buChar char="•"/>
            </a:pPr>
            <a:r>
              <a:rPr lang="en-US" b="true" sz="2599">
                <a:solidFill>
                  <a:srgbClr val="000000"/>
                </a:solidFill>
                <a:latin typeface="Poppins Bold"/>
                <a:ea typeface="Poppins Bold"/>
                <a:cs typeface="Poppins Bold"/>
                <a:sym typeface="Poppins Bold"/>
              </a:rPr>
              <a:t>Other Farm Service Providers (FSPs):</a:t>
            </a:r>
            <a:r>
              <a:rPr lang="en-US" sz="2599">
                <a:solidFill>
                  <a:srgbClr val="000000"/>
                </a:solidFill>
                <a:latin typeface="Poppins"/>
                <a:ea typeface="Poppins"/>
                <a:cs typeface="Poppins"/>
                <a:sym typeface="Poppins"/>
              </a:rPr>
              <a:t> Those p</a:t>
            </a:r>
            <a:r>
              <a:rPr lang="en-US" sz="2599">
                <a:solidFill>
                  <a:srgbClr val="000000"/>
                </a:solidFill>
                <a:latin typeface="Poppins"/>
                <a:ea typeface="Poppins"/>
                <a:cs typeface="Poppins"/>
                <a:sym typeface="Poppins"/>
              </a:rPr>
              <a:t>roviding technical assistance, resources, education, or other services to producers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100000">
              <a:srgbClr val="F2F4E0">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8979821" y="0"/>
            <a:ext cx="9308179" cy="10334625"/>
            <a:chOff x="0" y="0"/>
            <a:chExt cx="2451537" cy="2721877"/>
          </a:xfrm>
        </p:grpSpPr>
        <p:sp>
          <p:nvSpPr>
            <p:cNvPr name="Freeform 3" id="3"/>
            <p:cNvSpPr/>
            <p:nvPr/>
          </p:nvSpPr>
          <p:spPr>
            <a:xfrm flipH="false" flipV="false" rot="0">
              <a:off x="0" y="0"/>
              <a:ext cx="2451537" cy="2721876"/>
            </a:xfrm>
            <a:custGeom>
              <a:avLst/>
              <a:gdLst/>
              <a:ahLst/>
              <a:cxnLst/>
              <a:rect r="r" b="b" t="t" l="l"/>
              <a:pathLst>
                <a:path h="2721876" w="2451537">
                  <a:moveTo>
                    <a:pt x="0" y="0"/>
                  </a:moveTo>
                  <a:lnTo>
                    <a:pt x="2451537" y="0"/>
                  </a:lnTo>
                  <a:lnTo>
                    <a:pt x="2451537" y="2721876"/>
                  </a:lnTo>
                  <a:lnTo>
                    <a:pt x="0" y="2721876"/>
                  </a:lnTo>
                  <a:close/>
                </a:path>
              </a:pathLst>
            </a:custGeom>
            <a:solidFill>
              <a:srgbClr val="578637"/>
            </a:solidFill>
          </p:spPr>
        </p:sp>
        <p:sp>
          <p:nvSpPr>
            <p:cNvPr name="TextBox 4" id="4"/>
            <p:cNvSpPr txBox="true"/>
            <p:nvPr/>
          </p:nvSpPr>
          <p:spPr>
            <a:xfrm>
              <a:off x="0" y="9525"/>
              <a:ext cx="2451537" cy="2712352"/>
            </a:xfrm>
            <a:prstGeom prst="rect">
              <a:avLst/>
            </a:prstGeom>
          </p:spPr>
          <p:txBody>
            <a:bodyPr anchor="ctr" rtlCol="false" tIns="50800" lIns="50800" bIns="50800" rIns="50800"/>
            <a:lstStyle/>
            <a:p>
              <a:pPr algn="ctr">
                <a:lnSpc>
                  <a:spcPts val="1890"/>
                </a:lnSpc>
              </a:pPr>
            </a:p>
          </p:txBody>
        </p:sp>
      </p:grpSp>
      <p:sp>
        <p:nvSpPr>
          <p:cNvPr name="Freeform 5" id="5"/>
          <p:cNvSpPr/>
          <p:nvPr/>
        </p:nvSpPr>
        <p:spPr>
          <a:xfrm flipH="false" flipV="false" rot="-112529">
            <a:off x="16743127" y="-679061"/>
            <a:ext cx="2340560" cy="1404336"/>
          </a:xfrm>
          <a:custGeom>
            <a:avLst/>
            <a:gdLst/>
            <a:ahLst/>
            <a:cxnLst/>
            <a:rect r="r" b="b" t="t" l="l"/>
            <a:pathLst>
              <a:path h="1404336" w="2340560">
                <a:moveTo>
                  <a:pt x="0" y="0"/>
                </a:moveTo>
                <a:lnTo>
                  <a:pt x="2340560" y="0"/>
                </a:lnTo>
                <a:lnTo>
                  <a:pt x="2340560" y="1404336"/>
                </a:lnTo>
                <a:lnTo>
                  <a:pt x="0" y="14043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6" id="6"/>
          <p:cNvSpPr/>
          <p:nvPr/>
        </p:nvSpPr>
        <p:spPr>
          <a:xfrm flipH="true">
            <a:off x="1616962" y="3626085"/>
            <a:ext cx="1362047" cy="437570"/>
          </a:xfrm>
          <a:prstGeom prst="line">
            <a:avLst/>
          </a:prstGeom>
          <a:ln cap="flat" w="38100">
            <a:solidFill>
              <a:srgbClr val="FFFFFF"/>
            </a:solidFill>
            <a:prstDash val="solid"/>
            <a:headEnd type="none" len="sm" w="sm"/>
            <a:tailEnd type="triangle" len="med" w="lg"/>
          </a:ln>
        </p:spPr>
      </p:sp>
      <p:sp>
        <p:nvSpPr>
          <p:cNvPr name="Freeform 7" id="7"/>
          <p:cNvSpPr/>
          <p:nvPr/>
        </p:nvSpPr>
        <p:spPr>
          <a:xfrm flipH="false" flipV="false" rot="0">
            <a:off x="-526344" y="9258300"/>
            <a:ext cx="1272590" cy="824002"/>
          </a:xfrm>
          <a:custGeom>
            <a:avLst/>
            <a:gdLst/>
            <a:ahLst/>
            <a:cxnLst/>
            <a:rect r="r" b="b" t="t" l="l"/>
            <a:pathLst>
              <a:path h="824002" w="1272590">
                <a:moveTo>
                  <a:pt x="0" y="0"/>
                </a:moveTo>
                <a:lnTo>
                  <a:pt x="1272590" y="0"/>
                </a:lnTo>
                <a:lnTo>
                  <a:pt x="1272590" y="824002"/>
                </a:lnTo>
                <a:lnTo>
                  <a:pt x="0" y="8240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8124867" y="8909479"/>
            <a:ext cx="1174291" cy="1172823"/>
          </a:xfrm>
          <a:custGeom>
            <a:avLst/>
            <a:gdLst/>
            <a:ahLst/>
            <a:cxnLst/>
            <a:rect r="r" b="b" t="t" l="l"/>
            <a:pathLst>
              <a:path h="1172823" w="1174291">
                <a:moveTo>
                  <a:pt x="0" y="0"/>
                </a:moveTo>
                <a:lnTo>
                  <a:pt x="1174291" y="0"/>
                </a:lnTo>
                <a:lnTo>
                  <a:pt x="1174291" y="1172823"/>
                </a:lnTo>
                <a:lnTo>
                  <a:pt x="0" y="11728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109951" y="763199"/>
            <a:ext cx="8869869" cy="6816302"/>
          </a:xfrm>
          <a:custGeom>
            <a:avLst/>
            <a:gdLst/>
            <a:ahLst/>
            <a:cxnLst/>
            <a:rect r="r" b="b" t="t" l="l"/>
            <a:pathLst>
              <a:path h="6816302" w="8869869">
                <a:moveTo>
                  <a:pt x="0" y="0"/>
                </a:moveTo>
                <a:lnTo>
                  <a:pt x="8869870" y="0"/>
                </a:lnTo>
                <a:lnTo>
                  <a:pt x="8869870" y="6816302"/>
                </a:lnTo>
                <a:lnTo>
                  <a:pt x="0" y="6816302"/>
                </a:lnTo>
                <a:lnTo>
                  <a:pt x="0" y="0"/>
                </a:lnTo>
                <a:close/>
              </a:path>
            </a:pathLst>
          </a:custGeom>
          <a:blipFill>
            <a:blip r:embed="rId8"/>
            <a:stretch>
              <a:fillRect l="0" t="0" r="0" b="0"/>
            </a:stretch>
          </a:blipFill>
        </p:spPr>
      </p:sp>
      <p:sp>
        <p:nvSpPr>
          <p:cNvPr name="TextBox 10" id="10"/>
          <p:cNvSpPr txBox="true"/>
          <p:nvPr/>
        </p:nvSpPr>
        <p:spPr>
          <a:xfrm rot="0">
            <a:off x="9521918" y="410773"/>
            <a:ext cx="6958887" cy="733426"/>
          </a:xfrm>
          <a:prstGeom prst="rect">
            <a:avLst/>
          </a:prstGeom>
        </p:spPr>
        <p:txBody>
          <a:bodyPr anchor="t" rtlCol="false" tIns="0" lIns="0" bIns="0" rIns="0">
            <a:spAutoFit/>
          </a:bodyPr>
          <a:lstStyle/>
          <a:p>
            <a:pPr algn="l">
              <a:lnSpc>
                <a:spcPts val="5250"/>
              </a:lnSpc>
            </a:pPr>
            <a:r>
              <a:rPr lang="en-US" sz="5000" b="true">
                <a:solidFill>
                  <a:srgbClr val="FFFFFF"/>
                </a:solidFill>
                <a:latin typeface="Poppins Bold"/>
                <a:ea typeface="Poppins Bold"/>
                <a:cs typeface="Poppins Bold"/>
                <a:sym typeface="Poppins Bold"/>
              </a:rPr>
              <a:t>Regional Hub Leads</a:t>
            </a:r>
          </a:p>
        </p:txBody>
      </p:sp>
      <p:sp>
        <p:nvSpPr>
          <p:cNvPr name="TextBox 11" id="11"/>
          <p:cNvSpPr txBox="true"/>
          <p:nvPr/>
        </p:nvSpPr>
        <p:spPr>
          <a:xfrm rot="0">
            <a:off x="9299158" y="1304163"/>
            <a:ext cx="8614249" cy="7954137"/>
          </a:xfrm>
          <a:prstGeom prst="rect">
            <a:avLst/>
          </a:prstGeom>
        </p:spPr>
        <p:txBody>
          <a:bodyPr anchor="t" rtlCol="false" tIns="0" lIns="0" bIns="0" rIns="0">
            <a:spAutoFit/>
          </a:bodyPr>
          <a:lstStyle/>
          <a:p>
            <a:pPr algn="l" marL="496569" indent="-248284" lvl="1">
              <a:lnSpc>
                <a:spcPts val="4553"/>
              </a:lnSpc>
              <a:buFont typeface="Arial"/>
              <a:buChar char="•"/>
            </a:pPr>
            <a:r>
              <a:rPr lang="en-US" b="true" sz="2299" spc="68">
                <a:solidFill>
                  <a:srgbClr val="FFFFFF"/>
                </a:solidFill>
                <a:latin typeface="Poppins Bold"/>
                <a:ea typeface="Poppins Bold"/>
                <a:cs typeface="Poppins Bold"/>
                <a:sym typeface="Poppins Bold"/>
              </a:rPr>
              <a:t>Coast Fork Willamette Watershed Council</a:t>
            </a:r>
            <a:r>
              <a:rPr lang="en-US" sz="2299" spc="68">
                <a:solidFill>
                  <a:srgbClr val="FFFFFF"/>
                </a:solidFill>
                <a:latin typeface="Poppins"/>
                <a:ea typeface="Poppins"/>
                <a:cs typeface="Poppins"/>
                <a:sym typeface="Poppins"/>
              </a:rPr>
              <a:t> (South Willamette Valley)</a:t>
            </a:r>
          </a:p>
          <a:p>
            <a:pPr algn="l" marL="496569" indent="-248284" lvl="1">
              <a:lnSpc>
                <a:spcPts val="4553"/>
              </a:lnSpc>
              <a:buFont typeface="Arial"/>
              <a:buChar char="•"/>
            </a:pPr>
            <a:r>
              <a:rPr lang="en-US" b="true" sz="2299" spc="68">
                <a:solidFill>
                  <a:srgbClr val="FFFFFF"/>
                </a:solidFill>
                <a:latin typeface="Poppins Bold"/>
                <a:ea typeface="Poppins Bold"/>
                <a:cs typeface="Poppins Bold"/>
                <a:sym typeface="Poppins Bold"/>
              </a:rPr>
              <a:t>East Multnomah SWCD</a:t>
            </a:r>
          </a:p>
          <a:p>
            <a:pPr algn="l" marL="496569" indent="-248284" lvl="1">
              <a:lnSpc>
                <a:spcPts val="4553"/>
              </a:lnSpc>
              <a:buFont typeface="Arial"/>
              <a:buChar char="•"/>
            </a:pPr>
            <a:r>
              <a:rPr lang="en-US" b="true" sz="2299" spc="68">
                <a:solidFill>
                  <a:srgbClr val="FFFFFF"/>
                </a:solidFill>
                <a:latin typeface="Poppins Bold"/>
                <a:ea typeface="Poppins Bold"/>
                <a:cs typeface="Poppins Bold"/>
                <a:sym typeface="Poppins Bold"/>
              </a:rPr>
              <a:t>Harney SWCD</a:t>
            </a:r>
          </a:p>
          <a:p>
            <a:pPr algn="l" marL="496569" indent="-248284" lvl="1">
              <a:lnSpc>
                <a:spcPts val="4553"/>
              </a:lnSpc>
              <a:buFont typeface="Arial"/>
              <a:buChar char="•"/>
            </a:pPr>
            <a:r>
              <a:rPr lang="en-US" b="true" sz="2299" spc="68">
                <a:solidFill>
                  <a:srgbClr val="FFFFFF"/>
                </a:solidFill>
                <a:latin typeface="Poppins Bold"/>
                <a:ea typeface="Poppins Bold"/>
                <a:cs typeface="Poppins Bold"/>
                <a:sym typeface="Poppins Bold"/>
              </a:rPr>
              <a:t>Jefferson SWCD</a:t>
            </a:r>
          </a:p>
          <a:p>
            <a:pPr algn="l" marL="496569" indent="-248284" lvl="1">
              <a:lnSpc>
                <a:spcPts val="4553"/>
              </a:lnSpc>
              <a:buFont typeface="Arial"/>
              <a:buChar char="•"/>
            </a:pPr>
            <a:r>
              <a:rPr lang="en-US" b="true" sz="2299" spc="68">
                <a:solidFill>
                  <a:srgbClr val="FFFFFF"/>
                </a:solidFill>
                <a:latin typeface="Poppins Bold"/>
                <a:ea typeface="Poppins Bold"/>
                <a:cs typeface="Poppins Bold"/>
                <a:sym typeface="Poppins Bold"/>
              </a:rPr>
              <a:t>Marion SWCD</a:t>
            </a:r>
          </a:p>
          <a:p>
            <a:pPr algn="l" marL="496569" indent="-248284" lvl="1">
              <a:lnSpc>
                <a:spcPts val="4553"/>
              </a:lnSpc>
              <a:buFont typeface="Arial"/>
              <a:buChar char="•"/>
            </a:pPr>
            <a:r>
              <a:rPr lang="en-US" b="true" sz="2299" spc="68">
                <a:solidFill>
                  <a:srgbClr val="FFFFFF"/>
                </a:solidFill>
                <a:latin typeface="Poppins Bold"/>
                <a:ea typeface="Poppins Bold"/>
                <a:cs typeface="Poppins Bold"/>
                <a:sym typeface="Poppins Bold"/>
              </a:rPr>
              <a:t>Rogue Valley Group: </a:t>
            </a:r>
            <a:r>
              <a:rPr lang="en-US" sz="2299" spc="68">
                <a:solidFill>
                  <a:srgbClr val="FFFFFF"/>
                </a:solidFill>
                <a:latin typeface="Poppins"/>
                <a:ea typeface="Poppins"/>
                <a:cs typeface="Poppins"/>
                <a:sym typeface="Poppins"/>
              </a:rPr>
              <a:t>Rogue Valley Food System Network, Jackson SWCD, OSU Extension (Jackson/ Josephine counties)</a:t>
            </a:r>
          </a:p>
          <a:p>
            <a:pPr algn="l" marL="496569" indent="-248284" lvl="1">
              <a:lnSpc>
                <a:spcPts val="4553"/>
              </a:lnSpc>
              <a:buFont typeface="Arial"/>
              <a:buChar char="•"/>
            </a:pPr>
            <a:r>
              <a:rPr lang="en-US" b="true" sz="2299" spc="68">
                <a:solidFill>
                  <a:srgbClr val="FFFFFF"/>
                </a:solidFill>
                <a:latin typeface="Poppins Bold"/>
                <a:ea typeface="Poppins Bold"/>
                <a:cs typeface="Poppins Bold"/>
                <a:sym typeface="Poppins Bold"/>
              </a:rPr>
              <a:t>Tiichám Conservation District</a:t>
            </a:r>
            <a:r>
              <a:rPr lang="en-US" sz="2299" spc="68">
                <a:solidFill>
                  <a:srgbClr val="FFFFFF"/>
                </a:solidFill>
                <a:latin typeface="Poppins"/>
                <a:ea typeface="Poppins"/>
                <a:cs typeface="Poppins"/>
                <a:sym typeface="Poppins"/>
              </a:rPr>
              <a:t> (serving Tribal producers within the ceded boundary of the Cayuse, Umatilla, Walla Walla Tribes in NE Oregon)</a:t>
            </a:r>
          </a:p>
          <a:p>
            <a:pPr algn="l" marL="496569" indent="-248284" lvl="1">
              <a:lnSpc>
                <a:spcPts val="4553"/>
              </a:lnSpc>
              <a:buFont typeface="Arial"/>
              <a:buChar char="•"/>
            </a:pPr>
            <a:r>
              <a:rPr lang="en-US" b="true" sz="2299" spc="68">
                <a:solidFill>
                  <a:srgbClr val="FFFFFF"/>
                </a:solidFill>
                <a:latin typeface="Poppins Bold"/>
                <a:ea typeface="Poppins Bold"/>
                <a:cs typeface="Poppins Bold"/>
                <a:sym typeface="Poppins Bold"/>
              </a:rPr>
              <a:t>Umpqua SWCD</a:t>
            </a:r>
            <a:r>
              <a:rPr lang="en-US" sz="2299" spc="68">
                <a:solidFill>
                  <a:srgbClr val="FFFFFF"/>
                </a:solidFill>
                <a:latin typeface="Poppins"/>
                <a:ea typeface="Poppins"/>
                <a:cs typeface="Poppins"/>
                <a:sym typeface="Poppins"/>
              </a:rPr>
              <a:t> (South Central Coast)</a:t>
            </a:r>
          </a:p>
          <a:p>
            <a:pPr algn="l" marL="496569" indent="-248284" lvl="1">
              <a:lnSpc>
                <a:spcPts val="4553"/>
              </a:lnSpc>
              <a:buFont typeface="Arial"/>
              <a:buChar char="•"/>
            </a:pPr>
            <a:r>
              <a:rPr lang="en-US" b="true" sz="2299" spc="68">
                <a:solidFill>
                  <a:srgbClr val="FFFFFF"/>
                </a:solidFill>
                <a:latin typeface="Poppins Bold"/>
                <a:ea typeface="Poppins Bold"/>
                <a:cs typeface="Poppins Bold"/>
                <a:sym typeface="Poppins Bold"/>
              </a:rPr>
              <a:t>Union SWCD</a:t>
            </a:r>
          </a:p>
        </p:txBody>
      </p:sp>
      <p:sp>
        <p:nvSpPr>
          <p:cNvPr name="TextBox 12" id="12"/>
          <p:cNvSpPr txBox="true"/>
          <p:nvPr/>
        </p:nvSpPr>
        <p:spPr>
          <a:xfrm rot="0">
            <a:off x="982387" y="8074801"/>
            <a:ext cx="2905274" cy="510286"/>
          </a:xfrm>
          <a:prstGeom prst="rect">
            <a:avLst/>
          </a:prstGeom>
        </p:spPr>
        <p:txBody>
          <a:bodyPr anchor="t" rtlCol="false" tIns="0" lIns="0" bIns="0" rIns="0">
            <a:spAutoFit/>
          </a:bodyPr>
          <a:lstStyle/>
          <a:p>
            <a:pPr algn="l">
              <a:lnSpc>
                <a:spcPts val="3872"/>
              </a:lnSpc>
              <a:spcBef>
                <a:spcPct val="0"/>
              </a:spcBef>
            </a:pPr>
            <a:r>
              <a:rPr lang="en-US" sz="3200">
                <a:solidFill>
                  <a:srgbClr val="000000"/>
                </a:solidFill>
                <a:latin typeface="Poppins"/>
                <a:ea typeface="Poppins"/>
                <a:cs typeface="Poppins"/>
                <a:sym typeface="Poppins"/>
              </a:rPr>
              <a:t>Regional Hubs</a:t>
            </a:r>
          </a:p>
        </p:txBody>
      </p:sp>
      <p:sp>
        <p:nvSpPr>
          <p:cNvPr name="TextBox 13" id="13"/>
          <p:cNvSpPr txBox="true"/>
          <p:nvPr/>
        </p:nvSpPr>
        <p:spPr>
          <a:xfrm rot="0">
            <a:off x="2216321" y="8763013"/>
            <a:ext cx="437406" cy="907288"/>
          </a:xfrm>
          <a:prstGeom prst="rect">
            <a:avLst/>
          </a:prstGeom>
        </p:spPr>
        <p:txBody>
          <a:bodyPr anchor="t" rtlCol="false" tIns="0" lIns="0" bIns="0" rIns="0">
            <a:spAutoFit/>
          </a:bodyPr>
          <a:lstStyle/>
          <a:p>
            <a:pPr algn="l">
              <a:lnSpc>
                <a:spcPts val="6776"/>
              </a:lnSpc>
              <a:spcBef>
                <a:spcPct val="0"/>
              </a:spcBef>
            </a:pPr>
            <a:r>
              <a:rPr lang="en-US" b="true" sz="5600">
                <a:solidFill>
                  <a:srgbClr val="000000"/>
                </a:solidFill>
                <a:latin typeface="Poppins Bold"/>
                <a:ea typeface="Poppins Bold"/>
                <a:cs typeface="Poppins Bold"/>
                <a:sym typeface="Poppins Bold"/>
              </a:rPr>
              <a:t>9</a:t>
            </a:r>
          </a:p>
        </p:txBody>
      </p:sp>
      <p:sp>
        <p:nvSpPr>
          <p:cNvPr name="TextBox 14" id="14"/>
          <p:cNvSpPr txBox="true"/>
          <p:nvPr/>
        </p:nvSpPr>
        <p:spPr>
          <a:xfrm rot="0">
            <a:off x="4544886" y="8074801"/>
            <a:ext cx="3399830" cy="510286"/>
          </a:xfrm>
          <a:prstGeom prst="rect">
            <a:avLst/>
          </a:prstGeom>
        </p:spPr>
        <p:txBody>
          <a:bodyPr anchor="t" rtlCol="false" tIns="0" lIns="0" bIns="0" rIns="0">
            <a:spAutoFit/>
          </a:bodyPr>
          <a:lstStyle/>
          <a:p>
            <a:pPr algn="l">
              <a:lnSpc>
                <a:spcPts val="3872"/>
              </a:lnSpc>
              <a:spcBef>
                <a:spcPct val="0"/>
              </a:spcBef>
            </a:pPr>
            <a:r>
              <a:rPr lang="en-US" sz="3200">
                <a:solidFill>
                  <a:srgbClr val="000000"/>
                </a:solidFill>
                <a:latin typeface="Poppins"/>
                <a:ea typeface="Poppins"/>
                <a:cs typeface="Poppins"/>
                <a:sym typeface="Poppins"/>
              </a:rPr>
              <a:t>Auxiliary Support</a:t>
            </a:r>
          </a:p>
        </p:txBody>
      </p:sp>
      <p:sp>
        <p:nvSpPr>
          <p:cNvPr name="TextBox 15" id="15"/>
          <p:cNvSpPr txBox="true"/>
          <p:nvPr/>
        </p:nvSpPr>
        <p:spPr>
          <a:xfrm rot="0">
            <a:off x="6029632" y="8738450"/>
            <a:ext cx="430337" cy="907288"/>
          </a:xfrm>
          <a:prstGeom prst="rect">
            <a:avLst/>
          </a:prstGeom>
        </p:spPr>
        <p:txBody>
          <a:bodyPr anchor="t" rtlCol="false" tIns="0" lIns="0" bIns="0" rIns="0">
            <a:spAutoFit/>
          </a:bodyPr>
          <a:lstStyle/>
          <a:p>
            <a:pPr algn="ctr">
              <a:lnSpc>
                <a:spcPts val="6776"/>
              </a:lnSpc>
              <a:spcBef>
                <a:spcPct val="0"/>
              </a:spcBef>
            </a:pPr>
            <a:r>
              <a:rPr lang="en-US" b="true" sz="5600">
                <a:solidFill>
                  <a:srgbClr val="000000"/>
                </a:solidFill>
                <a:latin typeface="Poppins Bold"/>
                <a:ea typeface="Poppins Bold"/>
                <a:cs typeface="Poppins Bold"/>
                <a:sym typeface="Poppins Bold"/>
              </a:rPr>
              <a:t>3</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100000">
              <a:srgbClr val="F2F4E0">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112529">
            <a:off x="16743127" y="-679061"/>
            <a:ext cx="2340560" cy="1404336"/>
          </a:xfrm>
          <a:custGeom>
            <a:avLst/>
            <a:gdLst/>
            <a:ahLst/>
            <a:cxnLst/>
            <a:rect r="r" b="b" t="t" l="l"/>
            <a:pathLst>
              <a:path h="1404336" w="2340560">
                <a:moveTo>
                  <a:pt x="0" y="0"/>
                </a:moveTo>
                <a:lnTo>
                  <a:pt x="2340560" y="0"/>
                </a:lnTo>
                <a:lnTo>
                  <a:pt x="2340560" y="1404336"/>
                </a:lnTo>
                <a:lnTo>
                  <a:pt x="0" y="14043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8712012" cy="10334625"/>
            <a:chOff x="0" y="0"/>
            <a:chExt cx="2294522" cy="2721877"/>
          </a:xfrm>
        </p:grpSpPr>
        <p:sp>
          <p:nvSpPr>
            <p:cNvPr name="Freeform 4" id="4"/>
            <p:cNvSpPr/>
            <p:nvPr/>
          </p:nvSpPr>
          <p:spPr>
            <a:xfrm flipH="false" flipV="false" rot="0">
              <a:off x="0" y="0"/>
              <a:ext cx="2294522" cy="2721876"/>
            </a:xfrm>
            <a:custGeom>
              <a:avLst/>
              <a:gdLst/>
              <a:ahLst/>
              <a:cxnLst/>
              <a:rect r="r" b="b" t="t" l="l"/>
              <a:pathLst>
                <a:path h="2721876" w="2294522">
                  <a:moveTo>
                    <a:pt x="0" y="0"/>
                  </a:moveTo>
                  <a:lnTo>
                    <a:pt x="2294522" y="0"/>
                  </a:lnTo>
                  <a:lnTo>
                    <a:pt x="2294522" y="2721876"/>
                  </a:lnTo>
                  <a:lnTo>
                    <a:pt x="0" y="2721876"/>
                  </a:lnTo>
                  <a:close/>
                </a:path>
              </a:pathLst>
            </a:custGeom>
            <a:solidFill>
              <a:srgbClr val="D8DDC4"/>
            </a:solidFill>
          </p:spPr>
        </p:sp>
        <p:sp>
          <p:nvSpPr>
            <p:cNvPr name="TextBox 5" id="5"/>
            <p:cNvSpPr txBox="true"/>
            <p:nvPr/>
          </p:nvSpPr>
          <p:spPr>
            <a:xfrm>
              <a:off x="0" y="9525"/>
              <a:ext cx="2294522" cy="2712352"/>
            </a:xfrm>
            <a:prstGeom prst="rect">
              <a:avLst/>
            </a:prstGeom>
          </p:spPr>
          <p:txBody>
            <a:bodyPr anchor="ctr" rtlCol="false" tIns="50800" lIns="50800" bIns="50800" rIns="50800"/>
            <a:lstStyle/>
            <a:p>
              <a:pPr algn="ctr">
                <a:lnSpc>
                  <a:spcPts val="1890"/>
                </a:lnSpc>
              </a:pPr>
            </a:p>
          </p:txBody>
        </p:sp>
      </p:grpSp>
      <p:sp>
        <p:nvSpPr>
          <p:cNvPr name="Freeform 6" id="6"/>
          <p:cNvSpPr/>
          <p:nvPr/>
        </p:nvSpPr>
        <p:spPr>
          <a:xfrm flipH="false" flipV="false" rot="0">
            <a:off x="-526344" y="9258300"/>
            <a:ext cx="1272590" cy="824002"/>
          </a:xfrm>
          <a:custGeom>
            <a:avLst/>
            <a:gdLst/>
            <a:ahLst/>
            <a:cxnLst/>
            <a:rect r="r" b="b" t="t" l="l"/>
            <a:pathLst>
              <a:path h="824002" w="1272590">
                <a:moveTo>
                  <a:pt x="0" y="0"/>
                </a:moveTo>
                <a:lnTo>
                  <a:pt x="1272590" y="0"/>
                </a:lnTo>
                <a:lnTo>
                  <a:pt x="1272590" y="824002"/>
                </a:lnTo>
                <a:lnTo>
                  <a:pt x="0" y="8240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7823536" y="8909479"/>
            <a:ext cx="1174291" cy="1172823"/>
          </a:xfrm>
          <a:custGeom>
            <a:avLst/>
            <a:gdLst/>
            <a:ahLst/>
            <a:cxnLst/>
            <a:rect r="r" b="b" t="t" l="l"/>
            <a:pathLst>
              <a:path h="1172823" w="1174291">
                <a:moveTo>
                  <a:pt x="0" y="0"/>
                </a:moveTo>
                <a:lnTo>
                  <a:pt x="1174292" y="0"/>
                </a:lnTo>
                <a:lnTo>
                  <a:pt x="1174292" y="1172823"/>
                </a:lnTo>
                <a:lnTo>
                  <a:pt x="0" y="11728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9521918" y="410773"/>
            <a:ext cx="6958887" cy="733426"/>
          </a:xfrm>
          <a:prstGeom prst="rect">
            <a:avLst/>
          </a:prstGeom>
        </p:spPr>
        <p:txBody>
          <a:bodyPr anchor="t" rtlCol="false" tIns="0" lIns="0" bIns="0" rIns="0">
            <a:spAutoFit/>
          </a:bodyPr>
          <a:lstStyle/>
          <a:p>
            <a:pPr algn="l">
              <a:lnSpc>
                <a:spcPts val="5250"/>
              </a:lnSpc>
            </a:pPr>
            <a:r>
              <a:rPr lang="en-US" b="true" sz="5000">
                <a:solidFill>
                  <a:srgbClr val="000000"/>
                </a:solidFill>
                <a:latin typeface="Poppins Bold"/>
                <a:ea typeface="Poppins Bold"/>
                <a:cs typeface="Poppins Bold"/>
                <a:sym typeface="Poppins Bold"/>
              </a:rPr>
              <a:t>Statewide Resources</a:t>
            </a:r>
          </a:p>
        </p:txBody>
      </p:sp>
      <p:sp>
        <p:nvSpPr>
          <p:cNvPr name="TextBox 9" id="9"/>
          <p:cNvSpPr txBox="true"/>
          <p:nvPr/>
        </p:nvSpPr>
        <p:spPr>
          <a:xfrm rot="0">
            <a:off x="9144000" y="1629974"/>
            <a:ext cx="8915415" cy="7382637"/>
          </a:xfrm>
          <a:prstGeom prst="rect">
            <a:avLst/>
          </a:prstGeom>
        </p:spPr>
        <p:txBody>
          <a:bodyPr anchor="t" rtlCol="false" tIns="0" lIns="0" bIns="0" rIns="0">
            <a:spAutoFit/>
          </a:bodyPr>
          <a:lstStyle/>
          <a:p>
            <a:pPr algn="l" marL="496569" indent="-248284" lvl="1">
              <a:lnSpc>
                <a:spcPts val="4553"/>
              </a:lnSpc>
              <a:buFont typeface="Arial"/>
              <a:buChar char="•"/>
            </a:pPr>
            <a:r>
              <a:rPr lang="en-US" b="true" sz="2299" spc="68">
                <a:solidFill>
                  <a:srgbClr val="000000"/>
                </a:solidFill>
                <a:latin typeface="Poppins Bold"/>
                <a:ea typeface="Poppins Bold"/>
                <a:cs typeface="Poppins Bold"/>
                <a:sym typeface="Poppins Bold"/>
              </a:rPr>
              <a:t>Practices including </a:t>
            </a:r>
            <a:r>
              <a:rPr lang="en-US" sz="2299" spc="68">
                <a:solidFill>
                  <a:srgbClr val="000000"/>
                </a:solidFill>
                <a:latin typeface="Poppins"/>
                <a:ea typeface="Poppins"/>
                <a:cs typeface="Poppins"/>
                <a:sym typeface="Poppins"/>
              </a:rPr>
              <a:t>cover crops, no-till, perennials, rotational grazing, crop rotation/ diversification, agroforestry, and supporting integration of multiple practices and IPM </a:t>
            </a:r>
            <a:r>
              <a:rPr lang="en-US" sz="2299" i="true" spc="68">
                <a:solidFill>
                  <a:srgbClr val="000000"/>
                </a:solidFill>
                <a:latin typeface="Poppins Italics"/>
                <a:ea typeface="Poppins Italics"/>
                <a:cs typeface="Poppins Italics"/>
                <a:sym typeface="Poppins Italics"/>
              </a:rPr>
              <a:t>(OSU Extension, ODA, consultants, crop advisors, nonprofits) </a:t>
            </a:r>
          </a:p>
          <a:p>
            <a:pPr algn="l" marL="496569" indent="-248284" lvl="1">
              <a:lnSpc>
                <a:spcPts val="4553"/>
              </a:lnSpc>
              <a:buFont typeface="Arial"/>
              <a:buChar char="•"/>
            </a:pPr>
            <a:r>
              <a:rPr lang="en-US" b="true" sz="2299" spc="68">
                <a:solidFill>
                  <a:srgbClr val="000000"/>
                </a:solidFill>
                <a:latin typeface="Poppins Bold"/>
                <a:ea typeface="Poppins Bold"/>
                <a:cs typeface="Poppins Bold"/>
                <a:sym typeface="Poppins Bold"/>
              </a:rPr>
              <a:t>Crop types</a:t>
            </a:r>
            <a:r>
              <a:rPr lang="en-US" sz="2299" spc="68">
                <a:solidFill>
                  <a:srgbClr val="000000"/>
                </a:solidFill>
                <a:latin typeface="Poppins"/>
                <a:ea typeface="Poppins"/>
                <a:cs typeface="Poppins"/>
                <a:sym typeface="Poppins"/>
              </a:rPr>
              <a:t> including diversified vegetables, orchards, vineyards, livestock, grains, etc. </a:t>
            </a:r>
            <a:r>
              <a:rPr lang="en-US" sz="2299" i="true" spc="68">
                <a:solidFill>
                  <a:srgbClr val="000000"/>
                </a:solidFill>
                <a:latin typeface="Poppins Italics"/>
                <a:ea typeface="Poppins Italics"/>
                <a:cs typeface="Poppins Italics"/>
                <a:sym typeface="Poppins Italics"/>
              </a:rPr>
              <a:t>(OSU Extension agents) </a:t>
            </a:r>
          </a:p>
          <a:p>
            <a:pPr algn="l" marL="496569" indent="-248284" lvl="1">
              <a:lnSpc>
                <a:spcPts val="4553"/>
              </a:lnSpc>
              <a:buFont typeface="Arial"/>
              <a:buChar char="•"/>
            </a:pPr>
            <a:r>
              <a:rPr lang="en-US" b="true" sz="2299" spc="68">
                <a:solidFill>
                  <a:srgbClr val="000000"/>
                </a:solidFill>
                <a:latin typeface="Poppins Bold"/>
                <a:ea typeface="Poppins Bold"/>
                <a:cs typeface="Poppins Bold"/>
                <a:sym typeface="Poppins Bold"/>
              </a:rPr>
              <a:t>Farm size/scale </a:t>
            </a:r>
            <a:r>
              <a:rPr lang="en-US" sz="2299" i="true" spc="68">
                <a:solidFill>
                  <a:srgbClr val="000000"/>
                </a:solidFill>
                <a:latin typeface="Poppins Italics"/>
                <a:ea typeface="Poppins Italics"/>
                <a:cs typeface="Poppins Italics"/>
                <a:sym typeface="Poppins Italics"/>
              </a:rPr>
              <a:t>(OSU Extension Small Farms)</a:t>
            </a:r>
            <a:r>
              <a:rPr lang="en-US" sz="2299" spc="68">
                <a:solidFill>
                  <a:srgbClr val="000000"/>
                </a:solidFill>
                <a:latin typeface="Poppins"/>
                <a:ea typeface="Poppins"/>
                <a:cs typeface="Poppins"/>
                <a:sym typeface="Poppins"/>
              </a:rPr>
              <a:t> </a:t>
            </a:r>
          </a:p>
          <a:p>
            <a:pPr algn="l" marL="496569" indent="-248284" lvl="1">
              <a:lnSpc>
                <a:spcPts val="4553"/>
              </a:lnSpc>
              <a:buFont typeface="Arial"/>
              <a:buChar char="•"/>
            </a:pPr>
            <a:r>
              <a:rPr lang="en-US" b="true" sz="2299" spc="68">
                <a:solidFill>
                  <a:srgbClr val="000000"/>
                </a:solidFill>
                <a:latin typeface="Poppins Bold"/>
                <a:ea typeface="Poppins Bold"/>
                <a:cs typeface="Poppins Bold"/>
                <a:sym typeface="Poppins Bold"/>
              </a:rPr>
              <a:t>Funding </a:t>
            </a:r>
            <a:r>
              <a:rPr lang="en-US" sz="2299" i="true" spc="68">
                <a:solidFill>
                  <a:srgbClr val="000000"/>
                </a:solidFill>
                <a:latin typeface="Poppins Italics"/>
                <a:ea typeface="Poppins Italics"/>
                <a:cs typeface="Poppins Italics"/>
                <a:sym typeface="Poppins Italics"/>
              </a:rPr>
              <a:t>(NRCS, State agencies, Zero Foodprint and OCFSN) </a:t>
            </a:r>
          </a:p>
          <a:p>
            <a:pPr algn="l" marL="496569" indent="-248284" lvl="1">
              <a:lnSpc>
                <a:spcPts val="4553"/>
              </a:lnSpc>
              <a:buFont typeface="Arial"/>
              <a:buChar char="•"/>
            </a:pPr>
            <a:r>
              <a:rPr lang="en-US" b="true" sz="2299" spc="68">
                <a:solidFill>
                  <a:srgbClr val="000000"/>
                </a:solidFill>
                <a:latin typeface="Poppins Bold"/>
                <a:ea typeface="Poppins Bold"/>
                <a:cs typeface="Poppins Bold"/>
                <a:sym typeface="Poppins Bold"/>
              </a:rPr>
              <a:t>Soil testing </a:t>
            </a:r>
            <a:r>
              <a:rPr lang="en-US" sz="2299" i="true" spc="68">
                <a:solidFill>
                  <a:srgbClr val="000000"/>
                </a:solidFill>
                <a:latin typeface="Poppins Italics"/>
                <a:ea typeface="Poppins Italics"/>
                <a:cs typeface="Poppins Italics"/>
                <a:sym typeface="Poppins Italics"/>
              </a:rPr>
              <a:t>(OSU Soil Health Lab)</a:t>
            </a:r>
            <a:r>
              <a:rPr lang="en-US" b="true" sz="2299" spc="68">
                <a:solidFill>
                  <a:srgbClr val="000000"/>
                </a:solidFill>
                <a:latin typeface="Poppins Bold"/>
                <a:ea typeface="Poppins Bold"/>
                <a:cs typeface="Poppins Bold"/>
                <a:sym typeface="Poppins Bold"/>
              </a:rPr>
              <a:t> </a:t>
            </a:r>
          </a:p>
          <a:p>
            <a:pPr algn="l" marL="496569" indent="-248284" lvl="1">
              <a:lnSpc>
                <a:spcPts val="4553"/>
              </a:lnSpc>
              <a:buFont typeface="Arial"/>
              <a:buChar char="•"/>
            </a:pPr>
            <a:r>
              <a:rPr lang="en-US" b="true" sz="2299" spc="68">
                <a:solidFill>
                  <a:srgbClr val="000000"/>
                </a:solidFill>
                <a:latin typeface="Poppins Bold"/>
                <a:ea typeface="Poppins Bold"/>
                <a:cs typeface="Poppins Bold"/>
                <a:sym typeface="Poppins Bold"/>
              </a:rPr>
              <a:t>Workforce development</a:t>
            </a:r>
            <a:r>
              <a:rPr lang="en-US" sz="2299" spc="68">
                <a:solidFill>
                  <a:srgbClr val="000000"/>
                </a:solidFill>
                <a:latin typeface="Poppins"/>
                <a:ea typeface="Poppins"/>
                <a:cs typeface="Poppins"/>
                <a:sym typeface="Poppins"/>
              </a:rPr>
              <a:t> </a:t>
            </a:r>
            <a:r>
              <a:rPr lang="en-US" sz="2299" i="true" spc="68">
                <a:solidFill>
                  <a:srgbClr val="000000"/>
                </a:solidFill>
                <a:latin typeface="Poppins Italics"/>
                <a:ea typeface="Poppins Italics"/>
                <a:cs typeface="Poppins Italics"/>
                <a:sym typeface="Poppins Italics"/>
              </a:rPr>
              <a:t>(labor trainers/consultants) </a:t>
            </a:r>
          </a:p>
        </p:txBody>
      </p:sp>
      <p:sp>
        <p:nvSpPr>
          <p:cNvPr name="TextBox 10" id="10"/>
          <p:cNvSpPr txBox="true"/>
          <p:nvPr/>
        </p:nvSpPr>
        <p:spPr>
          <a:xfrm rot="0">
            <a:off x="350207" y="410773"/>
            <a:ext cx="6958887" cy="1400176"/>
          </a:xfrm>
          <a:prstGeom prst="rect">
            <a:avLst/>
          </a:prstGeom>
        </p:spPr>
        <p:txBody>
          <a:bodyPr anchor="t" rtlCol="false" tIns="0" lIns="0" bIns="0" rIns="0">
            <a:spAutoFit/>
          </a:bodyPr>
          <a:lstStyle/>
          <a:p>
            <a:pPr algn="l">
              <a:lnSpc>
                <a:spcPts val="5250"/>
              </a:lnSpc>
            </a:pPr>
            <a:r>
              <a:rPr lang="en-US" b="true" sz="5000">
                <a:solidFill>
                  <a:srgbClr val="000000"/>
                </a:solidFill>
                <a:latin typeface="Poppins Bold"/>
                <a:ea typeface="Poppins Bold"/>
                <a:cs typeface="Poppins Bold"/>
                <a:sym typeface="Poppins Bold"/>
              </a:rPr>
              <a:t>Culturally-Specific Support </a:t>
            </a:r>
          </a:p>
        </p:txBody>
      </p:sp>
      <p:sp>
        <p:nvSpPr>
          <p:cNvPr name="TextBox 11" id="11"/>
          <p:cNvSpPr txBox="true"/>
          <p:nvPr/>
        </p:nvSpPr>
        <p:spPr>
          <a:xfrm rot="0">
            <a:off x="109951" y="1992918"/>
            <a:ext cx="7882446" cy="3953637"/>
          </a:xfrm>
          <a:prstGeom prst="rect">
            <a:avLst/>
          </a:prstGeom>
        </p:spPr>
        <p:txBody>
          <a:bodyPr anchor="t" rtlCol="false" tIns="0" lIns="0" bIns="0" rIns="0">
            <a:spAutoFit/>
          </a:bodyPr>
          <a:lstStyle/>
          <a:p>
            <a:pPr algn="l" marL="496569" indent="-248284" lvl="1">
              <a:lnSpc>
                <a:spcPts val="4553"/>
              </a:lnSpc>
              <a:buFont typeface="Arial"/>
              <a:buChar char="•"/>
            </a:pPr>
            <a:r>
              <a:rPr lang="en-US" b="true" sz="2299" spc="68">
                <a:solidFill>
                  <a:srgbClr val="000000"/>
                </a:solidFill>
                <a:latin typeface="Poppins Bold"/>
                <a:ea typeface="Poppins Bold"/>
                <a:cs typeface="Poppins Bold"/>
                <a:sym typeface="Poppins Bold"/>
              </a:rPr>
              <a:t>Black Food Sovereignty Coalition </a:t>
            </a:r>
            <a:r>
              <a:rPr lang="en-US" sz="2299" spc="68">
                <a:solidFill>
                  <a:srgbClr val="000000"/>
                </a:solidFill>
                <a:latin typeface="Poppins"/>
                <a:ea typeface="Poppins"/>
                <a:cs typeface="Poppins"/>
                <a:sym typeface="Poppins"/>
              </a:rPr>
              <a:t>(serving Black and Indigenous producers in Portland Metro area)</a:t>
            </a:r>
          </a:p>
          <a:p>
            <a:pPr algn="l" marL="496569" indent="-248284" lvl="1">
              <a:lnSpc>
                <a:spcPts val="4553"/>
              </a:lnSpc>
              <a:buFont typeface="Arial"/>
              <a:buChar char="•"/>
            </a:pPr>
            <a:r>
              <a:rPr lang="en-US" b="true" sz="2299" spc="68">
                <a:solidFill>
                  <a:srgbClr val="000000"/>
                </a:solidFill>
                <a:latin typeface="Poppins Bold"/>
                <a:ea typeface="Poppins Bold"/>
                <a:cs typeface="Poppins Bold"/>
                <a:sym typeface="Poppins Bold"/>
              </a:rPr>
              <a:t>Ecotrust</a:t>
            </a:r>
            <a:r>
              <a:rPr lang="en-US" sz="2299" spc="68">
                <a:solidFill>
                  <a:srgbClr val="000000"/>
                </a:solidFill>
                <a:latin typeface="Poppins"/>
                <a:ea typeface="Poppins"/>
                <a:cs typeface="Poppins"/>
                <a:sym typeface="Poppins"/>
              </a:rPr>
              <a:t> (serving BIPOC producers in Portland Metro area) </a:t>
            </a:r>
          </a:p>
          <a:p>
            <a:pPr algn="l" marL="496569" indent="-248284" lvl="1">
              <a:lnSpc>
                <a:spcPts val="4553"/>
              </a:lnSpc>
              <a:buFont typeface="Arial"/>
              <a:buChar char="•"/>
            </a:pPr>
            <a:r>
              <a:rPr lang="en-US" b="true" sz="2299" spc="68">
                <a:solidFill>
                  <a:srgbClr val="000000"/>
                </a:solidFill>
                <a:latin typeface="Poppins Bold"/>
                <a:ea typeface="Poppins Bold"/>
                <a:cs typeface="Poppins Bold"/>
                <a:sym typeface="Poppins Bold"/>
              </a:rPr>
              <a:t>Adelante Mujeres</a:t>
            </a:r>
            <a:r>
              <a:rPr lang="en-US" sz="2299" spc="68">
                <a:solidFill>
                  <a:srgbClr val="000000"/>
                </a:solidFill>
                <a:latin typeface="Poppins"/>
                <a:ea typeface="Poppins"/>
                <a:cs typeface="Poppins"/>
                <a:sym typeface="Poppins"/>
              </a:rPr>
              <a:t> (serving Latine producers in Washington County)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DAG1tZuqE2I</dc:identifier>
  <dcterms:modified xsi:type="dcterms:W3CDTF">2011-08-01T06:04:30Z</dcterms:modified>
  <cp:revision>1</cp:revision>
  <dc:title>Soil Health: OACD Conference</dc:title>
</cp:coreProperties>
</file>