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68" r:id="rId7"/>
    <p:sldId id="269" r:id="rId8"/>
    <p:sldId id="270" r:id="rId9"/>
    <p:sldId id="266" r:id="rId10"/>
    <p:sldId id="272" r:id="rId11"/>
    <p:sldId id="27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>
      <p:cViewPr varScale="1">
        <p:scale>
          <a:sx n="105" d="100"/>
          <a:sy n="105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4D6C-C0CF-711F-A4C5-3A499C43D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3F78B-14E1-4F0A-D022-2BDFDDFF5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F8DF-28AE-6481-B2ED-D70E18D7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1AE11-35F3-F417-256D-5DA703CB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48FB-A2ED-AB82-2139-4F07B997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7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F191-4C81-88D7-1C10-A0D6D9A99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DE715-B00E-FD86-79C1-BB6A9018B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CA871-18EE-1068-968E-B45259AA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1E954-CC12-3054-F552-15C8C126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B13E9-5B7F-B869-191A-1220DC83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1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C8D890-113A-7583-7EF5-AF20A1DE6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EA42D-A5E1-462E-BA9B-168A3BD53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6FF31-C4F1-3DFD-07F9-9C0C697C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9432E-5A67-0CB3-3CBF-CD166137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163FB-AD42-44D1-B9DC-978C1905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9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AF23-ED02-C2BF-7BDF-D6F8A5A1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3D01C-CD5E-DF61-78CF-B3868A22D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067E3-D414-8D00-A59C-91CB2385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1FE91-0A0C-B603-F0F7-FC99D6B6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99B8D-841C-5048-12E6-9CAFADE6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2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148B3-2973-CBEF-96B6-99A4C2B3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03CB0-12E7-27CA-1D26-038E39368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27EC-0B85-7548-AD39-871F25B3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A7D53-6416-128F-1EB1-AF8D964F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B9A41-C230-7B2D-F7C9-F5A74404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6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FB6F-A0BE-625D-EC5A-24F60CC5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504CC-EBDE-685D-F772-377470741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7011B-A032-9D3E-92C6-55904553B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DD05D-4281-2FDA-63D0-762CDA76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760F7-F591-335D-65EB-C17F4173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AEE50-BF26-C2A7-E2FB-141B2DED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5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4348-1D3C-728F-6506-7B0BDD9F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9BE19-8454-2349-4B8D-C8278291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9B804-A277-FE70-8A11-A266C5A14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A6D64-C7AB-B481-0491-C1A499A8C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8255B-BCC5-7C5F-76C7-F660B6F74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DB0A0-8BF3-51D3-5268-EEBE1246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9D994-8181-2D60-AE7D-276AFAAE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A46826-9F67-D7F5-98FE-CF65DFB2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0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F9BB-5157-CFF7-35A3-ABF9F400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FCC79-71F3-09E0-CE10-800B5FE8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EDD9F-3A3E-71A0-3BD7-A941EE45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1D0A4-3583-6B3A-259B-77B0208D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909C10-A9F2-5347-4A24-D16CCBAB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5C1C8E-C4FC-66B2-C407-49D60112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3D472-97D0-D108-5137-87279717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4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7E5D-C265-7682-5060-14613927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FD014-B600-0393-721C-9BDC0FE5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434C6-FF35-2B46-A955-40DF3AC66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1CBE-7232-AAF3-FA45-F3466D11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DA17B-DB35-A383-11E5-B21AA431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E9B0A-C8BB-D1EF-1A67-DF360C7D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3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58B2-CBBA-22FF-3D98-DB3B4A45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7394A-A809-6397-B2AE-67D3A4745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264AF-A590-6FCB-1164-06AE317B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F2FCD-A600-380A-F644-15D0EF9B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C8CE7-CFA2-98CB-C693-286BAD1E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5BBFE-28B5-9D13-800D-49F80669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6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52800-5186-B5E2-0F42-25E74D5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B23E5-AC23-8DF4-819D-7D8C5BDA8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4F283-2862-8A9B-24E6-163715294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412646-6C43-498A-8302-AC3CCBCC8BBD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1461F-3AB7-F53F-AEB7-7C85DEA41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37917-FCDE-C3B4-AB0E-53321AA56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969691-9B15-4A0F-8F8D-8E30F18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9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F869-904F-B432-53A2-F389EFC54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3898"/>
            <a:ext cx="9144000" cy="1772603"/>
          </a:xfrm>
        </p:spPr>
        <p:txBody>
          <a:bodyPr/>
          <a:lstStyle/>
          <a:p>
            <a:r>
              <a:rPr lang="en-US" dirty="0"/>
              <a:t>A Land Trust Legacy</a:t>
            </a:r>
            <a:br>
              <a:rPr lang="en-US" dirty="0"/>
            </a:br>
            <a:r>
              <a:rPr lang="en-US" dirty="0"/>
              <a:t>25 Years in the Making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E1A7A-4949-EDB5-859C-513C2196B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23630"/>
            <a:ext cx="9144000" cy="4121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 Andy Bleckinger</a:t>
            </a:r>
          </a:p>
        </p:txBody>
      </p:sp>
      <p:pic>
        <p:nvPicPr>
          <p:cNvPr id="5" name="Picture 4" descr="A logo for a conservation district&#10;&#10;AI-generated content may be incorrect.">
            <a:extLst>
              <a:ext uri="{FF2B5EF4-FFF2-40B4-BE49-F238E27FC236}">
                <a16:creationId xmlns:a16="http://schemas.microsoft.com/office/drawing/2014/main" id="{16AADC74-0F32-C634-B433-39628CD73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60" y="3451539"/>
            <a:ext cx="2770632" cy="2831592"/>
          </a:xfrm>
          <a:prstGeom prst="rect">
            <a:avLst/>
          </a:prstGeom>
        </p:spPr>
      </p:pic>
      <p:pic>
        <p:nvPicPr>
          <p:cNvPr id="7" name="Picture 6" descr="A bird flying over a river&#10;&#10;AI-generated content may be incorrect.">
            <a:extLst>
              <a:ext uri="{FF2B5EF4-FFF2-40B4-BE49-F238E27FC236}">
                <a16:creationId xmlns:a16="http://schemas.microsoft.com/office/drawing/2014/main" id="{A5CACB42-E577-49EF-E620-C70319DCA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08" y="3319116"/>
            <a:ext cx="2770632" cy="30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5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4D582-11C8-93ED-2D8F-11DCDA296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6F74C-62E3-4264-69BD-A2CD0C85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Restructuring the Protected Lands Program</a:t>
            </a:r>
            <a:endParaRPr lang="en-US" sz="42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026BD-CBB2-7A44-6131-23A48D1A9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2" y="2909771"/>
            <a:ext cx="4756856" cy="371529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Properties</a:t>
            </a:r>
          </a:p>
          <a:p>
            <a:pPr lvl="1"/>
            <a:r>
              <a:rPr lang="en-US" dirty="0"/>
              <a:t>Co-Ownership</a:t>
            </a:r>
          </a:p>
          <a:p>
            <a:pPr lvl="1"/>
            <a:r>
              <a:rPr lang="en-US" dirty="0"/>
              <a:t>50/50 Undivided Tenancy in Common</a:t>
            </a:r>
          </a:p>
          <a:p>
            <a:pPr lvl="1"/>
            <a:r>
              <a:rPr lang="en-US" dirty="0"/>
              <a:t>Reciprocal Rights of First Refusal</a:t>
            </a:r>
          </a:p>
          <a:p>
            <a:r>
              <a:rPr lang="en-US" sz="2400" dirty="0"/>
              <a:t>Easements</a:t>
            </a:r>
          </a:p>
          <a:p>
            <a:pPr lvl="1"/>
            <a:r>
              <a:rPr lang="en-US" dirty="0"/>
              <a:t>Co-Holder or Backup Holder</a:t>
            </a:r>
          </a:p>
          <a:p>
            <a:pPr lvl="1"/>
            <a:r>
              <a:rPr lang="en-US" dirty="0"/>
              <a:t>Conservation Easement Insurance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 descr="A duck swimming in a pond&#10;&#10;AI-generated content may be incorrect.">
            <a:extLst>
              <a:ext uri="{FF2B5EF4-FFF2-40B4-BE49-F238E27FC236}">
                <a16:creationId xmlns:a16="http://schemas.microsoft.com/office/drawing/2014/main" id="{52D680BF-7880-2F61-7B20-66E2C9A63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r="17174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FCAD58-6110-B603-EBFB-93D77E376CCA}"/>
              </a:ext>
            </a:extLst>
          </p:cNvPr>
          <p:cNvSpPr txBox="1"/>
          <p:nvPr/>
        </p:nvSpPr>
        <p:spPr>
          <a:xfrm>
            <a:off x="8597357" y="6550213"/>
            <a:ext cx="3527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Photo Credit: Jacob Argueta, Yamhill SWCD</a:t>
            </a:r>
          </a:p>
        </p:txBody>
      </p:sp>
    </p:spTree>
    <p:extLst>
      <p:ext uri="{BB962C8B-B14F-4D97-AF65-F5344CB8AC3E}">
        <p14:creationId xmlns:p14="http://schemas.microsoft.com/office/powerpoint/2010/main" val="1712432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D8205-A4C0-64B5-2B9E-EE81AAE4E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D6631-6645-DCC6-5225-17446D08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The Future of Land Protection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405A5-C2BD-33E6-E09B-4B9A2D66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07596" cy="3966802"/>
          </a:xfrm>
        </p:spPr>
        <p:txBody>
          <a:bodyPr>
            <a:noAutofit/>
          </a:bodyPr>
          <a:lstStyle/>
          <a:p>
            <a:r>
              <a:rPr lang="en-US" sz="2400" dirty="0"/>
              <a:t>Yamhill Conservation Trust can fill the need for a land trust in Yamhill County, taking on new properties and easements.</a:t>
            </a:r>
          </a:p>
          <a:p>
            <a:r>
              <a:rPr lang="en-US" sz="2400" dirty="0"/>
              <a:t>Teach other SWCDs about the benefits and challenges of permanent land protection.</a:t>
            </a:r>
          </a:p>
          <a:p>
            <a:r>
              <a:rPr lang="en-US" sz="2400" dirty="0"/>
              <a:t>Help other SWCDs find ways to navigate the challenges, potentially expanding beyond Yamhill County as YCT grows.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AB8E16-4673-9AE9-B513-0E510C89D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22069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F0D45-5B92-DF9F-F8C3-5DF8E39FF489}"/>
              </a:ext>
            </a:extLst>
          </p:cNvPr>
          <p:cNvSpPr txBox="1"/>
          <p:nvPr/>
        </p:nvSpPr>
        <p:spPr>
          <a:xfrm>
            <a:off x="8597357" y="6550213"/>
            <a:ext cx="3527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>
                <a:solidFill>
                  <a:schemeClr val="bg1"/>
                </a:solidFill>
              </a:rPr>
              <a:t>Photo Credit: Jacob Argueta, Yamhill SWCD</a:t>
            </a:r>
            <a:endParaRPr lang="en-US" sz="14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6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tree in a field&#10;&#10;AI-generated content may be incorrect.">
            <a:extLst>
              <a:ext uri="{FF2B5EF4-FFF2-40B4-BE49-F238E27FC236}">
                <a16:creationId xmlns:a16="http://schemas.microsoft.com/office/drawing/2014/main" id="{C4FB54DE-F972-1E28-8F9E-4DC4AB848C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401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57219-C0A4-CECA-359A-E56F2BC1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90288"/>
            <a:ext cx="9144000" cy="984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DCB47-AC34-71F3-C894-6789FF393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735638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Andy Bleckinger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andy@yamhillswcd.org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503-479-8643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88A07-CD65-79F4-91AA-214DE67EB05A}"/>
              </a:ext>
            </a:extLst>
          </p:cNvPr>
          <p:cNvSpPr txBox="1"/>
          <p:nvPr/>
        </p:nvSpPr>
        <p:spPr>
          <a:xfrm>
            <a:off x="8597357" y="6550213"/>
            <a:ext cx="3527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Photo Credit: Jacob Argueta, Yamhill SWCD</a:t>
            </a:r>
          </a:p>
        </p:txBody>
      </p:sp>
    </p:spTree>
    <p:extLst>
      <p:ext uri="{BB962C8B-B14F-4D97-AF65-F5344CB8AC3E}">
        <p14:creationId xmlns:p14="http://schemas.microsoft.com/office/powerpoint/2010/main" val="218398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CD2A3-54DD-D02E-B01D-82796F9B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History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3568-6C31-B0E2-5A3F-5CAB69DD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First Conservation</a:t>
            </a:r>
            <a:br>
              <a:rPr lang="en-US" sz="2200" dirty="0"/>
            </a:br>
            <a:r>
              <a:rPr lang="en-US" sz="2200" dirty="0"/>
              <a:t>Easement in 2002, beginning the Protected Lands Program</a:t>
            </a:r>
          </a:p>
          <a:p>
            <a:pPr lvl="1"/>
            <a:r>
              <a:rPr lang="en-US" sz="2200" dirty="0"/>
              <a:t>720 acre farm with</a:t>
            </a:r>
            <a:br>
              <a:rPr lang="en-US" sz="2200" dirty="0"/>
            </a:br>
            <a:r>
              <a:rPr lang="en-US" sz="2200" dirty="0"/>
              <a:t>cattle, timber, hay,</a:t>
            </a:r>
            <a:br>
              <a:rPr lang="en-US" sz="2200" dirty="0"/>
            </a:br>
            <a:r>
              <a:rPr lang="en-US" sz="2200" dirty="0"/>
              <a:t>and wildlife habitat</a:t>
            </a:r>
          </a:p>
          <a:p>
            <a:pPr lvl="1"/>
            <a:r>
              <a:rPr lang="en-US" sz="2200" dirty="0"/>
              <a:t>Hydroelectric Pond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7" name="Picture 6" descr="A landscape with trees and a lake&#10;&#10;AI-generated content may be incorrect.">
            <a:extLst>
              <a:ext uri="{FF2B5EF4-FFF2-40B4-BE49-F238E27FC236}">
                <a16:creationId xmlns:a16="http://schemas.microsoft.com/office/drawing/2014/main" id="{7F9FD92F-C602-EB7C-90EC-858AAC460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r="992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165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D47FCB-4554-4405-80BC-EE169BC3F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88359-1656-49CB-BA85-1C3B34EC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History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9F5A4-2F52-B371-CDDC-0A74E0B71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First Property</a:t>
            </a:r>
            <a:br>
              <a:rPr lang="en-US" sz="2200"/>
            </a:br>
            <a:r>
              <a:rPr lang="en-US" sz="2200"/>
              <a:t>Acquired in 2003</a:t>
            </a:r>
          </a:p>
          <a:p>
            <a:pPr lvl="1"/>
            <a:r>
              <a:rPr lang="en-US" sz="2200"/>
              <a:t>131 acre public park</a:t>
            </a:r>
            <a:br>
              <a:rPr lang="en-US" sz="2200"/>
            </a:br>
            <a:r>
              <a:rPr lang="en-US" sz="2200"/>
              <a:t>with 5 miles of hiking</a:t>
            </a:r>
            <a:br>
              <a:rPr lang="en-US" sz="2200"/>
            </a:br>
            <a:r>
              <a:rPr lang="en-US" sz="2200"/>
              <a:t>trails, and protected</a:t>
            </a:r>
            <a:br>
              <a:rPr lang="en-US" sz="2200"/>
            </a:br>
            <a:r>
              <a:rPr lang="en-US" sz="2200"/>
              <a:t>oak, forest, and</a:t>
            </a:r>
            <a:br>
              <a:rPr lang="en-US" sz="2200"/>
            </a:br>
            <a:r>
              <a:rPr lang="en-US" sz="2200"/>
              <a:t>riparian habitat.</a:t>
            </a:r>
          </a:p>
          <a:p>
            <a:pPr lvl="1"/>
            <a:endParaRPr lang="en-US" sz="2200"/>
          </a:p>
          <a:p>
            <a:endParaRPr lang="en-US" sz="2200"/>
          </a:p>
        </p:txBody>
      </p:sp>
      <p:pic>
        <p:nvPicPr>
          <p:cNvPr id="4" name="Google Shape;73;p3">
            <a:extLst>
              <a:ext uri="{FF2B5EF4-FFF2-40B4-BE49-F238E27FC236}">
                <a16:creationId xmlns:a16="http://schemas.microsoft.com/office/drawing/2014/main" id="{5385C841-C40F-10E2-EE61-454FCA5704AE}"/>
              </a:ext>
            </a:extLst>
          </p:cNvPr>
          <p:cNvPicPr preferRelativeResize="0"/>
          <p:nvPr/>
        </p:nvPicPr>
        <p:blipFill rotWithShape="1">
          <a:blip r:embed="rId2"/>
          <a:srcRect l="15497" r="927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26394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5DE3A-AC11-5E15-A0AF-2B0608A0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Today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3A225-A425-11F7-27F7-0D29DC2EA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9 Properties</a:t>
            </a:r>
          </a:p>
          <a:p>
            <a:pPr lvl="1"/>
            <a:r>
              <a:rPr lang="en-US" sz="2200"/>
              <a:t>~2500 acres</a:t>
            </a:r>
          </a:p>
          <a:p>
            <a:r>
              <a:rPr lang="en-US" sz="2200"/>
              <a:t>5 Conservation Easements</a:t>
            </a:r>
          </a:p>
          <a:p>
            <a:pPr lvl="1"/>
            <a:r>
              <a:rPr lang="en-US" sz="2200"/>
              <a:t>~1000 acres</a:t>
            </a:r>
          </a:p>
        </p:txBody>
      </p:sp>
      <p:pic>
        <p:nvPicPr>
          <p:cNvPr id="4" name="Google Shape;57;p1">
            <a:extLst>
              <a:ext uri="{FF2B5EF4-FFF2-40B4-BE49-F238E27FC236}">
                <a16:creationId xmlns:a16="http://schemas.microsoft.com/office/drawing/2014/main" id="{5B5E128C-1E6C-004E-6596-93B9E6B8CB3C}"/>
              </a:ext>
            </a:extLst>
          </p:cNvPr>
          <p:cNvPicPr preferRelativeResize="0"/>
          <p:nvPr/>
        </p:nvPicPr>
        <p:blipFill rotWithShape="1">
          <a:blip r:embed="rId2"/>
          <a:srcRect l="23366" r="9432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0990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6C623-3E0E-49CE-7134-F3836AB6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Challenges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19884-E0FB-BC6A-CA2B-60E41C71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Investment Limitations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No Conservation Easement Insurance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Ineligible for USDA/NRCS and other federally funded programs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Limitations on Tax Deductible Donations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Grant Restrictions for Governments</a:t>
            </a:r>
          </a:p>
        </p:txBody>
      </p:sp>
    </p:spTree>
    <p:extLst>
      <p:ext uri="{BB962C8B-B14F-4D97-AF65-F5344CB8AC3E}">
        <p14:creationId xmlns:p14="http://schemas.microsoft.com/office/powerpoint/2010/main" val="993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FAC6B-643F-EA03-EF50-CA29D418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71D011-F407-0C62-F566-D709A8784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6F6BA-5B51-322B-38B3-8506E7DA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Possible Solutions – Fix the issues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2C7944-D85D-3890-7FF4-843B7CE28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EAFB0-B40D-C8FA-9683-D46F165C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754880"/>
          </a:xfrm>
        </p:spPr>
        <p:txBody>
          <a:bodyPr>
            <a:noAutofit/>
          </a:bodyPr>
          <a:lstStyle/>
          <a:p>
            <a:r>
              <a:rPr lang="en-US" sz="2400" dirty="0"/>
              <a:t>Investment Limitations</a:t>
            </a:r>
          </a:p>
          <a:p>
            <a:pPr lvl="1"/>
            <a:r>
              <a:rPr lang="en-US" sz="2000" dirty="0"/>
              <a:t>Work with legislators, NACD, and OACD to change the ORS/Laws.</a:t>
            </a:r>
          </a:p>
          <a:p>
            <a:r>
              <a:rPr lang="en-US" sz="2400" dirty="0"/>
              <a:t>No Conservation Easement Insurance</a:t>
            </a:r>
          </a:p>
          <a:p>
            <a:pPr lvl="1"/>
            <a:r>
              <a:rPr lang="en-US" sz="2000" dirty="0"/>
              <a:t>Try to get SDIS or another carrier to begin offering this product.</a:t>
            </a:r>
          </a:p>
          <a:p>
            <a:r>
              <a:rPr lang="en-US" sz="2400" dirty="0"/>
              <a:t>Ineligible for USDA/NRCS and other federally funded programs</a:t>
            </a:r>
          </a:p>
          <a:p>
            <a:pPr lvl="1"/>
            <a:r>
              <a:rPr lang="en-US" sz="2000" dirty="0"/>
              <a:t>Work with NACD to change policy and statues at the federal level.</a:t>
            </a:r>
          </a:p>
          <a:p>
            <a:r>
              <a:rPr lang="en-US" sz="2400" dirty="0"/>
              <a:t>Limitations on Tax Deductible Donations</a:t>
            </a:r>
          </a:p>
          <a:p>
            <a:pPr lvl="1"/>
            <a:r>
              <a:rPr lang="en-US" sz="2000" dirty="0"/>
              <a:t>Work with NACD to get the IRS to change tax codes to allow SWCDs to receive tax deductible charitable donations similar to a 501c3.</a:t>
            </a:r>
          </a:p>
          <a:p>
            <a:r>
              <a:rPr lang="en-US" sz="2400" dirty="0"/>
              <a:t>Grant Restrictions for Governments</a:t>
            </a:r>
          </a:p>
          <a:p>
            <a:pPr lvl="1"/>
            <a:r>
              <a:rPr lang="en-US" sz="2000" dirty="0"/>
              <a:t>Directly encourage individual grantors to open up future grants to SWCDs.</a:t>
            </a:r>
          </a:p>
        </p:txBody>
      </p:sp>
    </p:spTree>
    <p:extLst>
      <p:ext uri="{BB962C8B-B14F-4D97-AF65-F5344CB8AC3E}">
        <p14:creationId xmlns:p14="http://schemas.microsoft.com/office/powerpoint/2010/main" val="146567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CDDFA1-AADE-6795-5E59-705B76550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94E9CA-EB87-E5D0-2860-8C53CAE44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regon map of Land Trusts">
            <a:extLst>
              <a:ext uri="{FF2B5EF4-FFF2-40B4-BE49-F238E27FC236}">
                <a16:creationId xmlns:a16="http://schemas.microsoft.com/office/drawing/2014/main" id="{42D1ED9D-3C15-DA73-F5C4-C9A5F493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92" y="1965960"/>
            <a:ext cx="6265660" cy="489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3E794-55CD-88BA-BCAB-BD0C1A2F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Possible Solutions – Partnerships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6C59512-BCE8-7A38-AEFB-BC21FC69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91819-294A-2E3F-5695-9AAB92836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/>
              <a:t>Limited land trusts in Yamhill County</a:t>
            </a:r>
          </a:p>
          <a:p>
            <a:r>
              <a:rPr lang="en-US" sz="2400" dirty="0"/>
              <a:t>Limited Conservation Easement funds</a:t>
            </a:r>
          </a:p>
          <a:p>
            <a:r>
              <a:rPr lang="en-US" sz="2400" dirty="0"/>
              <a:t>Our properties are restored working</a:t>
            </a:r>
            <a:br>
              <a:rPr lang="en-US" sz="2400" dirty="0"/>
            </a:br>
            <a:r>
              <a:rPr lang="en-US" sz="2400" dirty="0"/>
              <a:t>lands, so they require restoration</a:t>
            </a:r>
            <a:br>
              <a:rPr lang="en-US" sz="2400" dirty="0"/>
            </a:br>
            <a:r>
              <a:rPr lang="en-US" sz="2400" dirty="0"/>
              <a:t>and maintenance</a:t>
            </a:r>
          </a:p>
          <a:p>
            <a:r>
              <a:rPr lang="en-US" sz="2400" dirty="0"/>
              <a:t>2014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08E6D-4B80-BE6D-2EB3-E3E1889527C8}"/>
              </a:ext>
            </a:extLst>
          </p:cNvPr>
          <p:cNvSpPr txBox="1"/>
          <p:nvPr/>
        </p:nvSpPr>
        <p:spPr>
          <a:xfrm>
            <a:off x="7350540" y="6556021"/>
            <a:ext cx="4172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Photo Credit: Coalition of Oregon Land Trusts</a:t>
            </a:r>
          </a:p>
        </p:txBody>
      </p:sp>
    </p:spTree>
    <p:extLst>
      <p:ext uri="{BB962C8B-B14F-4D97-AF65-F5344CB8AC3E}">
        <p14:creationId xmlns:p14="http://schemas.microsoft.com/office/powerpoint/2010/main" val="160401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26E52F-F24D-9808-7B4D-29C74B838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F97871-F8DD-1180-86D5-7653464F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F228A-5D29-4139-E2A9-8F9B5186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Possible Solutions – New Land Trust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0508362E-D0E3-82DB-1BEE-B91387ADD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EE35F-53D3-E70E-84A5-09BB91F03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400" strike="sngStrike" dirty="0"/>
              <a:t>Investment Limitations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strike="sngStrike" dirty="0"/>
              <a:t>No Conservation Easement Insurance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strike="sngStrike" dirty="0"/>
              <a:t>Ineligible for USDA/NRCS and other federally funded programs</a:t>
            </a:r>
            <a:endParaRPr lang="en-US" sz="2000" strike="sngStrike" dirty="0"/>
          </a:p>
          <a:p>
            <a:pPr marL="742950" indent="-742950">
              <a:buFont typeface="+mj-lt"/>
              <a:buAutoNum type="arabicPeriod"/>
            </a:pPr>
            <a:r>
              <a:rPr lang="en-US" sz="2400" strike="sngStrike" dirty="0"/>
              <a:t>Limitations on Tax Deductible Donations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strike="sngStrike" dirty="0"/>
              <a:t>Grant Restrictions for Governments</a:t>
            </a:r>
          </a:p>
        </p:txBody>
      </p:sp>
    </p:spTree>
    <p:extLst>
      <p:ext uri="{BB962C8B-B14F-4D97-AF65-F5344CB8AC3E}">
        <p14:creationId xmlns:p14="http://schemas.microsoft.com/office/powerpoint/2010/main" val="20619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E84DC-718C-AEEC-FD87-91002FAF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200"/>
              <a:t>Say Hello to Yamhill Conservation Trust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31-B469-9C14-4352-B08CC2C0D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Officially formed in October, 2024 (501c3 status still pending)</a:t>
            </a:r>
          </a:p>
          <a:p>
            <a:r>
              <a:rPr lang="en-US" sz="2200" dirty="0"/>
              <a:t>Board Structure</a:t>
            </a:r>
          </a:p>
          <a:p>
            <a:r>
              <a:rPr lang="en-US" sz="2200" dirty="0"/>
              <a:t>Received LTA grant to partner with surrounding land trusts and jointly develop a land trust plan for Yamhill County. This partnership model will be integrated into YCT’s business and long-range plans.</a:t>
            </a:r>
          </a:p>
          <a:p>
            <a:r>
              <a:rPr lang="en-US" sz="2200" dirty="0"/>
              <a:t>A Land Trust 25 years in the making.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 descr="A bird flying over a river&#10;&#10;AI-generated content may be incorrect.">
            <a:extLst>
              <a:ext uri="{FF2B5EF4-FFF2-40B4-BE49-F238E27FC236}">
                <a16:creationId xmlns:a16="http://schemas.microsoft.com/office/drawing/2014/main" id="{FCD71F22-B452-D216-31DC-8ECBB273B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49" y="640080"/>
            <a:ext cx="499216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4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475</Words>
  <Application>Microsoft Macintosh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A Land Trust Legacy 25 Years in the Making</vt:lpstr>
      <vt:lpstr>History</vt:lpstr>
      <vt:lpstr>History</vt:lpstr>
      <vt:lpstr>Today</vt:lpstr>
      <vt:lpstr>Challenges</vt:lpstr>
      <vt:lpstr>Possible Solutions – Fix the issues</vt:lpstr>
      <vt:lpstr>Possible Solutions – Partnerships</vt:lpstr>
      <vt:lpstr>Possible Solutions – New Land Trust</vt:lpstr>
      <vt:lpstr>Say Hello to Yamhill Conservation Trust</vt:lpstr>
      <vt:lpstr>Restructuring the Protected Lands Program</vt:lpstr>
      <vt:lpstr>The Future of Land Protection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IT</dc:creator>
  <cp:lastModifiedBy>Andrea Kreiner</cp:lastModifiedBy>
  <cp:revision>15</cp:revision>
  <dcterms:created xsi:type="dcterms:W3CDTF">2025-10-09T15:59:07Z</dcterms:created>
  <dcterms:modified xsi:type="dcterms:W3CDTF">2025-10-10T14:16:48Z</dcterms:modified>
</cp:coreProperties>
</file>