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4"/>
  </p:sldMasterIdLst>
  <p:notesMasterIdLst>
    <p:notesMasterId r:id="rId16"/>
  </p:notesMasterIdLst>
  <p:handoutMasterIdLst>
    <p:handoutMasterId r:id="rId17"/>
  </p:handoutMasterIdLst>
  <p:sldIdLst>
    <p:sldId id="290" r:id="rId5"/>
    <p:sldId id="262" r:id="rId6"/>
    <p:sldId id="256" r:id="rId7"/>
    <p:sldId id="300" r:id="rId8"/>
    <p:sldId id="293" r:id="rId9"/>
    <p:sldId id="301" r:id="rId10"/>
    <p:sldId id="305" r:id="rId11"/>
    <p:sldId id="299" r:id="rId12"/>
    <p:sldId id="306" r:id="rId13"/>
    <p:sldId id="297" r:id="rId14"/>
    <p:sldId id="29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Leopard" initials="LL" lastIdx="0" clrIdx="0">
    <p:extLst>
      <p:ext uri="{19B8F6BF-5375-455C-9EA6-DF929625EA0E}">
        <p15:presenceInfo xmlns:p15="http://schemas.microsoft.com/office/powerpoint/2012/main" userId="S-1-5-21-230702395-1634226794-474819200-47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9889"/>
    <a:srgbClr val="7A928C"/>
    <a:srgbClr val="667C76"/>
    <a:srgbClr val="628078"/>
    <a:srgbClr val="657D7D"/>
    <a:srgbClr val="66846D"/>
    <a:srgbClr val="506856"/>
    <a:srgbClr val="FFF7E1"/>
    <a:srgbClr val="26524D"/>
    <a:srgbClr val="2F4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B2A69-C190-4FE3-BB22-8BE75B62AFB3}" v="1" dt="2025-10-22T14:16:14.728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81"/>
  </p:normalViewPr>
  <p:slideViewPr>
    <p:cSldViewPr snapToGrid="0">
      <p:cViewPr varScale="1">
        <p:scale>
          <a:sx n="78" d="100"/>
          <a:sy n="78" d="100"/>
        </p:scale>
        <p:origin x="773" y="67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kreiner" userId="3e56ee324f3368b5" providerId="LiveId" clId="{40B75A5D-386E-44B4-A51C-927912BB2641}"/>
    <pc:docChg chg="modSld">
      <pc:chgData name="andrea kreiner" userId="3e56ee324f3368b5" providerId="LiveId" clId="{40B75A5D-386E-44B4-A51C-927912BB2641}" dt="2025-10-22T14:16:14.728" v="1"/>
      <pc:docMkLst>
        <pc:docMk/>
      </pc:docMkLst>
      <pc:sldChg chg="modSp mod modAnim">
        <pc:chgData name="andrea kreiner" userId="3e56ee324f3368b5" providerId="LiveId" clId="{40B75A5D-386E-44B4-A51C-927912BB2641}" dt="2025-10-22T14:16:14.728" v="1"/>
        <pc:sldMkLst>
          <pc:docMk/>
          <pc:sldMk cId="4073718429" sldId="293"/>
        </pc:sldMkLst>
        <pc:picChg chg="mod">
          <ac:chgData name="andrea kreiner" userId="3e56ee324f3368b5" providerId="LiveId" clId="{40B75A5D-386E-44B4-A51C-927912BB2641}" dt="2025-10-22T14:14:13.202" v="0" actId="1076"/>
          <ac:picMkLst>
            <pc:docMk/>
            <pc:sldMk cId="4073718429" sldId="293"/>
            <ac:picMk id="5" creationId="{B702F2AE-4E35-BBA8-4650-8463196118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We will do overview of the rules, then get into the top 10 things you can do to help your committee be effective.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How many have a safety committee?</a:t>
            </a:r>
            <a:endParaRPr lang="en-US" dirty="0"/>
          </a:p>
          <a:p>
            <a:r>
              <a:rPr lang="en-US" dirty="0">
                <a:latin typeface="Calibri"/>
                <a:ea typeface="Calibri"/>
                <a:cs typeface="Calibri"/>
              </a:rPr>
              <a:t>Any one do  safety meetings instead of a safety committee?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Any centralized Committees?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40E07-70C2-41B3-BAE5-2B1B48F36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36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8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74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44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2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72C476-C997-4985-8639-3CDD3944CFE4}"/>
              </a:ext>
            </a:extLst>
          </p:cNvPr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02B41E-B957-4064-8384-B0179AD4037F}"/>
              </a:ext>
            </a:extLst>
          </p:cNvPr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00F7A8-BA3C-40A0-A84B-4A07B5175641}"/>
              </a:ext>
            </a:extLst>
          </p:cNvPr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56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dao.com/nsdc-is-now-the-nsda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m4S6qygYs64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sinesscard, text&#10;&#10;Description automatically generated">
            <a:extLst>
              <a:ext uri="{FF2B5EF4-FFF2-40B4-BE49-F238E27FC236}">
                <a16:creationId xmlns:a16="http://schemas.microsoft.com/office/drawing/2014/main" id="{DE73176D-58C4-4BDE-A407-7DA507CA8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868" y="-2590"/>
            <a:ext cx="13723837" cy="6860590"/>
          </a:xfrm>
          <a:prstGeom prst="rect">
            <a:avLst/>
          </a:prstGeom>
          <a:gradFill>
            <a:gsLst>
              <a:gs pos="70000">
                <a:srgbClr val="506856">
                  <a:lumMod val="77000"/>
                  <a:lumOff val="23000"/>
                </a:srgbClr>
              </a:gs>
              <a:gs pos="7000">
                <a:schemeClr val="bg2">
                  <a:shade val="94000"/>
                  <a:lumMod val="96000"/>
                </a:schemeClr>
              </a:gs>
            </a:gsLst>
            <a:path path="circle">
              <a:fillToRect l="50000" t="50000" r="100000" b="100000"/>
            </a:path>
          </a:gradFill>
          <a:effectLst>
            <a:glow rad="101600">
              <a:schemeClr val="tx1">
                <a:alpha val="15000"/>
              </a:schemeClr>
            </a:glow>
            <a:outerShdw blurRad="88900" dist="63500" dir="2700000" algn="tl" rotWithShape="0">
              <a:prstClr val="black">
                <a:alpha val="3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0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078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8BC01-1C8D-449D-B5F9-8AEA3D2F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35064E-F3DF-B9ED-54A4-2ED55D811C09}"/>
              </a:ext>
            </a:extLst>
          </p:cNvPr>
          <p:cNvSpPr txBox="1"/>
          <p:nvPr/>
        </p:nvSpPr>
        <p:spPr>
          <a:xfrm>
            <a:off x="1813832" y="427264"/>
            <a:ext cx="9012010" cy="66171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SDAO Service Group</a:t>
            </a:r>
            <a:endParaRPr lang="en-US"/>
          </a:p>
          <a:p>
            <a:r>
              <a:rPr lang="en-US" dirty="0"/>
              <a:t> </a:t>
            </a:r>
          </a:p>
          <a:p>
            <a:r>
              <a:rPr lang="en-US" dirty="0"/>
              <a:t>Risk Management Services</a:t>
            </a:r>
          </a:p>
          <a:p>
            <a:pPr marL="800100" lvl="1" indent="-342900">
              <a:buAutoNum type="arabicPeriod"/>
            </a:pPr>
            <a:r>
              <a:rPr lang="en-US" dirty="0"/>
              <a:t>Onsite risk assessments</a:t>
            </a:r>
          </a:p>
          <a:p>
            <a:pPr marL="800100" lvl="1" indent="-342900">
              <a:buAutoNum type="arabicPeriod"/>
            </a:pPr>
            <a:r>
              <a:rPr lang="en-US" dirty="0"/>
              <a:t>Safety Training</a:t>
            </a:r>
          </a:p>
          <a:p>
            <a:pPr marL="800100" lvl="1" indent="-342900">
              <a:buAutoNum type="arabicPeriod"/>
            </a:pPr>
            <a:r>
              <a:rPr lang="en-US" dirty="0"/>
              <a:t>Online Training</a:t>
            </a:r>
          </a:p>
          <a:p>
            <a:pPr marL="800100" lvl="1" indent="-342900">
              <a:buAutoNum type="arabicPeriod"/>
            </a:pPr>
            <a:r>
              <a:rPr lang="en-US" dirty="0"/>
              <a:t>Additional risk management tools to help mitigate your worker's compensation exposures</a:t>
            </a:r>
          </a:p>
          <a:p>
            <a:pPr marL="800100" lvl="1" indent="-342900">
              <a:buAutoNum type="arabicPeriod"/>
            </a:pPr>
            <a:endParaRPr lang="en-US" dirty="0"/>
          </a:p>
          <a:p>
            <a:r>
              <a:rPr lang="en-US" dirty="0"/>
              <a:t>Additional Benefits</a:t>
            </a:r>
          </a:p>
          <a:p>
            <a:pPr marL="800100" lvl="1" indent="-342900">
              <a:buAutoNum type="arabicPeriod"/>
            </a:pPr>
            <a:r>
              <a:rPr lang="en-US" dirty="0"/>
              <a:t>4% Discount on Property/Liability contribution</a:t>
            </a:r>
          </a:p>
          <a:p>
            <a:pPr marL="800100" lvl="1" indent="-342900">
              <a:buAutoNum type="arabicPeriod"/>
            </a:pPr>
            <a:r>
              <a:rPr lang="en-US" dirty="0"/>
              <a:t>$250,000 criminal defense coverage for unintended negligence as a result of an injured employee</a:t>
            </a:r>
          </a:p>
          <a:p>
            <a:pPr marL="800100" lvl="1" indent="-342900">
              <a:buAutoNum type="arabicPeriod"/>
            </a:pPr>
            <a:r>
              <a:rPr lang="en-US" dirty="0"/>
              <a:t>$25,000 OSHA defense coverage</a:t>
            </a:r>
          </a:p>
          <a:p>
            <a:pPr marL="800100" lvl="1" indent="-342900">
              <a:buAutoNum type="arabicPeriod"/>
            </a:pPr>
            <a:r>
              <a:rPr lang="en-US" dirty="0"/>
              <a:t>$10,000 HIPAA defense coverage</a:t>
            </a:r>
          </a:p>
          <a:p>
            <a:pPr marL="800100" lvl="1" indent="-342900">
              <a:buAutoNum type="arabicPeriod"/>
            </a:pPr>
            <a:r>
              <a:rPr lang="en-US" dirty="0"/>
              <a:t>Continued support of the Public Safety Employee Assistance Program for all career firefighters in Oregon and districts with career first responders.</a:t>
            </a:r>
          </a:p>
          <a:p>
            <a:pPr marL="800100" lvl="1" indent="-342900">
              <a:buAutoNum type="arabicPeriod"/>
            </a:pPr>
            <a:r>
              <a:rPr lang="en-US" dirty="0"/>
              <a:t>SDAO members in good standing that meet SAIF underwriting and eligibility standards may qualify for an additional discount on w/c policy.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3376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usinesscard, text&#10;&#10;Description automatically generated">
            <a:extLst>
              <a:ext uri="{FF2B5EF4-FFF2-40B4-BE49-F238E27FC236}">
                <a16:creationId xmlns:a16="http://schemas.microsoft.com/office/drawing/2014/main" id="{D9C4D5E0-E708-49E1-AEBD-ACECC4329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5" y="-27422"/>
            <a:ext cx="13828368" cy="6912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EDACAA-1A7F-47AE-9365-678B22704888}"/>
              </a:ext>
            </a:extLst>
          </p:cNvPr>
          <p:cNvSpPr/>
          <p:nvPr/>
        </p:nvSpPr>
        <p:spPr>
          <a:xfrm>
            <a:off x="-175846" y="-127000"/>
            <a:ext cx="5148706" cy="7188200"/>
          </a:xfrm>
          <a:prstGeom prst="rect">
            <a:avLst/>
          </a:prstGeom>
          <a:solidFill>
            <a:srgbClr val="657D7D"/>
          </a:solidFill>
          <a:ln>
            <a:noFill/>
          </a:ln>
          <a:effectLst>
            <a:outerShdw blurRad="50800" dist="139700" dir="2700000" sx="99000" sy="99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9D065-D94C-484F-8CBD-8C834476E873}"/>
              </a:ext>
            </a:extLst>
          </p:cNvPr>
          <p:cNvSpPr txBox="1"/>
          <p:nvPr/>
        </p:nvSpPr>
        <p:spPr>
          <a:xfrm>
            <a:off x="422031" y="4393737"/>
            <a:ext cx="41616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For more information about </a:t>
            </a:r>
            <a:br>
              <a:rPr lang="en-US" sz="1500"/>
            </a:br>
            <a:r>
              <a:rPr lang="en-US" sz="1500"/>
              <a:t>our services available to our</a:t>
            </a:r>
            <a:br>
              <a:rPr lang="en-US" sz="1500"/>
            </a:br>
            <a:r>
              <a:rPr lang="en-US" sz="1500"/>
              <a:t> member districts, visit: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10AC2-7468-40CF-A48E-F4D02E3D3400}"/>
              </a:ext>
            </a:extLst>
          </p:cNvPr>
          <p:cNvSpPr txBox="1"/>
          <p:nvPr/>
        </p:nvSpPr>
        <p:spPr>
          <a:xfrm>
            <a:off x="422031" y="5204264"/>
            <a:ext cx="4161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/>
              <a:t>www.sdao.com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81A03-D5DA-4FBB-B3D5-882FE3BC1AF2}"/>
              </a:ext>
            </a:extLst>
          </p:cNvPr>
          <p:cNvSpPr txBox="1"/>
          <p:nvPr/>
        </p:nvSpPr>
        <p:spPr>
          <a:xfrm>
            <a:off x="422031" y="1653813"/>
            <a:ext cx="4161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b="1"/>
            </a:br>
            <a:r>
              <a:rPr lang="en-US" sz="1300" b="1"/>
              <a:t>Administered By</a:t>
            </a:r>
            <a:br>
              <a:rPr lang="en-US" sz="2300" b="1"/>
            </a:br>
            <a:r>
              <a:rPr lang="en-US" b="1"/>
              <a:t>Special Districts </a:t>
            </a:r>
            <a:br>
              <a:rPr lang="en-US" b="1"/>
            </a:br>
            <a:r>
              <a:rPr lang="en-US" b="1"/>
              <a:t>Association of Oregon</a:t>
            </a:r>
          </a:p>
          <a:p>
            <a:pPr algn="ctr"/>
            <a:r>
              <a:rPr lang="en-US" sz="2300"/>
              <a:t>1.800.285.5461</a:t>
            </a:r>
          </a:p>
          <a:p>
            <a:pPr algn="ctr"/>
            <a:r>
              <a:rPr lang="en-US" sz="2300"/>
              <a:t>sdao@sdao.com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CF964-84CA-456D-BBCC-89AE5AA95F2A}"/>
              </a:ext>
            </a:extLst>
          </p:cNvPr>
          <p:cNvSpPr/>
          <p:nvPr/>
        </p:nvSpPr>
        <p:spPr>
          <a:xfrm>
            <a:off x="422031" y="668215"/>
            <a:ext cx="4161692" cy="53457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9B4AC-B219-4B78-A5B9-03E235B0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02927D-CDB8-4995-9EC5-72AC5105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633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665C7-7901-40CC-95B7-0A77AC03D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439" y="-74643"/>
            <a:ext cx="12840439" cy="7222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07B23-63B6-42FF-8B65-341F3E5A2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8439" y="249207"/>
            <a:ext cx="12840439" cy="2509931"/>
          </a:xfrm>
          <a:noFill/>
          <a:effectLst>
            <a:outerShdw blurRad="50800" dist="38100" dir="14460000" sx="79000" sy="79000" algn="l" rotWithShape="0">
              <a:prstClr val="black">
                <a:alpha val="3000"/>
              </a:prstClr>
            </a:outerShdw>
            <a:softEdge rad="12700"/>
          </a:effectLst>
        </p:spPr>
        <p:txBody>
          <a:bodyPr>
            <a:noAutofit/>
          </a:bodyPr>
          <a:lstStyle/>
          <a:p>
            <a:pPr algn="ctr"/>
            <a:r>
              <a:rPr lang="en-US" sz="6000" b="1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/>
                <a:cs typeface="Aparajita"/>
              </a:rPr>
              <a:t>Special Districts Insurance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6000" b="1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/>
                <a:cs typeface="Aparajita"/>
              </a:rPr>
              <a:t>Services Benefits</a:t>
            </a:r>
            <a:br>
              <a:rPr lang="en-US" sz="6000" b="1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/>
                <a:cs typeface="Aparajita"/>
              </a:rPr>
            </a:br>
            <a:r>
              <a:rPr lang="en-US" sz="2400" b="1" spc="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ptos"/>
                <a:cs typeface="Aparajita"/>
              </a:rPr>
              <a:t>by Brad Eastman</a:t>
            </a:r>
            <a:endParaRPr lang="en-US" sz="2400">
              <a:solidFill>
                <a:schemeClr val="bg1"/>
              </a:solidFill>
              <a:latin typeface="Apt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F07D4F-F2B1-4457-A01C-EDFCAC1CB0F3}"/>
              </a:ext>
            </a:extLst>
          </p:cNvPr>
          <p:cNvCxnSpPr/>
          <p:nvPr/>
        </p:nvCxnSpPr>
        <p:spPr>
          <a:xfrm>
            <a:off x="1549866" y="2860494"/>
            <a:ext cx="92446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1144558-EF94-2663-8BD2-C6BD8EA82889}"/>
              </a:ext>
            </a:extLst>
          </p:cNvPr>
          <p:cNvSpPr txBox="1"/>
          <p:nvPr/>
        </p:nvSpPr>
        <p:spPr>
          <a:xfrm>
            <a:off x="4072618" y="3139168"/>
            <a:ext cx="3393621" cy="2728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ts val="2250"/>
              </a:lnSpc>
              <a:buFont typeface="Arial,Sans-Serif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History on SDAO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pPr>
              <a:lnSpc>
                <a:spcPts val="2250"/>
              </a:lnSpc>
            </a:pPr>
            <a:endParaRPr lang="en-US" sz="240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lnSpc>
                <a:spcPts val="2250"/>
              </a:lnSpc>
              <a:buFont typeface="Arial,Sans-Serif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Claims History</a:t>
            </a:r>
          </a:p>
          <a:p>
            <a:pPr>
              <a:lnSpc>
                <a:spcPts val="2250"/>
              </a:lnSpc>
            </a:pPr>
            <a:endParaRPr lang="en-US" sz="240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lnSpc>
                <a:spcPts val="2250"/>
              </a:lnSpc>
              <a:buFont typeface="Arial,Sans-Serif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Core Services Offered</a:t>
            </a:r>
            <a:endParaRPr lang="en-US" sz="2400">
              <a:solidFill>
                <a:schemeClr val="bg1"/>
              </a:solidFill>
              <a:latin typeface="Century Schoolbook"/>
              <a:ea typeface="Arial"/>
              <a:cs typeface="Arial"/>
            </a:endParaRPr>
          </a:p>
          <a:p>
            <a:pPr algn="ctr">
              <a:lnSpc>
                <a:spcPts val="2250"/>
              </a:lnSpc>
            </a:pPr>
            <a:endParaRPr lang="en-US" sz="240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lnSpc>
                <a:spcPts val="2250"/>
              </a:lnSpc>
              <a:buFont typeface="Arial,Sans-Serif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Arial"/>
                <a:cs typeface="Arial"/>
              </a:rPr>
              <a:t>Contacting SDAO</a:t>
            </a:r>
            <a:endParaRPr lang="en-US" sz="2400" baseline="0" dirty="0">
              <a:solidFill>
                <a:schemeClr val="bg1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lnSpc>
                <a:spcPts val="2250"/>
              </a:lnSpc>
              <a:buFont typeface="Arial,Sans-Serif"/>
              <a:buChar char="•"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0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0A2BB-5D51-4A12-C5CE-20FE73DB6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768" y="609600"/>
            <a:ext cx="549836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History of SDAO</a:t>
            </a:r>
            <a:br>
              <a:rPr lang="en-US" sz="3600">
                <a:solidFill>
                  <a:schemeClr val="accent1"/>
                </a:solidFill>
              </a:rPr>
            </a:br>
            <a:endParaRPr lang="en-US" sz="3600">
              <a:solidFill>
                <a:schemeClr val="accent1"/>
              </a:solidFill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55334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B4361B8-D256-F975-F85B-E4DDFA54F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9770" y="1931989"/>
            <a:ext cx="5549732" cy="38807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Founded in 1979 </a:t>
            </a:r>
          </a:p>
          <a:p>
            <a:pPr marL="457200" indent="-45720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Membership – Over 900 local government entities</a:t>
            </a:r>
          </a:p>
          <a:p>
            <a:pPr marL="457200" indent="-45720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Mission – Assist special district in delivering cost effective public services and advocate for their interests at the state and federal levels. </a:t>
            </a:r>
          </a:p>
          <a:p>
            <a:pPr marL="457200" indent="-457200">
              <a:lnSpc>
                <a:spcPct val="90000"/>
              </a:lnSpc>
              <a:buFont typeface="Wingdings 3" charset="2"/>
              <a:buChar char="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Special Districts Association</a:t>
            </a:r>
            <a:r>
              <a:rPr lang="en-US" dirty="0"/>
              <a:t> (NDSA)</a:t>
            </a:r>
          </a:p>
          <a:p>
            <a:pPr marL="457200" indent="-457200">
              <a:lnSpc>
                <a:spcPct val="90000"/>
              </a:lnSpc>
              <a:buFont typeface="Wingdings 3" charset="2"/>
              <a:buChar char=""/>
            </a:pPr>
            <a:r>
              <a:rPr lang="en-US" dirty="0"/>
              <a:t>Special District Insurance Services (SDIS) - 1985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8" name="Picture 7" descr="A fire station with fire trucks parked in front of it&#10;&#10;AI-generated content may be incorrect.">
            <a:extLst>
              <a:ext uri="{FF2B5EF4-FFF2-40B4-BE49-F238E27FC236}">
                <a16:creationId xmlns:a16="http://schemas.microsoft.com/office/drawing/2014/main" id="{5C0049EB-18F2-9CFA-EC7D-F459CF11B3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3" r="7274"/>
          <a:stretch>
            <a:fillRect/>
          </a:stretch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7" name="Picture 6" descr="Center-pivot irrigation of wheat growing in Yuma County, Colorado image - Free stock photo ...">
            <a:extLst>
              <a:ext uri="{FF2B5EF4-FFF2-40B4-BE49-F238E27FC236}">
                <a16:creationId xmlns:a16="http://schemas.microsoft.com/office/drawing/2014/main" id="{C8AB6749-48EE-165F-468D-A98A4DECC6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87" r="-4" b="-4"/>
          <a:stretch>
            <a:fillRect/>
          </a:stretch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A988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2E9AA3-35C0-40FE-8CED-0A94A38AC566}"/>
              </a:ext>
            </a:extLst>
          </p:cNvPr>
          <p:cNvSpPr/>
          <p:nvPr/>
        </p:nvSpPr>
        <p:spPr>
          <a:xfrm>
            <a:off x="0" y="6190718"/>
            <a:ext cx="12192000" cy="667282"/>
          </a:xfrm>
          <a:prstGeom prst="rect">
            <a:avLst/>
          </a:prstGeom>
          <a:solidFill>
            <a:schemeClr val="tx1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4F4B186-037B-4135-9728-5D84A2847D5C}"/>
              </a:ext>
            </a:extLst>
          </p:cNvPr>
          <p:cNvSpPr txBox="1">
            <a:spLocks/>
          </p:cNvSpPr>
          <p:nvPr/>
        </p:nvSpPr>
        <p:spPr>
          <a:xfrm>
            <a:off x="414220" y="4654926"/>
            <a:ext cx="4467067" cy="722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06B61-83CF-4754-811A-F2FF6A597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824" y="6285468"/>
            <a:ext cx="1083454" cy="477781"/>
          </a:xfrm>
          <a:prstGeom prst="rect">
            <a:avLst/>
          </a:prstGeom>
        </p:spPr>
      </p:pic>
      <p:pic>
        <p:nvPicPr>
          <p:cNvPr id="5" name="Online Media 4" title="What Is A Special District? - SDAO">
            <a:hlinkClick r:id="" action="ppaction://noaction"/>
            <a:extLst>
              <a:ext uri="{FF2B5EF4-FFF2-40B4-BE49-F238E27FC236}">
                <a16:creationId xmlns:a16="http://schemas.microsoft.com/office/drawing/2014/main" id="{B702F2AE-4E35-BBA8-4650-8463196118A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86755" y="0"/>
            <a:ext cx="12194041" cy="68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9314-8205-B85E-EEA1-FEDEF961D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1" y="808145"/>
            <a:ext cx="5120640" cy="1322070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Special Districts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FD54C-82ED-CA41-52C6-6E863B7B2552}"/>
              </a:ext>
            </a:extLst>
          </p:cNvPr>
          <p:cNvSpPr txBox="1"/>
          <p:nvPr/>
        </p:nvSpPr>
        <p:spPr>
          <a:xfrm>
            <a:off x="4208689" y="1170214"/>
            <a:ext cx="3313339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Metropolitan Service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Park and Recreation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People's Utility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Ports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Predator Control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Radio and Data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9-1-1 Communications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Road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Sand Removal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Sanitary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Soil Water Conservation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Special Road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Transportation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Vector Control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Water Control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Water Improvement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Weather Modification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Weed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21C0B-2486-32BC-8A7C-FA9013A5DD38}"/>
              </a:ext>
            </a:extLst>
          </p:cNvPr>
          <p:cNvSpPr txBox="1"/>
          <p:nvPr/>
        </p:nvSpPr>
        <p:spPr>
          <a:xfrm>
            <a:off x="839561" y="1928132"/>
            <a:ext cx="378822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/>
              <a:t>Airport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Cemetery Maintenance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County Service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Diking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Domestic Water Supply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Drainage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Emergency Communication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Fire Protection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Geothermal Heating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Health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Heritage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Highway Lighting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Irrigation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Library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Mass Transit</a:t>
            </a:r>
          </a:p>
          <a:p>
            <a:endParaRPr lang="en-US" dirty="0"/>
          </a:p>
        </p:txBody>
      </p:sp>
      <p:pic>
        <p:nvPicPr>
          <p:cNvPr id="8" name="Picture 7" descr="May contain: map, diagram, plot, and atlas">
            <a:extLst>
              <a:ext uri="{FF2B5EF4-FFF2-40B4-BE49-F238E27FC236}">
                <a16:creationId xmlns:a16="http://schemas.microsoft.com/office/drawing/2014/main" id="{B2B627CD-0692-A751-F502-4C1803F1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1709738"/>
            <a:ext cx="4724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94D449-A2D7-CA29-6D25-192BD6847748}"/>
              </a:ext>
            </a:extLst>
          </p:cNvPr>
          <p:cNvSpPr txBox="1"/>
          <p:nvPr/>
        </p:nvSpPr>
        <p:spPr>
          <a:xfrm>
            <a:off x="1317171" y="718457"/>
            <a:ext cx="857522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SDAO Loss Analysis (2015 – 2025)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29101-5C87-51EF-81DF-A99C83EF4465}"/>
              </a:ext>
            </a:extLst>
          </p:cNvPr>
          <p:cNvSpPr txBox="1"/>
          <p:nvPr/>
        </p:nvSpPr>
        <p:spPr>
          <a:xfrm>
            <a:off x="1469571" y="1534885"/>
            <a:ext cx="6781800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Property and Casualty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Auto Physical (1866 claims ~ $ 13.6 million)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Auto Liability (1695 Claims ~ $11.01 million)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Property (1076 claims ~ $ 30.2 million)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 dirty="0"/>
              <a:t>General Liability (1914 claims ~ 28.6 million)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r>
              <a:rPr lang="en-US" sz="2400" dirty="0"/>
              <a:t>Workers Compensation (2015-2023)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/>
              <a:t>3619 claims ~ $33.8 million</a:t>
            </a:r>
          </a:p>
          <a:p>
            <a:r>
              <a:rPr lang="en-US" dirty="0"/>
              <a:t> </a:t>
            </a:r>
          </a:p>
          <a:p>
            <a:r>
              <a:rPr lang="en-US" dirty="0"/>
              <a:t> </a:t>
            </a:r>
          </a:p>
        </p:txBody>
      </p:sp>
      <p:pic>
        <p:nvPicPr>
          <p:cNvPr id="2" name="Picture 1" descr="A group of firefighters standing in front of a fire&#10;&#10;AI-generated content may be incorrect.">
            <a:extLst>
              <a:ext uri="{FF2B5EF4-FFF2-40B4-BE49-F238E27FC236}">
                <a16:creationId xmlns:a16="http://schemas.microsoft.com/office/drawing/2014/main" id="{119DEB5F-ADF3-B270-8475-1EB7B928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5" y="2590800"/>
            <a:ext cx="3619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1CE995-3C1E-0C4D-2269-C5053BD105AA}"/>
              </a:ext>
            </a:extLst>
          </p:cNvPr>
          <p:cNvSpPr txBox="1"/>
          <p:nvPr/>
        </p:nvSpPr>
        <p:spPr>
          <a:xfrm>
            <a:off x="3577317" y="357868"/>
            <a:ext cx="55626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SDIS Member Benefits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8AA7B-E280-6101-7A3E-A3E2CB0406C5}"/>
              </a:ext>
            </a:extLst>
          </p:cNvPr>
          <p:cNvSpPr txBox="1"/>
          <p:nvPr/>
        </p:nvSpPr>
        <p:spPr>
          <a:xfrm>
            <a:off x="1276350" y="1091293"/>
            <a:ext cx="5856514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Courier New"/>
              <a:buChar char="o"/>
            </a:pPr>
            <a:r>
              <a:rPr lang="en-US" sz="2000" dirty="0"/>
              <a:t>Best Practices Program</a:t>
            </a:r>
          </a:p>
          <a:p>
            <a:pPr marL="1257300" lvl="2" indent="-342900">
              <a:buFont typeface="Wingdings"/>
              <a:buChar char="§"/>
            </a:pPr>
            <a:r>
              <a:rPr lang="en-US" sz="2000" dirty="0"/>
              <a:t>Due: Friday November 7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Claims Administration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HR Advantage Plus Program</a:t>
            </a:r>
          </a:p>
          <a:p>
            <a:pPr marL="1257300" lvl="2" indent="-342900">
              <a:buFont typeface="Wingdings"/>
              <a:buChar char="§"/>
            </a:pPr>
            <a:r>
              <a:rPr lang="en-US" sz="2000" dirty="0"/>
              <a:t>HR Answers, review policy manuals, samples of employee handbooks, job descriptions, and more.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Pre-Loss Legal Services</a:t>
            </a:r>
          </a:p>
          <a:p>
            <a:pPr marL="1257300" lvl="2" indent="-342900">
              <a:buFont typeface="Wingdings"/>
              <a:buChar char="§"/>
            </a:pPr>
            <a:r>
              <a:rPr lang="en-US" sz="2000" dirty="0"/>
              <a:t>Advice and/or assistance on employment matters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Employee Assistance Programs (EAP)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/>
              <a:t>Training and Education</a:t>
            </a:r>
          </a:p>
          <a:p>
            <a:pPr marL="1257300" lvl="2" indent="-342900">
              <a:buFont typeface="Wingdings"/>
              <a:buChar char="§"/>
            </a:pPr>
            <a:r>
              <a:rPr lang="en-US" sz="2000" dirty="0"/>
              <a:t>Regional Training, Vector Solutions, Webinars, Annual Conference </a:t>
            </a:r>
          </a:p>
          <a:p>
            <a:pPr lvl="1"/>
            <a:r>
              <a:rPr lang="en-US" dirty="0"/>
              <a:t>  </a:t>
            </a:r>
          </a:p>
        </p:txBody>
      </p:sp>
      <p:pic>
        <p:nvPicPr>
          <p:cNvPr id="8" name="Picture 7" descr="Person using a yellow cordless drill to secure a piece to wooden flooring.">
            <a:extLst>
              <a:ext uri="{FF2B5EF4-FFF2-40B4-BE49-F238E27FC236}">
                <a16:creationId xmlns:a16="http://schemas.microsoft.com/office/drawing/2014/main" id="{2628045B-04EA-B3DA-A87E-93BBAABD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052638"/>
            <a:ext cx="45529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3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A1ED2-2958-FE94-3D0E-D810FC1E3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31C51D-A991-0393-2B97-4D18F8FE0838}"/>
              </a:ext>
            </a:extLst>
          </p:cNvPr>
          <p:cNvSpPr txBox="1"/>
          <p:nvPr/>
        </p:nvSpPr>
        <p:spPr>
          <a:xfrm>
            <a:off x="2643867" y="357868"/>
            <a:ext cx="8172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SDIS Member Benefits (Continued)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5BC35-9578-E712-4A8F-2C51F906EA9B}"/>
              </a:ext>
            </a:extLst>
          </p:cNvPr>
          <p:cNvSpPr txBox="1"/>
          <p:nvPr/>
        </p:nvSpPr>
        <p:spPr>
          <a:xfrm>
            <a:off x="1200150" y="1367518"/>
            <a:ext cx="5646964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Courier New,monospace"/>
              <a:buChar char="o"/>
            </a:pPr>
            <a:r>
              <a:rPr lang="en-US" dirty="0"/>
              <a:t>Insurance Programs  </a:t>
            </a:r>
          </a:p>
          <a:p>
            <a:pPr marL="1257300" lvl="2" indent="-342900">
              <a:buFont typeface="Wingdings,Sans-Serif"/>
              <a:buChar char="§"/>
            </a:pPr>
            <a:r>
              <a:rPr lang="en-US" dirty="0"/>
              <a:t>Special Districts Insurance Services – property, liability, employee benefits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/>
              <a:t>Consulting and Advisory Services</a:t>
            </a:r>
          </a:p>
          <a:p>
            <a:pPr marL="1257300" lvl="2" indent="-342900">
              <a:buFont typeface="Wingdings"/>
              <a:buChar char="§"/>
            </a:pPr>
            <a:r>
              <a:rPr lang="en-US" dirty="0"/>
              <a:t>Employee Handbooks, HR support, compliance, policy development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/>
              <a:t>Grants and Scholarships</a:t>
            </a:r>
          </a:p>
          <a:p>
            <a:pPr marL="1257300" lvl="2" indent="-342900">
              <a:buFont typeface="Wingdings"/>
              <a:buChar char="§"/>
            </a:pPr>
            <a:r>
              <a:rPr lang="en-US" dirty="0"/>
              <a:t>EAP Scholarships, grant writing assistance</a:t>
            </a:r>
          </a:p>
          <a:p>
            <a:pPr marL="800100" lvl="1" indent="-342900">
              <a:buFont typeface="Courier New"/>
              <a:buChar char="o"/>
            </a:pPr>
            <a:r>
              <a:rPr lang="en-US" dirty="0"/>
              <a:t>Risk Management Services</a:t>
            </a:r>
          </a:p>
          <a:p>
            <a:pPr marL="1257300" lvl="2" indent="-342900">
              <a:buFont typeface="Wingdings"/>
              <a:buChar char="§"/>
            </a:pPr>
            <a:r>
              <a:rPr lang="en-US" dirty="0"/>
              <a:t>SDIS: Property walkthroughs, regional trainings, webinars</a:t>
            </a:r>
          </a:p>
          <a:p>
            <a:pPr marL="1257300" lvl="2" indent="-342900">
              <a:buFont typeface="Wingdings"/>
              <a:buChar char="§"/>
            </a:pPr>
            <a:r>
              <a:rPr lang="en-US" dirty="0"/>
              <a:t>Service Group: Safety Program Reviews, OSHA reviews and assistance, ergonomic assessments, safety committee/meetings consults, job hazard analysis, and dosimeter testing, .</a:t>
            </a:r>
          </a:p>
          <a:p>
            <a:pPr lvl="2"/>
            <a:endParaRPr lang="en-US" dirty="0"/>
          </a:p>
          <a:p>
            <a:r>
              <a:rPr lang="en-US" dirty="0"/>
              <a:t> </a:t>
            </a:r>
          </a:p>
          <a:p>
            <a:pPr lvl="1"/>
            <a:endParaRPr lang="en-US" dirty="0"/>
          </a:p>
        </p:txBody>
      </p:sp>
      <p:pic>
        <p:nvPicPr>
          <p:cNvPr id="2" name="Picture 1" descr="May contain: text and alphabet">
            <a:extLst>
              <a:ext uri="{FF2B5EF4-FFF2-40B4-BE49-F238E27FC236}">
                <a16:creationId xmlns:a16="http://schemas.microsoft.com/office/drawing/2014/main" id="{05BA4A12-2163-FBEB-2BD8-CB1867CD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914" y="2400300"/>
            <a:ext cx="3564922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37280A88754DA892D60E97530D20" ma:contentTypeVersion="24" ma:contentTypeDescription="Create a new document." ma:contentTypeScope="" ma:versionID="fa800724294e1fe6b1317cb4dfdb7c7a">
  <xsd:schema xmlns:xsd="http://www.w3.org/2001/XMLSchema" xmlns:xs="http://www.w3.org/2001/XMLSchema" xmlns:p="http://schemas.microsoft.com/office/2006/metadata/properties" xmlns:ns1="http://schemas.microsoft.com/sharepoint/v3" xmlns:ns2="66878c42-15e9-42dc-a404-ec50a4d86dce" xmlns:ns3="22be22a7-2709-4d6f-8036-5cec7e0c4c35" targetNamespace="http://schemas.microsoft.com/office/2006/metadata/properties" ma:root="true" ma:fieldsID="857fd845abcbcf81cde7c1ea8bc8c388" ns1:_="" ns2:_="" ns3:_="">
    <xsd:import namespace="http://schemas.microsoft.com/sharepoint/v3"/>
    <xsd:import namespace="66878c42-15e9-42dc-a404-ec50a4d86dce"/>
    <xsd:import namespace="22be22a7-2709-4d6f-8036-5cec7e0c4c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ChapterOrder" minOccurs="0"/>
                <xsd:element ref="ns2:_x0033_" minOccurs="0"/>
                <xsd:element ref="ns2:Order0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78c42-15e9-42dc-a404-ec50a4d8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3aa3735-53bd-4b0a-9a37-8d228d927a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hapterOrder" ma:index="28" nillable="true" ma:displayName="Chapter Order" ma:format="Dropdown" ma:internalName="ChapterOrder" ma:percentage="FALSE">
      <xsd:simpleType>
        <xsd:restriction base="dms:Number"/>
      </xsd:simpleType>
    </xsd:element>
    <xsd:element name="_x0033_" ma:index="29" nillable="true" ma:displayName="3" ma:format="Dropdown" ma:internalName="_x0033_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Order0" ma:index="30" nillable="true" ma:displayName="Order" ma:format="Dropdown" ma:internalName="Order0" ma:percentage="FALSE">
      <xsd:simpleType>
        <xsd:restriction base="dms:Number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e22a7-2709-4d6f-8036-5cec7e0c4c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5f37941-6fe2-4e01-94c8-ebb82a316ec7}" ma:internalName="TaxCatchAll" ma:showField="CatchAllData" ma:web="22be22a7-2709-4d6f-8036-5cec7e0c4c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x0033_ xmlns="66878c42-15e9-42dc-a404-ec50a4d86dce" xsi:nil="true"/>
    <lcf76f155ced4ddcb4097134ff3c332f xmlns="66878c42-15e9-42dc-a404-ec50a4d86dce">
      <Terms xmlns="http://schemas.microsoft.com/office/infopath/2007/PartnerControls"/>
    </lcf76f155ced4ddcb4097134ff3c332f>
    <ChapterOrder xmlns="66878c42-15e9-42dc-a404-ec50a4d86dce" xsi:nil="true"/>
    <_ip_UnifiedCompliancePolicyProperties xmlns="http://schemas.microsoft.com/sharepoint/v3" xsi:nil="true"/>
    <TaxCatchAll xmlns="22be22a7-2709-4d6f-8036-5cec7e0c4c35" xsi:nil="true"/>
    <Order0 xmlns="66878c42-15e9-42dc-a404-ec50a4d86dce" xsi:nil="true"/>
  </documentManagement>
</p:properties>
</file>

<file path=customXml/itemProps1.xml><?xml version="1.0" encoding="utf-8"?>
<ds:datastoreItem xmlns:ds="http://schemas.openxmlformats.org/officeDocument/2006/customXml" ds:itemID="{725997BA-C510-4566-95D7-AFE14FA5A5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1C641C-B2E1-449D-83CC-9E0A605F4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878c42-15e9-42dc-a404-ec50a4d86dce"/>
    <ds:schemaRef ds:uri="22be22a7-2709-4d6f-8036-5cec7e0c4c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4EF70D-FBA2-4EFC-9527-CA34CD0EA242}">
  <ds:schemaRefs>
    <ds:schemaRef ds:uri="22be22a7-2709-4d6f-8036-5cec7e0c4c35"/>
    <ds:schemaRef ds:uri="66878c42-15e9-42dc-a404-ec50a4d86dce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603</Words>
  <Application>Microsoft Office PowerPoint</Application>
  <PresentationFormat>Widescreen</PresentationFormat>
  <Paragraphs>118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Arial</vt:lpstr>
      <vt:lpstr>Arial,Sans-Serif</vt:lpstr>
      <vt:lpstr>Book Antiqua</vt:lpstr>
      <vt:lpstr>Calibri</vt:lpstr>
      <vt:lpstr>Century Schoolbook</vt:lpstr>
      <vt:lpstr>Courier New</vt:lpstr>
      <vt:lpstr>Courier New,monospace</vt:lpstr>
      <vt:lpstr>Trebuchet MS</vt:lpstr>
      <vt:lpstr>Wingdings</vt:lpstr>
      <vt:lpstr>Wingdings 3</vt:lpstr>
      <vt:lpstr>Wingdings,Sans-Serif</vt:lpstr>
      <vt:lpstr>Facet</vt:lpstr>
      <vt:lpstr>PowerPoint Presentation</vt:lpstr>
      <vt:lpstr>PowerPoint Presentation</vt:lpstr>
      <vt:lpstr>Special Districts Insurance  Services Benefits by Brad Eastman</vt:lpstr>
      <vt:lpstr>History of SDAO </vt:lpstr>
      <vt:lpstr>PowerPoint Presentation</vt:lpstr>
      <vt:lpstr>Types of Special Districts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Lauren Leopard</dc:creator>
  <cp:lastModifiedBy>andrea kreiner</cp:lastModifiedBy>
  <cp:revision>641</cp:revision>
  <dcterms:created xsi:type="dcterms:W3CDTF">2018-06-08T22:24:18Z</dcterms:created>
  <dcterms:modified xsi:type="dcterms:W3CDTF">2025-10-22T14:16:24Z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0x010100247037280A88754DA892D60E97530D20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ediaServiceImageTags">
    <vt:lpwstr/>
  </property>
</Properties>
</file>